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60" r:id="rId1"/>
  </p:sldMasterIdLst>
  <p:sldIdLst>
    <p:sldId id="427" r:id="rId2"/>
    <p:sldId id="430" r:id="rId3"/>
    <p:sldId id="376" r:id="rId4"/>
    <p:sldId id="377" r:id="rId5"/>
    <p:sldId id="429" r:id="rId6"/>
    <p:sldId id="381" r:id="rId7"/>
    <p:sldId id="382" r:id="rId8"/>
    <p:sldId id="383" r:id="rId9"/>
    <p:sldId id="384" r:id="rId10"/>
    <p:sldId id="385" r:id="rId11"/>
    <p:sldId id="386" r:id="rId12"/>
    <p:sldId id="38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669900"/>
    <a:srgbClr val="C1679D"/>
    <a:srgbClr val="782E65"/>
    <a:srgbClr val="682E65"/>
    <a:srgbClr val="632F67"/>
    <a:srgbClr val="593B5B"/>
    <a:srgbClr val="5F375A"/>
    <a:srgbClr val="603654"/>
    <a:srgbClr val="672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2" autoAdjust="0"/>
    <p:restoredTop sz="94658" autoAdjust="0"/>
  </p:normalViewPr>
  <p:slideViewPr>
    <p:cSldViewPr>
      <p:cViewPr varScale="1">
        <p:scale>
          <a:sx n="49" d="100"/>
          <a:sy n="49" d="100"/>
        </p:scale>
        <p:origin x="1306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72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cs-CZ"/>
          </a:p>
        </p:txBody>
      </p:sp>
      <p:pic>
        <p:nvPicPr>
          <p:cNvPr id="5" name="Picture 3" descr="A:\minispir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cs-CZ"/>
          </a:p>
        </p:txBody>
      </p:sp>
      <p:pic>
        <p:nvPicPr>
          <p:cNvPr id="7" name="Picture 5" descr="A:\minispir.GIF"/>
          <p:cNvPicPr>
            <a:picLocks noChangeAspect="1" noChangeArrowheads="1"/>
          </p:cNvPicPr>
          <p:nvPr/>
        </p:nvPicPr>
        <p:blipFill>
          <a:blip r:embed="rId3" cstate="print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6B9E9D94-89A6-4B7F-B994-2A1B950CBCD6}" type="datetimeFigureOut">
              <a:rPr lang="cs-CZ" smtClean="0"/>
              <a:pPr/>
              <a:t>22.10.2016</a:t>
            </a:fld>
            <a:endParaRPr lang="cs-CZ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endParaRPr lang="cs-CZ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FC179F9-60B1-4C81-A0B9-6FC5CA9467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9E9D94-89A6-4B7F-B994-2A1B950CBCD6}" type="datetimeFigureOut">
              <a:rPr lang="cs-CZ" smtClean="0"/>
              <a:pPr/>
              <a:t>22.10.2016</a:t>
            </a:fld>
            <a:endParaRPr lang="cs-CZ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C179F9-60B1-4C81-A0B9-6FC5CA9467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9E9D94-89A6-4B7F-B994-2A1B950CBCD6}" type="datetimeFigureOut">
              <a:rPr lang="cs-CZ" smtClean="0"/>
              <a:pPr/>
              <a:t>22.10.2016</a:t>
            </a:fld>
            <a:endParaRPr lang="cs-CZ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C179F9-60B1-4C81-A0B9-6FC5CA9467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9E9D94-89A6-4B7F-B994-2A1B950CBCD6}" type="datetimeFigureOut">
              <a:rPr lang="cs-CZ" smtClean="0"/>
              <a:pPr/>
              <a:t>22.10.2016</a:t>
            </a:fld>
            <a:endParaRPr lang="cs-CZ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C179F9-60B1-4C81-A0B9-6FC5CA9467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9E9D94-89A6-4B7F-B994-2A1B950CBCD6}" type="datetimeFigureOut">
              <a:rPr lang="cs-CZ" smtClean="0"/>
              <a:pPr/>
              <a:t>22.10.2016</a:t>
            </a:fld>
            <a:endParaRPr lang="cs-CZ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C179F9-60B1-4C81-A0B9-6FC5CA9467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9E9D94-89A6-4B7F-B994-2A1B950CBCD6}" type="datetimeFigureOut">
              <a:rPr lang="cs-CZ" smtClean="0"/>
              <a:pPr/>
              <a:t>22.10.2016</a:t>
            </a:fld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C179F9-60B1-4C81-A0B9-6FC5CA9467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9E9D94-89A6-4B7F-B994-2A1B950CBCD6}" type="datetimeFigureOut">
              <a:rPr lang="cs-CZ" smtClean="0"/>
              <a:pPr/>
              <a:t>22.10.2016</a:t>
            </a:fld>
            <a:endParaRPr lang="cs-CZ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C179F9-60B1-4C81-A0B9-6FC5CA9467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9E9D94-89A6-4B7F-B994-2A1B950CBCD6}" type="datetimeFigureOut">
              <a:rPr lang="cs-CZ" smtClean="0"/>
              <a:pPr/>
              <a:t>22.10.2016</a:t>
            </a:fld>
            <a:endParaRPr lang="cs-CZ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C179F9-60B1-4C81-A0B9-6FC5CA9467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9E9D94-89A6-4B7F-B994-2A1B950CBCD6}" type="datetimeFigureOut">
              <a:rPr lang="cs-CZ" smtClean="0"/>
              <a:pPr/>
              <a:t>22.10.2016</a:t>
            </a:fld>
            <a:endParaRPr lang="cs-CZ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C179F9-60B1-4C81-A0B9-6FC5CA9467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9E9D94-89A6-4B7F-B994-2A1B950CBCD6}" type="datetimeFigureOut">
              <a:rPr lang="cs-CZ" smtClean="0"/>
              <a:pPr/>
              <a:t>22.10.2016</a:t>
            </a:fld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C179F9-60B1-4C81-A0B9-6FC5CA9467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9E9D94-89A6-4B7F-B994-2A1B950CBCD6}" type="datetimeFigureOut">
              <a:rPr lang="cs-CZ" smtClean="0"/>
              <a:pPr/>
              <a:t>22.10.2016</a:t>
            </a:fld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C179F9-60B1-4C81-A0B9-6FC5CA9467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cs-CZ"/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1028" name="Picture 4" descr="A:\minispir.GIF"/>
          <p:cNvPicPr>
            <a:picLocks noChangeAspect="1" noChangeArrowheads="1"/>
          </p:cNvPicPr>
          <p:nvPr/>
        </p:nvPicPr>
        <p:blipFill>
          <a:blip r:embed="rId13" cstate="print"/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 descr="A:\minispir.GIF"/>
          <p:cNvPicPr>
            <a:picLocks noChangeAspect="1" noChangeArrowheads="1"/>
          </p:cNvPicPr>
          <p:nvPr/>
        </p:nvPicPr>
        <p:blipFill>
          <a:blip r:embed="rId13" cstate="print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fld id="{6B9E9D94-89A6-4B7F-B994-2A1B950CBCD6}" type="datetimeFigureOut">
              <a:rPr lang="cs-CZ" smtClean="0"/>
              <a:pPr/>
              <a:t>22.10.2016</a:t>
            </a:fld>
            <a:endParaRPr lang="cs-CZ"/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endParaRPr lang="cs-CZ"/>
          </a:p>
        </p:txBody>
      </p:sp>
      <p:sp>
        <p:nvSpPr>
          <p:cNvPr id="2356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FC179F9-60B1-4C81-A0B9-6FC5CA94678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rand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 txBox="1">
            <a:spLocks/>
          </p:cNvSpPr>
          <p:nvPr/>
        </p:nvSpPr>
        <p:spPr>
          <a:xfrm>
            <a:off x="3000364" y="428604"/>
            <a:ext cx="5929354" cy="20002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20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85800" y="2959107"/>
            <a:ext cx="8206680" cy="14700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br>
              <a:rPr lang="cs-CZ" dirty="0"/>
            </a:b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67544" y="1357298"/>
            <a:ext cx="8676456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cs-CZ" sz="4000" b="1" dirty="0">
              <a:solidFill>
                <a:srgbClr val="C00000"/>
              </a:solidFill>
            </a:endParaRPr>
          </a:p>
          <a:p>
            <a:pPr algn="ctr"/>
            <a:r>
              <a:rPr lang="cs-CZ" sz="2400" b="1" dirty="0">
                <a:solidFill>
                  <a:srgbClr val="C00000"/>
                </a:solidFill>
              </a:rPr>
              <a:t>Psychopatologie</a:t>
            </a:r>
          </a:p>
          <a:p>
            <a:pPr algn="ctr"/>
            <a:endParaRPr lang="cs-CZ" sz="4000" b="1" dirty="0">
              <a:solidFill>
                <a:srgbClr val="C00000"/>
              </a:solidFill>
            </a:endParaRPr>
          </a:p>
          <a:p>
            <a:pPr algn="ctr"/>
            <a:r>
              <a:rPr lang="cs-CZ" sz="4000" b="1" dirty="0">
                <a:solidFill>
                  <a:srgbClr val="C00000"/>
                </a:solidFill>
              </a:rPr>
              <a:t>15. STRES, VYHOŘENÍ</a:t>
            </a:r>
            <a:endParaRPr lang="cs-CZ" sz="4000" dirty="0">
              <a:solidFill>
                <a:srgbClr val="C00000"/>
              </a:solidFill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800" b="1" i="0" u="sng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cs-CZ" sz="2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214414" y="260648"/>
            <a:ext cx="7500990" cy="474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3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SYNDROM VYHOŘENÍ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Okolnosti přispívající ke vzniku</a:t>
            </a:r>
            <a:r>
              <a:rPr kumimoji="0" lang="cs-CZ" sz="2800" b="1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vyhoření</a:t>
            </a:r>
            <a:r>
              <a:rPr kumimoji="0" lang="cs-CZ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: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1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Nutnost častého jednání s </a:t>
            </a:r>
            <a:r>
              <a:rPr kumimoji="0" lang="cs-CZ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lidmi</a:t>
            </a: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, kteří jsou </a:t>
            </a:r>
            <a:r>
              <a:rPr kumimoji="0" lang="cs-CZ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na jiné kognitivní úrovni</a:t>
            </a: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Nutnost stálého </a:t>
            </a:r>
            <a:r>
              <a:rPr kumimoji="0" lang="cs-CZ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opakování týchž vět, slov, úkonů</a:t>
            </a: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cs-CZ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Výsledky</a:t>
            </a: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práce </a:t>
            </a:r>
            <a:r>
              <a:rPr kumimoji="0" lang="cs-CZ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nejsou vidět</a:t>
            </a: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Pracovníkovi se </a:t>
            </a:r>
            <a:r>
              <a:rPr kumimoji="0" lang="cs-CZ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nedostává uznání a pochopení</a:t>
            </a: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Nutnost </a:t>
            </a:r>
            <a:r>
              <a:rPr kumimoji="0" lang="cs-CZ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stálého ovládání emocí</a:t>
            </a: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Nutnost </a:t>
            </a:r>
            <a:r>
              <a:rPr kumimoji="0" lang="cs-CZ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stylizace do profesionální role</a:t>
            </a: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Nutnost </a:t>
            </a:r>
            <a:r>
              <a:rPr kumimoji="0" lang="cs-CZ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přemýšlet na několika úrovních</a:t>
            </a: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současně</a:t>
            </a: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Neustálý </a:t>
            </a:r>
            <a:r>
              <a:rPr kumimoji="0" lang="cs-CZ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časový tlak</a:t>
            </a: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</p:txBody>
      </p:sp>
      <p:pic>
        <p:nvPicPr>
          <p:cNvPr id="3075" name="Picture 3" descr="C:\Users\Ivana\Desktop\Obrázky\Patologie\vyhoření 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91250" y="4456430"/>
            <a:ext cx="2952750" cy="240157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 noChangeArrowheads="1"/>
          </p:cNvSpPr>
          <p:nvPr/>
        </p:nvSpPr>
        <p:spPr bwMode="auto">
          <a:xfrm>
            <a:off x="1259632" y="980728"/>
            <a:ext cx="7455772" cy="2717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3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Fáze syndromu vyhoření: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2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Vysoké pracovní nadšení, očekávání a nasazení.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Stagnace. 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Frustrace. 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Apatie a vyčerpání. 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Změna nebo zhroucení.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</p:txBody>
      </p:sp>
      <p:pic>
        <p:nvPicPr>
          <p:cNvPr id="3" name="Picture 2" descr="C:\Users\Ivana\Desktop\Obrázky\Patologie\vyhoření 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4221088"/>
            <a:ext cx="3438525" cy="2135505"/>
          </a:xfrm>
          <a:prstGeom prst="rect">
            <a:avLst/>
          </a:prstGeom>
          <a:noFill/>
        </p:spPr>
      </p:pic>
      <p:pic>
        <p:nvPicPr>
          <p:cNvPr id="4098" name="Picture 2" descr="C:\Users\Ivana\Desktop\Obrázky\Patologie\vyhoření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2636912"/>
            <a:ext cx="2274570" cy="290322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Obdélník 1"/>
          <p:cNvSpPr>
            <a:spLocks noChangeArrowheads="1"/>
          </p:cNvSpPr>
          <p:nvPr/>
        </p:nvSpPr>
        <p:spPr bwMode="auto">
          <a:xfrm>
            <a:off x="1142976" y="785794"/>
            <a:ext cx="7599363" cy="661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altLang="cs-CZ" sz="2800" b="1" dirty="0">
                <a:solidFill>
                  <a:srgbClr val="C00000"/>
                </a:solidFill>
              </a:rPr>
              <a:t>Psychohygiena:</a:t>
            </a:r>
          </a:p>
          <a:p>
            <a:endParaRPr lang="cs-CZ" altLang="cs-CZ" sz="900" b="1" dirty="0">
              <a:solidFill>
                <a:srgbClr val="C00000"/>
              </a:solidFill>
            </a:endParaRPr>
          </a:p>
        </p:txBody>
      </p:sp>
      <p:pic>
        <p:nvPicPr>
          <p:cNvPr id="5123" name="Picture 3" descr="C:\Users\Ivana\Desktop\Obrázky\Patologie\hygien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5000636"/>
            <a:ext cx="3657600" cy="1498600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214414" y="1571612"/>
            <a:ext cx="7286676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Strategie pro duševní zdraví: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2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Sebepoznání a citlivost k vlastním potřebám.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Povzbudivá samomluva.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Procvičování mozku.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Odpočinek a spánek.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Překonat otálení (</a:t>
            </a:r>
            <a:r>
              <a:rPr kumimoji="0" lang="cs-CZ" sz="24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prokrastinaci</a:t>
            </a: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). 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Řešit osobní, vztahové a morální problémy.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Racionální zacházení s pracovní zátěží. 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</p:txBody>
      </p:sp>
    </p:spTree>
  </p:cSld>
  <p:clrMapOvr>
    <a:masterClrMapping/>
  </p:clrMapOvr>
  <p:transition spd="med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 txBox="1">
            <a:spLocks/>
          </p:cNvSpPr>
          <p:nvPr/>
        </p:nvSpPr>
        <p:spPr>
          <a:xfrm>
            <a:off x="3000364" y="428604"/>
            <a:ext cx="5929354" cy="20002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20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85800" y="2959107"/>
            <a:ext cx="8206680" cy="14700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br>
              <a:rPr lang="cs-CZ" dirty="0"/>
            </a:b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67544" y="2533080"/>
            <a:ext cx="8676456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cs-CZ" sz="4000" b="1" dirty="0">
                <a:solidFill>
                  <a:srgbClr val="C00000"/>
                </a:solidFill>
              </a:rPr>
              <a:t>AGRESE  NA  PRACOVIŠTI</a:t>
            </a:r>
            <a:endParaRPr lang="cs-CZ" sz="4000" dirty="0">
              <a:solidFill>
                <a:srgbClr val="C00000"/>
              </a:solidFill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800" b="1" i="0" u="sng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cs-CZ" sz="2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187624" y="795677"/>
            <a:ext cx="748883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3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AGRESE NA PRACOVIŠTI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2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3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Typologie </a:t>
            </a:r>
            <a:r>
              <a:rPr kumimoji="0" lang="cs-CZ" sz="32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bossingu</a:t>
            </a:r>
            <a:r>
              <a:rPr kumimoji="0" lang="cs-CZ" sz="3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a </a:t>
            </a:r>
            <a:r>
              <a:rPr kumimoji="0" lang="cs-CZ" sz="32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mobbingu</a:t>
            </a:r>
            <a:r>
              <a:rPr kumimoji="0" lang="cs-CZ" sz="3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: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  <a:cs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Ovlivňování schopnosti oběti přiměřeně komunikovat.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  <a:cs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Ovlivňování možností oběti udržovat sociální kontakty.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  <a:cs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Ovlivňování možností oběti udržovat si dobrou osobní pověst.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  <a:cs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Ovlivňování pracovní pozice oběti.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  <a:cs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Ohrožování fyzického zdraví oběti.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  <a:cs typeface="Arial" pitchFamily="34" charset="0"/>
            </a:endParaRPr>
          </a:p>
        </p:txBody>
      </p:sp>
      <p:pic>
        <p:nvPicPr>
          <p:cNvPr id="13314" name="Picture 2" descr="C:\Documents and Settings\Ivana\Plocha\Obrázky\11. agrese\boss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4581128"/>
            <a:ext cx="2881313" cy="1917383"/>
          </a:xfrm>
          <a:prstGeom prst="rect">
            <a:avLst/>
          </a:prstGeom>
          <a:noFill/>
        </p:spPr>
      </p:pic>
      <p:pic>
        <p:nvPicPr>
          <p:cNvPr id="13315" name="Picture 3" descr="C:\Documents and Settings\Ivana\Plocha\Obrázky\11. agrese\mobbing 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4509120"/>
            <a:ext cx="2933700" cy="18859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357290" y="1000108"/>
            <a:ext cx="721523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3200" b="1" dirty="0">
                <a:solidFill>
                  <a:srgbClr val="C00000"/>
                </a:solidFill>
                <a:latin typeface="+mj-lt"/>
                <a:ea typeface="Calibri" pitchFamily="34" charset="0"/>
                <a:cs typeface="Times New Roman" pitchFamily="18" charset="0"/>
              </a:rPr>
              <a:t>Stadia </a:t>
            </a:r>
            <a:r>
              <a:rPr lang="cs-CZ" sz="3200" b="1" dirty="0" err="1">
                <a:solidFill>
                  <a:srgbClr val="C00000"/>
                </a:solidFill>
                <a:latin typeface="+mj-lt"/>
                <a:ea typeface="Calibri" pitchFamily="34" charset="0"/>
                <a:cs typeface="Times New Roman" pitchFamily="18" charset="0"/>
              </a:rPr>
              <a:t>bossingu</a:t>
            </a:r>
            <a:r>
              <a:rPr lang="cs-CZ" sz="3200" b="1" dirty="0">
                <a:solidFill>
                  <a:srgbClr val="C00000"/>
                </a:solidFill>
                <a:latin typeface="+mj-lt"/>
                <a:ea typeface="Calibri" pitchFamily="34" charset="0"/>
                <a:cs typeface="Times New Roman" pitchFamily="18" charset="0"/>
              </a:rPr>
              <a:t> a </a:t>
            </a:r>
            <a:r>
              <a:rPr lang="cs-CZ" sz="3200" b="1" dirty="0" err="1">
                <a:solidFill>
                  <a:srgbClr val="C00000"/>
                </a:solidFill>
                <a:latin typeface="+mj-lt"/>
                <a:ea typeface="Calibri" pitchFamily="34" charset="0"/>
                <a:cs typeface="Times New Roman" pitchFamily="18" charset="0"/>
              </a:rPr>
              <a:t>mobbingu</a:t>
            </a:r>
            <a:r>
              <a:rPr lang="cs-CZ" sz="3200" b="1" dirty="0">
                <a:solidFill>
                  <a:srgbClr val="C00000"/>
                </a:solidFill>
                <a:latin typeface="+mj-lt"/>
                <a:ea typeface="Calibri" pitchFamily="34" charset="0"/>
                <a:cs typeface="Times New Roman" pitchFamily="18" charset="0"/>
              </a:rPr>
              <a:t>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000" dirty="0">
              <a:solidFill>
                <a:srgbClr val="C00000"/>
              </a:solidFill>
              <a:latin typeface="+mj-lt"/>
              <a:cs typeface="Arial" pitchFamily="34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cs-CZ" sz="2400" dirty="0">
                <a:solidFill>
                  <a:srgbClr val="C00000"/>
                </a:solidFill>
                <a:latin typeface="+mj-lt"/>
                <a:ea typeface="Calibri" pitchFamily="34" charset="0"/>
                <a:cs typeface="Times New Roman" pitchFamily="18" charset="0"/>
              </a:rPr>
              <a:t>Kritický incident.</a:t>
            </a:r>
            <a:endParaRPr lang="cs-CZ" sz="2400" dirty="0">
              <a:solidFill>
                <a:srgbClr val="C00000"/>
              </a:solidFill>
              <a:latin typeface="+mj-lt"/>
              <a:cs typeface="Arial" pitchFamily="34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cs-CZ" sz="2400" dirty="0" err="1">
                <a:solidFill>
                  <a:srgbClr val="C00000"/>
                </a:solidFill>
                <a:latin typeface="+mj-lt"/>
                <a:ea typeface="Calibri" pitchFamily="34" charset="0"/>
                <a:cs typeface="Times New Roman" pitchFamily="18" charset="0"/>
              </a:rPr>
              <a:t>Mobbing</a:t>
            </a:r>
            <a:r>
              <a:rPr lang="cs-CZ" sz="2400" dirty="0">
                <a:solidFill>
                  <a:srgbClr val="C00000"/>
                </a:solidFill>
                <a:latin typeface="+mj-lt"/>
                <a:ea typeface="Calibri" pitchFamily="34" charset="0"/>
                <a:cs typeface="Times New Roman" pitchFamily="18" charset="0"/>
              </a:rPr>
              <a:t>/ </a:t>
            </a:r>
            <a:r>
              <a:rPr lang="cs-CZ" sz="2400" dirty="0" err="1">
                <a:solidFill>
                  <a:srgbClr val="C00000"/>
                </a:solidFill>
                <a:latin typeface="+mj-lt"/>
                <a:ea typeface="Calibri" pitchFamily="34" charset="0"/>
                <a:cs typeface="Times New Roman" pitchFamily="18" charset="0"/>
              </a:rPr>
              <a:t>bossing</a:t>
            </a:r>
            <a:r>
              <a:rPr lang="cs-CZ" sz="2400" dirty="0">
                <a:solidFill>
                  <a:srgbClr val="C00000"/>
                </a:solidFill>
                <a:latin typeface="+mj-lt"/>
                <a:ea typeface="Calibri" pitchFamily="34" charset="0"/>
                <a:cs typeface="Times New Roman" pitchFamily="18" charset="0"/>
              </a:rPr>
              <a:t> a stigmatizace.</a:t>
            </a:r>
            <a:endParaRPr lang="cs-CZ" sz="2400" dirty="0">
              <a:solidFill>
                <a:srgbClr val="C00000"/>
              </a:solidFill>
              <a:latin typeface="+mj-lt"/>
              <a:cs typeface="Arial" pitchFamily="34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cs-CZ" sz="2400" dirty="0">
                <a:solidFill>
                  <a:srgbClr val="C00000"/>
                </a:solidFill>
                <a:latin typeface="+mj-lt"/>
                <a:ea typeface="Calibri" pitchFamily="34" charset="0"/>
                <a:cs typeface="Times New Roman" pitchFamily="18" charset="0"/>
              </a:rPr>
              <a:t>Zásah vedení.</a:t>
            </a:r>
            <a:endParaRPr lang="cs-CZ" sz="2400" dirty="0">
              <a:solidFill>
                <a:srgbClr val="C00000"/>
              </a:solidFill>
              <a:latin typeface="+mj-lt"/>
              <a:cs typeface="Arial" pitchFamily="34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cs-CZ" sz="2400" dirty="0">
                <a:solidFill>
                  <a:srgbClr val="C00000"/>
                </a:solidFill>
                <a:latin typeface="+mj-lt"/>
                <a:ea typeface="Calibri" pitchFamily="34" charset="0"/>
                <a:cs typeface="Times New Roman" pitchFamily="18" charset="0"/>
              </a:rPr>
              <a:t>Vyloučení.</a:t>
            </a:r>
            <a:endParaRPr lang="cs-CZ" sz="2400" dirty="0">
              <a:solidFill>
                <a:srgbClr val="C00000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14338" name="Picture 2" descr="C:\Documents and Settings\Ivana\Plocha\Obrázky\11. agrese\mobbing 4.jpg"/>
          <p:cNvPicPr>
            <a:picLocks noChangeAspect="1" noChangeArrowheads="1"/>
          </p:cNvPicPr>
          <p:nvPr/>
        </p:nvPicPr>
        <p:blipFill>
          <a:blip r:embed="rId2" cstate="print"/>
          <a:srcRect r="8216"/>
          <a:stretch>
            <a:fillRect/>
          </a:stretch>
        </p:blipFill>
        <p:spPr bwMode="auto">
          <a:xfrm>
            <a:off x="1475656" y="3501008"/>
            <a:ext cx="2211834" cy="2294573"/>
          </a:xfrm>
          <a:prstGeom prst="rect">
            <a:avLst/>
          </a:prstGeom>
          <a:noFill/>
        </p:spPr>
      </p:pic>
      <p:pic>
        <p:nvPicPr>
          <p:cNvPr id="14339" name="Picture 3" descr="C:\Documents and Settings\Ivana\Plocha\Obrázky\11. agrese\mobbing 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8" y="2571744"/>
            <a:ext cx="2881313" cy="1917383"/>
          </a:xfrm>
          <a:prstGeom prst="rect">
            <a:avLst/>
          </a:prstGeom>
          <a:noFill/>
        </p:spPr>
      </p:pic>
      <p:pic>
        <p:nvPicPr>
          <p:cNvPr id="14340" name="Picture 4" descr="C:\Documents and Settings\Ivana\Plocha\Obrázky\11. agrese\bos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7619" y="4643442"/>
            <a:ext cx="2881313" cy="191738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 txBox="1">
            <a:spLocks/>
          </p:cNvSpPr>
          <p:nvPr/>
        </p:nvSpPr>
        <p:spPr>
          <a:xfrm>
            <a:off x="3000364" y="428604"/>
            <a:ext cx="5929354" cy="20002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20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85800" y="2959107"/>
            <a:ext cx="8206680" cy="14700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br>
              <a:rPr lang="cs-CZ" dirty="0"/>
            </a:b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67544" y="2533080"/>
            <a:ext cx="8676456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cs-CZ" sz="4000" b="1" dirty="0">
                <a:solidFill>
                  <a:srgbClr val="C00000"/>
                </a:solidFill>
              </a:rPr>
              <a:t>STRES  A  PSYCHOHYGIENA</a:t>
            </a:r>
            <a:endParaRPr lang="cs-CZ" sz="4000" dirty="0">
              <a:solidFill>
                <a:srgbClr val="C00000"/>
              </a:solidFill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800" b="1" i="0" u="sng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cs-CZ" sz="2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1008363"/>
            <a:ext cx="7240888" cy="2970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3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STRES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1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ea typeface="Calibri" pitchFamily="34" charset="0"/>
                <a:cs typeface="Times New Roman" pitchFamily="18" charset="0"/>
              </a:rPr>
              <a:t> Nadměrně silný podnět po dlouhou dobu. 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ea typeface="Calibri" pitchFamily="34" charset="0"/>
                <a:cs typeface="Times New Roman" pitchFamily="18" charset="0"/>
              </a:rPr>
              <a:t> Nesnesitelná situace a setrvávání v ní.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ea typeface="Calibri" pitchFamily="34" charset="0"/>
                <a:cs typeface="Times New Roman" pitchFamily="18" charset="0"/>
              </a:rPr>
              <a:t> Poplachová reakce. 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ea typeface="Calibri" pitchFamily="34" charset="0"/>
                <a:cs typeface="Times New Roman" pitchFamily="18" charset="0"/>
              </a:rPr>
              <a:t> Pokus o adaptaci. 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ea typeface="Calibri" pitchFamily="34" charset="0"/>
                <a:cs typeface="Times New Roman" pitchFamily="18" charset="0"/>
              </a:rPr>
              <a:t> Vyčerpání. 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ea typeface="Calibri" pitchFamily="34" charset="0"/>
                <a:cs typeface="Times New Roman" pitchFamily="18" charset="0"/>
              </a:rPr>
              <a:t> Psychosomatická choroba. 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</a:endParaRPr>
          </a:p>
        </p:txBody>
      </p:sp>
      <p:pic>
        <p:nvPicPr>
          <p:cNvPr id="8194" name="Picture 2" descr="C:\Users\Ivana\Desktop\Obrázky\Patologie\stress 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4365104"/>
            <a:ext cx="3595370" cy="2038985"/>
          </a:xfrm>
          <a:prstGeom prst="rect">
            <a:avLst/>
          </a:prstGeom>
          <a:noFill/>
        </p:spPr>
      </p:pic>
      <p:pic>
        <p:nvPicPr>
          <p:cNvPr id="8196" name="Picture 4" descr="C:\Users\Ivana\Desktop\Obrázky\Patologie\stress 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3645024"/>
            <a:ext cx="2286000" cy="27432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19672" y="1484784"/>
            <a:ext cx="6924252" cy="75160"/>
          </a:xfrm>
        </p:spPr>
        <p:txBody>
          <a:bodyPr/>
          <a:lstStyle/>
          <a:p>
            <a:pPr algn="l"/>
            <a:r>
              <a:rPr lang="cs-CZ" sz="3200" b="1" dirty="0">
                <a:solidFill>
                  <a:srgbClr val="C00000"/>
                </a:solidFill>
              </a:rPr>
              <a:t>Působnost </a:t>
            </a:r>
            <a:r>
              <a:rPr lang="cs-CZ" sz="3200" b="1" dirty="0" err="1">
                <a:solidFill>
                  <a:srgbClr val="C00000"/>
                </a:solidFill>
              </a:rPr>
              <a:t>stresorů</a:t>
            </a:r>
            <a:r>
              <a:rPr lang="cs-CZ" sz="3200" dirty="0">
                <a:solidFill>
                  <a:srgbClr val="C00000"/>
                </a:solidFill>
              </a:rPr>
              <a:t> </a:t>
            </a:r>
            <a:br>
              <a:rPr lang="cs-CZ" sz="3200" dirty="0">
                <a:solidFill>
                  <a:srgbClr val="C00000"/>
                </a:solidFill>
              </a:rPr>
            </a:br>
            <a:r>
              <a:rPr lang="cs-CZ" sz="2400" dirty="0">
                <a:solidFill>
                  <a:srgbClr val="C00000"/>
                </a:solidFill>
              </a:rPr>
              <a:t>(</a:t>
            </a:r>
            <a:r>
              <a:rPr lang="cs-CZ" sz="2400" dirty="0" err="1">
                <a:solidFill>
                  <a:srgbClr val="C00000"/>
                </a:solidFill>
              </a:rPr>
              <a:t>Holmes</a:t>
            </a:r>
            <a:r>
              <a:rPr lang="cs-CZ" sz="2400" dirty="0">
                <a:solidFill>
                  <a:srgbClr val="C00000"/>
                </a:solidFill>
              </a:rPr>
              <a:t> a </a:t>
            </a:r>
            <a:r>
              <a:rPr lang="cs-CZ" sz="2400" dirty="0" err="1">
                <a:solidFill>
                  <a:srgbClr val="C00000"/>
                </a:solidFill>
              </a:rPr>
              <a:t>Rahe</a:t>
            </a:r>
            <a:r>
              <a:rPr lang="cs-CZ" sz="2400" dirty="0">
                <a:solidFill>
                  <a:srgbClr val="C00000"/>
                </a:solidFill>
              </a:rPr>
              <a:t>):</a:t>
            </a:r>
            <a:br>
              <a:rPr lang="cs-CZ" dirty="0">
                <a:solidFill>
                  <a:srgbClr val="C00000"/>
                </a:solidFill>
              </a:rPr>
            </a:b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142976" y="2000240"/>
            <a:ext cx="3500462" cy="3571900"/>
          </a:xfrm>
        </p:spPr>
        <p:txBody>
          <a:bodyPr/>
          <a:lstStyle/>
          <a:p>
            <a:pPr>
              <a:buNone/>
            </a:pPr>
            <a:r>
              <a:rPr lang="cs-CZ" sz="2000" dirty="0">
                <a:solidFill>
                  <a:srgbClr val="C00000"/>
                </a:solidFill>
              </a:rPr>
              <a:t>1. Smrt manžela/ </a:t>
            </a:r>
            <a:r>
              <a:rPr lang="cs-CZ" sz="2000" dirty="0" err="1">
                <a:solidFill>
                  <a:srgbClr val="C00000"/>
                </a:solidFill>
              </a:rPr>
              <a:t>ky</a:t>
            </a:r>
            <a:r>
              <a:rPr lang="cs-CZ" sz="2000" dirty="0">
                <a:solidFill>
                  <a:srgbClr val="C00000"/>
                </a:solidFill>
              </a:rPr>
              <a:t>  – 100</a:t>
            </a:r>
          </a:p>
          <a:p>
            <a:pPr>
              <a:buNone/>
            </a:pPr>
            <a:r>
              <a:rPr lang="cs-CZ" sz="2000" dirty="0">
                <a:solidFill>
                  <a:srgbClr val="C00000"/>
                </a:solidFill>
              </a:rPr>
              <a:t>2. Rozvod – 73</a:t>
            </a:r>
          </a:p>
          <a:p>
            <a:pPr>
              <a:buNone/>
            </a:pPr>
            <a:r>
              <a:rPr lang="cs-CZ" sz="2000" dirty="0">
                <a:solidFill>
                  <a:srgbClr val="C00000"/>
                </a:solidFill>
              </a:rPr>
              <a:t>3. Trest ve vězení – 63</a:t>
            </a:r>
          </a:p>
          <a:p>
            <a:pPr>
              <a:buNone/>
            </a:pPr>
            <a:r>
              <a:rPr lang="cs-CZ" sz="2000" dirty="0">
                <a:solidFill>
                  <a:srgbClr val="C00000"/>
                </a:solidFill>
              </a:rPr>
              <a:t>4. Zranění nebo nemoc – 53</a:t>
            </a:r>
          </a:p>
          <a:p>
            <a:pPr>
              <a:buNone/>
            </a:pPr>
            <a:r>
              <a:rPr lang="cs-CZ" sz="2000" dirty="0">
                <a:solidFill>
                  <a:srgbClr val="C00000"/>
                </a:solidFill>
              </a:rPr>
              <a:t>5. Svatba – 50</a:t>
            </a:r>
          </a:p>
          <a:p>
            <a:pPr>
              <a:buNone/>
            </a:pPr>
            <a:r>
              <a:rPr lang="cs-CZ" sz="2000" dirty="0">
                <a:solidFill>
                  <a:srgbClr val="C00000"/>
                </a:solidFill>
              </a:rPr>
              <a:t>6. Těhotenství – 40</a:t>
            </a:r>
          </a:p>
          <a:p>
            <a:pPr>
              <a:buNone/>
            </a:pPr>
            <a:r>
              <a:rPr lang="cs-CZ" sz="2000" dirty="0">
                <a:solidFill>
                  <a:srgbClr val="C00000"/>
                </a:solidFill>
              </a:rPr>
              <a:t>7. Přírůstek v rodině – 39</a:t>
            </a:r>
          </a:p>
          <a:p>
            <a:pPr>
              <a:buNone/>
            </a:pPr>
            <a:r>
              <a:rPr lang="cs-CZ" sz="2000" dirty="0">
                <a:solidFill>
                  <a:srgbClr val="C00000"/>
                </a:solidFill>
              </a:rPr>
              <a:t>8. Změna finanční situace – 38</a:t>
            </a:r>
            <a:endParaRPr lang="cs-CZ" sz="18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857752" y="2071678"/>
            <a:ext cx="4000528" cy="3429024"/>
          </a:xfrm>
        </p:spPr>
        <p:txBody>
          <a:bodyPr/>
          <a:lstStyle/>
          <a:p>
            <a:pPr lvl="0">
              <a:buNone/>
            </a:pPr>
            <a:r>
              <a:rPr lang="cs-CZ" sz="2000" dirty="0">
                <a:solidFill>
                  <a:srgbClr val="C00000"/>
                </a:solidFill>
              </a:rPr>
              <a:t>8. Začátek nebo ukončení školy – 26</a:t>
            </a:r>
          </a:p>
          <a:p>
            <a:pPr lvl="0">
              <a:buNone/>
            </a:pPr>
            <a:r>
              <a:rPr lang="cs-CZ" sz="2000" dirty="0">
                <a:solidFill>
                  <a:srgbClr val="C00000"/>
                </a:solidFill>
              </a:rPr>
              <a:t>9. Změna životních podmínek – 25</a:t>
            </a:r>
          </a:p>
          <a:p>
            <a:pPr lvl="0">
              <a:buNone/>
            </a:pPr>
            <a:r>
              <a:rPr lang="cs-CZ" sz="2000" dirty="0">
                <a:solidFill>
                  <a:srgbClr val="C00000"/>
                </a:solidFill>
              </a:rPr>
              <a:t>10. Změna osobních zvyklostí – 24</a:t>
            </a:r>
          </a:p>
          <a:p>
            <a:pPr lvl="0">
              <a:buNone/>
            </a:pPr>
            <a:r>
              <a:rPr lang="cs-CZ" sz="2000" dirty="0">
                <a:solidFill>
                  <a:srgbClr val="C00000"/>
                </a:solidFill>
              </a:rPr>
              <a:t>11. Potíže s nadřízenými – 23</a:t>
            </a:r>
          </a:p>
          <a:p>
            <a:pPr lvl="0">
              <a:buNone/>
            </a:pPr>
            <a:r>
              <a:rPr lang="cs-CZ" sz="2000" dirty="0">
                <a:solidFill>
                  <a:srgbClr val="C00000"/>
                </a:solidFill>
              </a:rPr>
              <a:t>12. Změna bydliště – 20</a:t>
            </a:r>
          </a:p>
          <a:p>
            <a:pPr lvl="0">
              <a:buNone/>
            </a:pPr>
            <a:r>
              <a:rPr lang="cs-CZ" sz="2000" dirty="0">
                <a:solidFill>
                  <a:srgbClr val="C00000"/>
                </a:solidFill>
              </a:rPr>
              <a:t>13. Dovolená – 13</a:t>
            </a:r>
          </a:p>
          <a:p>
            <a:pPr lvl="0">
              <a:buNone/>
            </a:pPr>
            <a:r>
              <a:rPr lang="cs-CZ" sz="2000" dirty="0">
                <a:solidFill>
                  <a:srgbClr val="C00000"/>
                </a:solidFill>
              </a:rPr>
              <a:t>14. Vánoční svátky – 12</a:t>
            </a:r>
          </a:p>
          <a:p>
            <a:endParaRPr lang="cs-CZ" dirty="0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500166" y="5143512"/>
            <a:ext cx="70723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150 bodů za rok – 37 % pravděpodobnost onemocnění</a:t>
            </a: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pic>
        <p:nvPicPr>
          <p:cNvPr id="9218" name="Picture 2" descr="C:\Users\Ivana\Desktop\Obrázky\Patologie\stress 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332656"/>
            <a:ext cx="2667000" cy="17145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285852" y="1013735"/>
            <a:ext cx="7572428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3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Zvládací strategie</a:t>
            </a:r>
            <a:r>
              <a:rPr kumimoji="0" lang="cs-CZ" sz="32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cs-CZ" sz="32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copingové</a:t>
            </a:r>
            <a:r>
              <a:rPr kumimoji="0" lang="cs-CZ" sz="32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strategie):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2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cs-CZ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Zaměření (orientace) na problém</a:t>
            </a: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– „Sestavím si plán postupných kroků a podle toho budu postupovat.“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cs-CZ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Zaměření na emoce</a:t>
            </a: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– „Snažím se přehodnotit svůj přístup k věci.“ 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cs-CZ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Orientace na únik</a:t>
            </a: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– „Zapomenu na problém, nepřipouštím si ho.“ 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</p:txBody>
      </p:sp>
      <p:pic>
        <p:nvPicPr>
          <p:cNvPr id="1026" name="Picture 2" descr="C:\Users\Ivana\Desktop\Nová složka\coping 2.jpg"/>
          <p:cNvPicPr>
            <a:picLocks noChangeAspect="1" noChangeArrowheads="1"/>
          </p:cNvPicPr>
          <p:nvPr/>
        </p:nvPicPr>
        <p:blipFill>
          <a:blip r:embed="rId2" cstate="print"/>
          <a:srcRect b="9775"/>
          <a:stretch>
            <a:fillRect/>
          </a:stretch>
        </p:blipFill>
        <p:spPr bwMode="auto">
          <a:xfrm>
            <a:off x="4355976" y="4077072"/>
            <a:ext cx="4382770" cy="237261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259632" y="715485"/>
            <a:ext cx="7312896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3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Ego-obrann</a:t>
            </a:r>
            <a:r>
              <a:rPr kumimoji="0" lang="cs-CZ" sz="3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cs-CZ" sz="3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mechanismy</a:t>
            </a:r>
            <a:r>
              <a:rPr kumimoji="0" lang="cs-CZ" sz="32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(Sigmund </a:t>
            </a:r>
            <a:r>
              <a:rPr kumimoji="0" lang="cs-CZ" sz="24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Freud</a:t>
            </a: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Anna </a:t>
            </a:r>
            <a:r>
              <a:rPr kumimoji="0" lang="cs-CZ" sz="24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Freudov</a:t>
            </a:r>
            <a:r>
              <a:rPr kumimoji="0" lang="cs-CZ" sz="24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2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Kompenzace (sublimace).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Projekce.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Regrese.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Převr</a:t>
            </a: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cen</a:t>
            </a: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v opak.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Racionalizace. 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Potlačen</a:t>
            </a: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(vytěsněn</a:t>
            </a: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</a:t>
            </a:r>
            <a:endParaRPr kumimoji="0" lang="cs-CZ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pic>
        <p:nvPicPr>
          <p:cNvPr id="2050" name="Picture 2" descr="C:\Users\Ivana\Desktop\Nová složka\coping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1772816"/>
            <a:ext cx="2414588" cy="3194685"/>
          </a:xfrm>
          <a:prstGeom prst="rect">
            <a:avLst/>
          </a:prstGeom>
          <a:noFill/>
        </p:spPr>
      </p:pic>
      <p:pic>
        <p:nvPicPr>
          <p:cNvPr id="2051" name="Picture 3" descr="C:\Users\Ivana\Desktop\Obrázky\Patologie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4221088"/>
            <a:ext cx="2286000" cy="227584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</p:sld>
</file>

<file path=ppt/theme/theme1.xml><?xml version="1.0" encoding="utf-8"?>
<a:theme xmlns:a="http://schemas.openxmlformats.org/drawingml/2006/main" name="Zápisník">
  <a:themeElements>
    <a:clrScheme name="Zápisní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Zápisní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Zápisní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ápisní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ápisní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Praxe na VOŠ Jabok - Workshop o praxích</Template>
  <TotalTime>1711</TotalTime>
  <Words>395</Words>
  <Application>Microsoft Office PowerPoint</Application>
  <PresentationFormat>Předvádění na obrazovce (4:3)</PresentationFormat>
  <Paragraphs>95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Zápisník</vt:lpstr>
      <vt:lpstr> </vt:lpstr>
      <vt:lpstr> </vt:lpstr>
      <vt:lpstr>Prezentace aplikace PowerPoint</vt:lpstr>
      <vt:lpstr>Prezentace aplikace PowerPoint</vt:lpstr>
      <vt:lpstr> </vt:lpstr>
      <vt:lpstr>Prezentace aplikace PowerPoint</vt:lpstr>
      <vt:lpstr>Působnost stresorů  (Holmes a Rahe):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Anna K</dc:creator>
  <cp:lastModifiedBy>Ivana</cp:lastModifiedBy>
  <cp:revision>247</cp:revision>
  <dcterms:created xsi:type="dcterms:W3CDTF">2013-10-30T20:15:46Z</dcterms:created>
  <dcterms:modified xsi:type="dcterms:W3CDTF">2016-10-22T18:51:43Z</dcterms:modified>
</cp:coreProperties>
</file>