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sldIdLst>
    <p:sldId id="256" r:id="rId2"/>
    <p:sldId id="311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9900"/>
    <a:srgbClr val="C1679D"/>
    <a:srgbClr val="782E65"/>
    <a:srgbClr val="682E65"/>
    <a:srgbClr val="632F67"/>
    <a:srgbClr val="593B5B"/>
    <a:srgbClr val="5F375A"/>
    <a:srgbClr val="603654"/>
    <a:srgbClr val="672F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82" autoAdjust="0"/>
    <p:restoredTop sz="94658" autoAdjust="0"/>
  </p:normalViewPr>
  <p:slideViewPr>
    <p:cSldViewPr>
      <p:cViewPr varScale="1">
        <p:scale>
          <a:sx n="48" d="100"/>
          <a:sy n="48" d="100"/>
        </p:scale>
        <p:origin x="-5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2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cs-CZ"/>
          </a:p>
        </p:txBody>
      </p:sp>
      <p:pic>
        <p:nvPicPr>
          <p:cNvPr id="5" name="Picture 3" descr="A:\minispi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/>
          </a:p>
        </p:txBody>
      </p:sp>
      <p:pic>
        <p:nvPicPr>
          <p:cNvPr id="7" name="Picture 5" descr="A:\minispir.GIF"/>
          <p:cNvPicPr>
            <a:picLocks noChangeAspect="1"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6B9E9D94-89A6-4B7F-B994-2A1B950CBCD6}" type="datetimeFigureOut">
              <a:rPr lang="cs-CZ" smtClean="0"/>
              <a:pPr/>
              <a:t>29.12.2014</a:t>
            </a:fld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endParaRPr lang="cs-CZ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29.12.2014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29.12.2014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29.12.2014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29.12.2014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29.12.2014</a:t>
            </a:fld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29.12.2014</a:t>
            </a:fld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29.12.2014</a:t>
            </a:fld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29.12.2014</a:t>
            </a:fld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29.12.2014</a:t>
            </a:fld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29.12.2014</a:t>
            </a:fld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cs-CZ"/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28" name="Picture 4" descr="A:\minispir.GIF"/>
          <p:cNvPicPr>
            <a:picLocks noChangeAspect="1" noChangeArrowheads="1"/>
          </p:cNvPicPr>
          <p:nvPr/>
        </p:nvPicPr>
        <p:blipFill>
          <a:blip r:embed="rId13" cstate="print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A:\minispir.GIF"/>
          <p:cNvPicPr>
            <a:picLocks noChangeAspect="1" noChangeArrowheads="1"/>
          </p:cNvPicPr>
          <p:nvPr/>
        </p:nvPicPr>
        <p:blipFill>
          <a:blip r:embed="rId1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6B9E9D94-89A6-4B7F-B994-2A1B950CBCD6}" type="datetimeFigureOut">
              <a:rPr lang="cs-CZ" smtClean="0"/>
              <a:pPr/>
              <a:t>29.12.2014</a:t>
            </a:fld>
            <a:endParaRPr lang="cs-CZ"/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cs-CZ"/>
          </a:p>
        </p:txBody>
      </p:sp>
      <p:sp>
        <p:nvSpPr>
          <p:cNvPr id="235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rand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 txBox="1">
            <a:spLocks/>
          </p:cNvSpPr>
          <p:nvPr/>
        </p:nvSpPr>
        <p:spPr>
          <a:xfrm>
            <a:off x="3000364" y="428604"/>
            <a:ext cx="5929354" cy="2000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85800" y="2959107"/>
            <a:ext cx="820668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/>
            </a:r>
            <a:br>
              <a:rPr lang="cs-CZ" dirty="0" smtClean="0"/>
            </a:b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115616" y="2643181"/>
            <a:ext cx="770485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3600" b="1" dirty="0" smtClean="0">
                <a:solidFill>
                  <a:srgbClr val="C00000"/>
                </a:solidFill>
              </a:rPr>
              <a:t>14. PSYCHICKÉ PORUCHY U DĚTÍ</a:t>
            </a:r>
            <a:endParaRPr lang="cs-CZ" sz="3600" dirty="0" smtClean="0">
              <a:solidFill>
                <a:srgbClr val="C00000"/>
              </a:solidFill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115616" y="1070672"/>
            <a:ext cx="748883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j) Tikov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poruchy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Mimovoln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rychl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nerytmick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opakovan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pohyby nebo hlasov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produkce.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Jednoduch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tiky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mrk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krčen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nosu, grimasy, hek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poka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syčen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Komplexn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tiky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poskakov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osah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dřepy, vyr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žen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slabik, slov i celých vět, často s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obsc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obsahem (koprolalie).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C:\Documents and Settings\Ivana\Plocha\Obrázky\1. Dětské nemoci\děti lék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4071942"/>
            <a:ext cx="2743200" cy="2286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15616" y="764704"/>
            <a:ext cx="756084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8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Druhy poruch: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Přechodn</a:t>
            </a:r>
            <a:r>
              <a:rPr lang="cs-CZ" sz="2400" b="1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tikov</a:t>
            </a:r>
            <a:r>
              <a:rPr lang="cs-CZ" sz="2400" b="1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porucha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tiky jednoduch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netrv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než rok.</a:t>
            </a:r>
            <a:endParaRPr lang="cs-CZ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Chronick</a:t>
            </a:r>
            <a:r>
              <a:rPr lang="cs-CZ" sz="2400" b="1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motorick</a:t>
            </a:r>
            <a:r>
              <a:rPr lang="cs-CZ" sz="2400" b="1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nebo vok</a:t>
            </a:r>
            <a:r>
              <a:rPr lang="cs-CZ" sz="2400" b="1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</a:t>
            </a:r>
            <a:r>
              <a:rPr lang="cs-CZ" sz="2400" b="1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tikov</a:t>
            </a:r>
            <a:r>
              <a:rPr lang="cs-CZ" sz="2400" b="1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porucha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jednoduch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 komplexn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tiky.</a:t>
            </a:r>
            <a:endParaRPr lang="cs-CZ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Kombinovan</a:t>
            </a:r>
            <a:r>
              <a:rPr lang="cs-CZ" sz="2400" b="1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vok</a:t>
            </a:r>
            <a:r>
              <a:rPr lang="cs-CZ" sz="2400" b="1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</a:t>
            </a:r>
            <a:r>
              <a:rPr lang="cs-CZ" sz="2400" b="1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mnohočetn</a:t>
            </a:r>
            <a:r>
              <a:rPr lang="cs-CZ" sz="2400" b="1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tikov</a:t>
            </a:r>
            <a:r>
              <a:rPr lang="cs-CZ" sz="2400" b="1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porucha (</a:t>
            </a:r>
            <a:r>
              <a:rPr lang="cs-CZ" sz="2400" b="1" dirty="0" err="1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Tourettův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syndrom)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komplexn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tiky motorick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 vok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koprolalie, </a:t>
            </a:r>
            <a:r>
              <a:rPr lang="cs-CZ" sz="2400" dirty="0" err="1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echolalie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cs-CZ" sz="2400" dirty="0" err="1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echopraxie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Onemocněn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 objevuje zpravidla v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dětstv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často trv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 celý 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život. Frekvence 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intenzita narůst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při psychick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z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těži, v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obdob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rodinných konfliktů nebo při 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navě. </a:t>
            </a:r>
            <a:endParaRPr lang="cs-CZ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C:\Documents and Settings\Ivana\Plocha\Obrázky\1. Dětské nemoci\děti hel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4643446"/>
            <a:ext cx="2971800" cy="195643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187624" y="257465"/>
            <a:ext cx="7488832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SCHIZOFRENIE V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DĚTSTV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ADOLESCENCI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Podob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 schizofrenii dospělých:</a:t>
            </a:r>
            <a:endParaRPr kumimoji="0" lang="cs-CZ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Abnorm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pohyby a postoje.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Dezorganizace řeči.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Halucinace a bludy.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Nepřiměřen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zkostn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reakce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 běžn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situace.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Porucha soci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 fungov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Schizofrenie 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dětstv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 vyskytuje velmi vz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cně.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Schizofrenie v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adolescenci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Doch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často k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hl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nebo postupn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změně 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k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soci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mu stažen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izolaci, poklesu výkonnosti, soustředěn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depresivn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mu laděn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pocitům pr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zdnoty a lhostejnosti.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C:\Documents and Settings\Ivana\Plocha\Obrázky\1. Dětské nemoci\děti schizo 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5" y="1643048"/>
            <a:ext cx="2724150" cy="203263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87624" y="331500"/>
            <a:ext cx="7488832" cy="6109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AFEKTIVN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PORUCHY V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DĚTSTV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ADOLESCENCI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Deprese v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dětstv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adolescenci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Deprese se skrýv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za somatickými př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znaky.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Emočn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labilita,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zkostn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laděn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probl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my ve vztaz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 s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dospělými i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vrstevn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ky, pocity viny,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nava a podr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žděnost.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11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Bipol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rn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afektivn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porucha v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dětstv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adolescenci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Manick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depresivn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 s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různou frekvenc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různ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poměru.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Během depresivn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 vysok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riziko sebevražedn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 jedn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 descr="C:\Documents and Settings\Ivana\Plocha\Obrázky\1. Dětské nemoci\děti deprese.jpg"/>
          <p:cNvPicPr>
            <a:picLocks noChangeArrowheads="1"/>
          </p:cNvPicPr>
          <p:nvPr/>
        </p:nvPicPr>
        <p:blipFill>
          <a:blip r:embed="rId2"/>
          <a:srcRect l="24472"/>
          <a:stretch>
            <a:fillRect/>
          </a:stretch>
        </p:blipFill>
        <p:spPr bwMode="auto">
          <a:xfrm>
            <a:off x="6215074" y="2143116"/>
            <a:ext cx="2339934" cy="189642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187624" y="1079906"/>
            <a:ext cx="7488832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SUICID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CHOV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DĚT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ADOLESCENTŮ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Sebevražedn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tendence u d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těte jak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hokoli věku jsou indikac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k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okamžit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mu vy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etřen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Posouzen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funkčnosti rodiny a jej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schopnosti poskytnout přiměřen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citov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z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zem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dohled.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 dět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jsou hlavn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motivem sebevražedn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 jedn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probl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my rodinn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koln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Documents and Settings\Ivana\Plocha\Obrázky\1. Dětské nemoci\děti schizo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4429132"/>
            <a:ext cx="2857500" cy="1881188"/>
          </a:xfrm>
          <a:prstGeom prst="rect">
            <a:avLst/>
          </a:prstGeom>
          <a:noFill/>
        </p:spPr>
      </p:pic>
      <p:pic>
        <p:nvPicPr>
          <p:cNvPr id="11266" name="Picture 2" descr="C:\Documents and Settings\Ivana\Plocha\Obrázky\1. Dětské nemoci\děti schiz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4286256"/>
            <a:ext cx="2935605" cy="205930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187624" y="462746"/>
            <a:ext cx="7488832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PORUCHY CHOV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Př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znaky jsou velmi různorod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Je třeba přihl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žet k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vývojov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mu stupni d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těte.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Opakuj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se, trval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agresivn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vzdorovit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chov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tyranizov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slab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ch, krutost  </a:t>
            </a:r>
            <a:r>
              <a:rPr kumimoji="0" lang="cs-CZ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ebo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ke zv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řatům, ničen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majetku, kr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deže, z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kol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ctv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těky z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domova.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Poruchy chov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ve vztahu k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rodině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Doma se opakovaně objevuje agresivita, kr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deže peněz, ničen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věc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zapalov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rodinn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 majetku.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Může být specificky zaměřeno proti některým členům rodiny.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cuments and Settings\Ivana\Plocha\Obrázky\1. Dětské nemoci\děti agre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4643446"/>
            <a:ext cx="2400300" cy="1905000"/>
          </a:xfrm>
          <a:prstGeom prst="rect">
            <a:avLst/>
          </a:prstGeom>
          <a:noFill/>
        </p:spPr>
      </p:pic>
      <p:pic>
        <p:nvPicPr>
          <p:cNvPr id="1029" name="Picture 5" descr="C:\Documents and Settings\Ivana\Plocha\Obrázky\1. Dětské nemoci\děti agrese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4857760"/>
            <a:ext cx="2514600" cy="166878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187624" y="365478"/>
            <a:ext cx="7488832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Porucha opozičn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 vzdoru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Neposlu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nost, hrubost, odpor k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autorit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m, odm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plnit př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kazy a běžn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povinnosti, zvý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ždivost, nepř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telsk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postoje.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provokativn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povahu.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c) Socializovan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porucha chov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Poruchy chov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mci skupiny vrstevn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ků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přečiny s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partou, z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kol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ctv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kr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deže, ničen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majetku.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Negativn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vztah k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autorit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a ke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kole.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d) Nesocializovan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porucha chov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Porucha chov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samot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řsk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ho, agresivn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 typu.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Objevuje se tyranizov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mlad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ch, vyd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silnost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ikanov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nekontrolovatelný vztek, krutost ke zv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řatům.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3" descr="C:\Documents and Settings\Ivana\Plocha\Obrázky\1. Dětské nemoci\děti vzd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1285860"/>
            <a:ext cx="2638425" cy="17335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115616" y="642918"/>
            <a:ext cx="756084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EMOČN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PORUCHY SE ZAČ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TKEM SPECIFICKÝM PRO DĚTSTV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Separačn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zkostn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porucha v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dětstv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Nadměrn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zkost při odloučen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od bl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zkých osob (obvykle od matky).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Při odloučen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 mohou vyskytovat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tělesn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př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znaky jako zvracen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bolesti břicha.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Fobick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zkostn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porucha v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dětstv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Obvykl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fobie 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dětstv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živočichov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oheň,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na, vý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ky, hmyz, uzavřen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prostory, ciz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lid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krev, kočky, psi, hadi, pavouci, tma.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Někter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strachy jsou podm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něny vývojovou f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do určit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ry vznikaj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u 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ech dět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C:\Documents and Settings\Ivana\Plocha\Obrázky\1. Dětské nemoci\děti úzkost 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8950" y="2071678"/>
            <a:ext cx="2305050" cy="15192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187624" y="642918"/>
            <a:ext cx="7488832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c) Soci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zkostn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porucha v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dětstv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Opakovaný nepřiměřený strach ve styku s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dospělými nebo i s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vrstevn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ky.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Vyhýb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 soci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situac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Vymyk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 norm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hranici pro určitý dětský věk.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čba </a:t>
            </a: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Psychoterapie hrou.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Systematick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desenzitizace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3" descr="C:\Documents and Settings\Ivana\Plocha\Obrázky\1. Dětské nemoci\děti úzkost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714620"/>
            <a:ext cx="2619375" cy="1743075"/>
          </a:xfrm>
          <a:prstGeom prst="rect">
            <a:avLst/>
          </a:prstGeom>
          <a:noFill/>
        </p:spPr>
      </p:pic>
      <p:pic>
        <p:nvPicPr>
          <p:cNvPr id="3074" name="Picture 2" descr="C:\Documents and Settings\Ivana\Plocha\Obrázky\1. Dětské nemoci\děti léčb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4214818"/>
            <a:ext cx="2366010" cy="23660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115616" y="260648"/>
            <a:ext cx="7560840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PORUCHY SOCI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 VZTAHŮ SE VZNIKEM SPECIFICKÝM PRO DĚTSTV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ADOLESCENCI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Elektivn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mutismus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Ztr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 řeči z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psychogenn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 př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čin,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může být tot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nebo elektivn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zaný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jen na určit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situace).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Vět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inou 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zaný na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koln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prostřed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Reaktivn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porucha př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chylnosti v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dětstv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Předev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u malých dět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př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mý důsledek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patn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 zach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nebo týr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Zvý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ostražitost, b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zlivost, chud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vztahy k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vrstevn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kům, projevy </a:t>
            </a:r>
            <a:r>
              <a:rPr kumimoji="0" lang="cs-CZ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heteroagrese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cs-CZ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autoagrese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Často diagnostikov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 společně se syndromem týran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 a zneuž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 d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těte (CAN). 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0" name="Picture 4" descr="C:\Documents and Settings\Ivana\Plocha\Obrázky\1. Dětské nemoci\děti léčba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1643050"/>
            <a:ext cx="2362200" cy="19431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187624" y="428604"/>
            <a:ext cx="7488832" cy="471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c) </a:t>
            </a:r>
            <a:r>
              <a:rPr kumimoji="0" lang="cs-CZ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Desinhibovan</a:t>
            </a:r>
            <a:r>
              <a:rPr kumimoji="0" lang="cs-CZ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př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chylnost v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dětstv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„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Syndrom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stavn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 d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těte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prvn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 pěti letech života u dět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kter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neměly př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ležitost vytvořit pevn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citov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vazby.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Projevuje se povrchn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př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tulnost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nekriticky př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telským chov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d) Porucha sourozeneck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rivality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 narozen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mlad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 sourozence u star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 d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těte pocity ž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rlivosti s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obavou o ztr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 l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sky a z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jmu rodičů.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Nepř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telstv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tělesn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ubližov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sourozenci, regresivn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chov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Documents and Settings\Ivana\Plocha\Obrázky\1. Dětské nemoci\děti léčba 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714884"/>
            <a:ext cx="2286000" cy="1828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187624" y="737421"/>
            <a:ext cx="7488832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e) Neorganick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enur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za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Pomočov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může způsobovat pocity m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něcennosti.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Výskyt stresových faktorů (separace od matky,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mrt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nebo rozvod 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rodině, hospitalizace,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razy atd.).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 nočn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 pomočov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je možno použ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 techniku 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cviku nočn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 probouzen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upravit pitný režim.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f) Neorganick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enkopr</a:t>
            </a:r>
            <a:r>
              <a:rPr kumimoji="0" lang="cs-CZ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za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Doch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k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mimovoln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mu odchodu stolice.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Posměch vrstevn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ků, společensk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izolace.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Reakce na nevhodn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výchovn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př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stupy, protestn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postoje.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Documents and Settings\Ivana\Plocha\Obrázky\1. Dětské nemoci\děti léčba 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5143512"/>
            <a:ext cx="3124200" cy="14668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115616" y="571480"/>
            <a:ext cx="756084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g) Porucha př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jmu potravy v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dětsk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věku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Odm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j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dla nebo nepřiměřen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vyb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ravost.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h) Pika 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Poj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nestravitelných l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tek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hl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ny, kam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nků, textilu, pap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ru.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Obvykle býv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spojena s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dal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važnou psychopatologi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i) Poruchy se stereotypn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 pohyby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Např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klad kývav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pohyby trupu nebo hlavy, pohupov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různ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popl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važnou formou jsou stereotypn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automutilačn</a:t>
            </a:r>
            <a:r>
              <a:rPr kumimoji="0" lang="cs-CZ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(sebepo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kozuj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pohyby.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 dět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postižen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a těžce deprivovaných dět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ú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stavech.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7" name="Picture 3" descr="C:\Documents and Settings\Ivana\Plocha\Obrázky\1. Dětské nemoci\děti jídl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1643050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ápisník">
  <a:themeElements>
    <a:clrScheme name="Zápisní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Zápisní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Zápisní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ápisní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ápisní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Praxe na VOŠ Jabok - Workshop o praxích</Template>
  <TotalTime>1319</TotalTime>
  <Words>235</Words>
  <Application>Microsoft Office PowerPoint</Application>
  <PresentationFormat>Předvádění na obrazovce (4:3)</PresentationFormat>
  <Paragraphs>120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Zápisník</vt:lpstr>
      <vt:lpstr>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Anna K</dc:creator>
  <cp:lastModifiedBy>ivana</cp:lastModifiedBy>
  <cp:revision>152</cp:revision>
  <dcterms:created xsi:type="dcterms:W3CDTF">2013-10-30T20:15:46Z</dcterms:created>
  <dcterms:modified xsi:type="dcterms:W3CDTF">2014-12-29T10:01:57Z</dcterms:modified>
</cp:coreProperties>
</file>