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60" r:id="rId1"/>
  </p:sldMasterIdLst>
  <p:sldIdLst>
    <p:sldId id="256" r:id="rId2"/>
    <p:sldId id="311" r:id="rId3"/>
    <p:sldId id="312" r:id="rId4"/>
    <p:sldId id="313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7" r:id="rId18"/>
    <p:sldId id="326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669900"/>
    <a:srgbClr val="C1679D"/>
    <a:srgbClr val="782E65"/>
    <a:srgbClr val="682E65"/>
    <a:srgbClr val="632F67"/>
    <a:srgbClr val="593B5B"/>
    <a:srgbClr val="5F375A"/>
    <a:srgbClr val="603654"/>
    <a:srgbClr val="672F4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58" autoAdjust="0"/>
  </p:normalViewPr>
  <p:slideViewPr>
    <p:cSldViewPr>
      <p:cViewPr>
        <p:scale>
          <a:sx n="50" d="100"/>
          <a:sy n="50" d="100"/>
        </p:scale>
        <p:origin x="-1188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2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Canvas"/>
          <p:cNvSpPr>
            <a:spLocks noChangeArrowheads="1"/>
          </p:cNvSpPr>
          <p:nvPr/>
        </p:nvSpPr>
        <p:spPr bwMode="white">
          <a:xfrm>
            <a:off x="528638" y="201613"/>
            <a:ext cx="8397875" cy="6467475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cs-CZ"/>
          </a:p>
        </p:txBody>
      </p:sp>
      <p:pic>
        <p:nvPicPr>
          <p:cNvPr id="5" name="Picture 3" descr="A:\minispi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ltGray">
          <a:xfrm>
            <a:off x="0" y="50800"/>
            <a:ext cx="11811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 descr="Canvas"/>
          <p:cNvSpPr>
            <a:spLocks noChangeArrowheads="1"/>
          </p:cNvSpPr>
          <p:nvPr/>
        </p:nvSpPr>
        <p:spPr bwMode="white">
          <a:xfrm>
            <a:off x="596900" y="4130675"/>
            <a:ext cx="1041400" cy="4572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cs-CZ"/>
          </a:p>
        </p:txBody>
      </p:sp>
      <p:pic>
        <p:nvPicPr>
          <p:cNvPr id="7" name="Picture 5" descr="A:\minispir.GIF"/>
          <p:cNvPicPr>
            <a:picLocks noChangeAspect="1" noChangeArrowheads="1"/>
          </p:cNvPicPr>
          <p:nvPr/>
        </p:nvPicPr>
        <p:blipFill>
          <a:blip r:embed="rId3" cstate="print"/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86200"/>
            <a:ext cx="6400800" cy="1771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1084263" y="60960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6B9E9D94-89A6-4B7F-B994-2A1B950CBCD6}" type="datetimeFigureOut">
              <a:rPr lang="cs-CZ" smtClean="0"/>
              <a:pPr/>
              <a:t>30.11.2014</a:t>
            </a:fld>
            <a:endParaRPr lang="cs-CZ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522663" y="60960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endParaRPr lang="cs-CZ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516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FC179F9-60B1-4C81-A0B9-6FC5CA9467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9E9D94-89A6-4B7F-B994-2A1B950CBCD6}" type="datetimeFigureOut">
              <a:rPr lang="cs-CZ" smtClean="0"/>
              <a:pPr/>
              <a:t>30.11.2014</a:t>
            </a:fld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C179F9-60B1-4C81-A0B9-6FC5CA9467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562600" cy="54864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9E9D94-89A6-4B7F-B994-2A1B950CBCD6}" type="datetimeFigureOut">
              <a:rPr lang="cs-CZ" smtClean="0"/>
              <a:pPr/>
              <a:t>30.11.2014</a:t>
            </a:fld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C179F9-60B1-4C81-A0B9-6FC5CA9467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9E9D94-89A6-4B7F-B994-2A1B950CBCD6}" type="datetimeFigureOut">
              <a:rPr lang="cs-CZ" smtClean="0"/>
              <a:pPr/>
              <a:t>30.11.2014</a:t>
            </a:fld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C179F9-60B1-4C81-A0B9-6FC5CA9467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9E9D94-89A6-4B7F-B994-2A1B950CBCD6}" type="datetimeFigureOut">
              <a:rPr lang="cs-CZ" smtClean="0"/>
              <a:pPr/>
              <a:t>30.11.2014</a:t>
            </a:fld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C179F9-60B1-4C81-A0B9-6FC5CA9467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9E9D94-89A6-4B7F-B994-2A1B950CBCD6}" type="datetimeFigureOut">
              <a:rPr lang="cs-CZ" smtClean="0"/>
              <a:pPr/>
              <a:t>30.11.2014</a:t>
            </a:fld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C179F9-60B1-4C81-A0B9-6FC5CA9467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9E9D94-89A6-4B7F-B994-2A1B950CBCD6}" type="datetimeFigureOut">
              <a:rPr lang="cs-CZ" smtClean="0"/>
              <a:pPr/>
              <a:t>30.11.2014</a:t>
            </a:fld>
            <a:endParaRPr lang="cs-CZ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C179F9-60B1-4C81-A0B9-6FC5CA9467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9E9D94-89A6-4B7F-B994-2A1B950CBCD6}" type="datetimeFigureOut">
              <a:rPr lang="cs-CZ" smtClean="0"/>
              <a:pPr/>
              <a:t>30.11.2014</a:t>
            </a:fld>
            <a:endParaRPr lang="cs-CZ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C179F9-60B1-4C81-A0B9-6FC5CA9467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9E9D94-89A6-4B7F-B994-2A1B950CBCD6}" type="datetimeFigureOut">
              <a:rPr lang="cs-CZ" smtClean="0"/>
              <a:pPr/>
              <a:t>30.11.2014</a:t>
            </a:fld>
            <a:endParaRPr lang="cs-CZ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C179F9-60B1-4C81-A0B9-6FC5CA9467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9E9D94-89A6-4B7F-B994-2A1B950CBCD6}" type="datetimeFigureOut">
              <a:rPr lang="cs-CZ" smtClean="0"/>
              <a:pPr/>
              <a:t>30.11.2014</a:t>
            </a:fld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C179F9-60B1-4C81-A0B9-6FC5CA9467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9E9D94-89A6-4B7F-B994-2A1B950CBCD6}" type="datetimeFigureOut">
              <a:rPr lang="cs-CZ" smtClean="0"/>
              <a:pPr/>
              <a:t>30.11.2014</a:t>
            </a:fld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C179F9-60B1-4C81-A0B9-6FC5CA9467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906D58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ltGray">
          <a:xfrm>
            <a:off x="609600" y="228600"/>
            <a:ext cx="8239125" cy="6391275"/>
          </a:xfrm>
          <a:prstGeom prst="rect">
            <a:avLst/>
          </a:prstGeom>
          <a:solidFill>
            <a:srgbClr val="EDE7E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cs-CZ"/>
          </a:p>
        </p:txBody>
      </p:sp>
      <p:sp>
        <p:nvSpPr>
          <p:cNvPr id="23555" name="Line 3"/>
          <p:cNvSpPr>
            <a:spLocks noChangeShapeType="1"/>
          </p:cNvSpPr>
          <p:nvPr/>
        </p:nvSpPr>
        <p:spPr bwMode="ltGray">
          <a:xfrm>
            <a:off x="1016000" y="1600200"/>
            <a:ext cx="76708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pic>
        <p:nvPicPr>
          <p:cNvPr id="1028" name="Picture 4" descr="A:\minispir.GIF"/>
          <p:cNvPicPr>
            <a:picLocks noChangeAspect="1" noChangeArrowheads="1"/>
          </p:cNvPicPr>
          <p:nvPr/>
        </p:nvPicPr>
        <p:blipFill>
          <a:blip r:embed="rId13" cstate="print"/>
          <a:srcRect b="5333"/>
          <a:stretch>
            <a:fillRect/>
          </a:stretch>
        </p:blipFill>
        <p:spPr bwMode="ltGray">
          <a:xfrm>
            <a:off x="0" y="50800"/>
            <a:ext cx="11811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A:\minispir.GIF"/>
          <p:cNvPicPr>
            <a:picLocks noChangeAspect="1" noChangeArrowheads="1"/>
          </p:cNvPicPr>
          <p:nvPr/>
        </p:nvPicPr>
        <p:blipFill>
          <a:blip r:embed="rId13" cstate="print"/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356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44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fld id="{6B9E9D94-89A6-4B7F-B994-2A1B950CBCD6}" type="datetimeFigureOut">
              <a:rPr lang="cs-CZ" smtClean="0"/>
              <a:pPr/>
              <a:t>30.11.2014</a:t>
            </a:fld>
            <a:endParaRPr lang="cs-CZ"/>
          </a:p>
        </p:txBody>
      </p:sp>
      <p:sp>
        <p:nvSpPr>
          <p:cNvPr id="2356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52813" y="61071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endParaRPr lang="cs-CZ"/>
          </a:p>
        </p:txBody>
      </p:sp>
      <p:sp>
        <p:nvSpPr>
          <p:cNvPr id="2356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FC179F9-60B1-4C81-A0B9-6FC5CA94678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random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2"/>
          <p:cNvSpPr txBox="1">
            <a:spLocks/>
          </p:cNvSpPr>
          <p:nvPr/>
        </p:nvSpPr>
        <p:spPr>
          <a:xfrm>
            <a:off x="3000364" y="428604"/>
            <a:ext cx="5929354" cy="2000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685800" y="2959107"/>
            <a:ext cx="8206680" cy="14700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/>
            </a:r>
            <a:br>
              <a:rPr lang="cs-CZ" dirty="0" smtClean="0"/>
            </a:b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475656" y="2357429"/>
            <a:ext cx="7344816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sz="3600" b="1" dirty="0" smtClean="0">
                <a:solidFill>
                  <a:srgbClr val="C00000"/>
                </a:solidFill>
              </a:rPr>
              <a:t>13. SEXUÁLNÍ DYSFUNKCE. PORUCHY OSOBNOSTI.</a:t>
            </a:r>
            <a:endParaRPr lang="cs-CZ" sz="3600" dirty="0" smtClean="0">
              <a:solidFill>
                <a:srgbClr val="C00000"/>
              </a:solidFill>
            </a:endParaRPr>
          </a:p>
          <a:p>
            <a:pPr algn="ctr"/>
            <a:endParaRPr lang="cs-CZ" sz="3200" dirty="0" smtClean="0">
              <a:solidFill>
                <a:srgbClr val="C00000"/>
              </a:solidFill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071538" y="509925"/>
            <a:ext cx="7715304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h) Patologick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sexu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ln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agresivita</a:t>
            </a: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Sexu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agresoři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atakuj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jim nezn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ženy a zn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silňuj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je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Behavior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stereotypy připom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naj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loveck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chov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čba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vyžaduje vždy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tlum sexu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aktivity farmaky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i) </a:t>
            </a:r>
            <a:r>
              <a:rPr kumimoji="0" lang="cs-CZ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Tu</a:t>
            </a:r>
            <a:r>
              <a:rPr kumimoji="0" lang="cs-CZ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šé</a:t>
            </a:r>
            <a:r>
              <a:rPr kumimoji="0" lang="cs-CZ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rstv</a:t>
            </a:r>
            <a:r>
              <a:rPr kumimoji="0" lang="cs-CZ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 </a:t>
            </a:r>
            <a:r>
              <a:rPr kumimoji="0" lang="cs-CZ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frot</a:t>
            </a:r>
            <a:r>
              <a:rPr kumimoji="0" lang="cs-CZ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rstv</a:t>
            </a:r>
            <a:r>
              <a:rPr kumimoji="0" lang="cs-CZ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Tisknou se na ženy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situac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zcela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neosobn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(v dopravn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 prostředc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ch, ve front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ch).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Třen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 oběť (</a:t>
            </a:r>
            <a:r>
              <a:rPr kumimoji="0" lang="cs-CZ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frot</a:t>
            </a:r>
            <a:r>
              <a:rPr kumimoji="0" lang="cs-CZ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ři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osah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cs-CZ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tu</a:t>
            </a:r>
            <a:r>
              <a:rPr kumimoji="0" lang="cs-CZ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šé</a:t>
            </a:r>
            <a:r>
              <a:rPr kumimoji="0" lang="cs-CZ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ři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 descr="C:\Documents and Settings\cihankova\Plocha\tram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797152"/>
            <a:ext cx="2733675" cy="1676400"/>
          </a:xfrm>
          <a:prstGeom prst="rect">
            <a:avLst/>
          </a:prstGeom>
          <a:noFill/>
        </p:spPr>
      </p:pic>
      <p:sp>
        <p:nvSpPr>
          <p:cNvPr id="1028" name="AutoShape 4" descr="data:image/jpeg;base64,/9j/4AAQSkZJRgABAQAAAQABAAD/2wCEAAkGBxQTEhQUExQWFhUXGBsaGRgYGB4cHxwgHSAaIB4cHhsfHSggGxwlHBwbITEiJSkrLi4uHB8zODMsNygtLisBCgoKDg0OGxAQGywkICYsLCwsLCwsLCwsLCwsLCwsLCwsLCwsLCwsLCwsLCwsLCwsLCwsLCwsLCwsLCwsLCwsLP/AABEIAJoBSAMBIgACEQEDEQH/xAAcAAACAwEBAQEAAAAAAAAAAAAFBgMEBwIAAQj/xABGEAACAQIEAwQGBwQIBgMBAAABAhEDIQAEEjEFQVEGEyJhMnGBkaHRByNCUrHB8BRicpIkM1OCstLh8TRDc5OiwhVjg+L/xAAZAQADAQEBAAAAAAAAAAAAAAABAgMABAX/xAAmEQACAgICAgICAgMAAAAAAAAAAQIRAyESMQRBYXEiUROBIzKh/9oADAMBAAIRAxEAPwBV4lxGsK9ULVqACowADG1zYCcWcrxCuQs1antY9fXifiGZzC1qumANbck6nES5h3nWoLHeDHt54krO3NJNJaIuN8YzVNddKvVU2Ehz7sccNHEc2FJzTxGoa6jxHM2BxJxXJs9LSBcQIuJ8U8wAcX+A5gZfJszASiOAD1loGKI4paJuHdm67gg50M87LVqGBf8Adne2J832NzWvUmcOiLy9Sxv0G22IOzHF070Vm8MqQQOtvxjFbtb2pFVDRT0S2okcxyBANjN9+QxSUeInJPo6pdlM4T/xpt51f8uPHsvnRXooM4frNZDBqltGkm3W9sGeA9saKUaSVWbWAFMX5wCfhfzwsZntLU/aqlQO8Kaq0xMhdQ0iPcDgUayDi1TiFGs1M5nMMA4QOKr6SWsASTAJPXFClxfMgH+kVpm/1jfPrh/4Bm1NOm7vSNXNsUdXa0Jq8VS3gk+uZHs9W+jnU1Q0czllRllk7wtp2Jho9G03HPAYyEmjWzNWoEFerMc6jHnHXzxGM1mIJ72tAInxttIvvhn4t2azeUYZpaqVjsz03DnYDYjaI+GAmXrOGuH2EAGZgqRaCDEAwfLBUb0Z9WQpn8wQT39aP42+eLXDM3mahVRXrEtAAWo3PynDJleyGcYDRlX0tB8dRL/LfDX2Y7O5rKkImXSmGjXV1qTttEyQDblNzjOLQE0xIXh+femvdDOMdN5FSJ6A2GDOS4VxOZIzR2trIj3thkzlTi4Y6MqjAEwTmAJHIxywo9qe3ubylU02pKQAPFrnxQNS2m6tK+ycKEJVeG51QTUFVR1LD8qmBec43nUqMq1aii1jGxNo3kerH3Mdp6tXhyZsaQ/esmmZESQOQvYe/FSm1avUtTZ3Vho0FQdPKdQIa5jlucYa+XZY/aKnOszH7wckH1YoU81Vlvran85+eL+ZFQ13pHS1aSWVb6SZMNGx3JEbX54B5+i9HMd1UZkhoY2G5t6Q6ezbCjRV9F85mqP+Y/8AOfniF85WBnvX/nPzxFSbSAr1Nx/WErAJFoI3Ex7MUMvmvAxJmDuftGwJAvaR+OAw00zjiGcrTIrVLk/bb54FZniVcH+vq/8Acb54OZLKiuVQMAdBcNybYcyIBv522wHzdGmWu5IWdh0jz88ViiLtE/A+IV272a9T+raPG3lffDP2cr1XpKTUqHfdj94eeFzgYQLUABnu6kN1gXHstht7HU5y6/xN/iGM0ZPQv8WzdVeIUlNWpo8BI1mPTXzxoPfVA7E1WvsCxjcRztF8Zx9IS6c0eR7kn3EYF1e0uaAqRWNgkeFecTuvnhRk6NHzWYqhG72tIsYDbXHMRI9mEjtFxfMJmGVa9VR4dnbnHngW3Fa9SoqvVZlKqSCbTE7Yvdq1jNt/c/LAZm7PqcazWph+0Vot/wAw9Ri72kz1YViO+qD6lD6bc1TzwKpL4z7PxGLnaZf6QOvcqP8AxTCvoaHYuV+JZif6+rv99vnhjzKVkoVH7+tIW31h526+eFiuuCtDLFqNQyIUXE3Mg7e7GTOpY7TZ6vxOvoX66rb99vPz8sDanFsx/b1f52+eLeaWxA2kx7zgcyYCInypxfM/29X+dvnixleJ5ggfX1f52+eKFVMGuDZSUG+GEkjhOI1z/wA+p/3G+eLNDOZj+1c+uqw/PFRuDMqCrK6fCTvbUQB+OD1HI/we22NRpx4nPCszXNakCzEGooI71iCJHKb49gjwzh/11KyemuzeYx9waEKPEuMt39YQP6xx6J6n97E9DPMafeE+G86VMiI3vtfngbnszpr1gVDAVXI3F5PQXxEubqLSNIBdDAm6yb8wdxtjATV6CuUz6VDVW4KJqmxJvFgDYxe+K/EqxGV096ukuJWZcgyfxJJ9nXEWUyBptWLFW72g58M2tYXAvOAoD1BMHebiL+s7/wCuAtsrJUlSJ6dZgPCxC/q+OVIDCTaOl8W24cj0u8pawyACqHK+kQfQAMlZBE+rFbKZGpVcIkTvcgfqTh2yVH1K5BM8hbbHNO4tJM8r/DrgsnZ9mf0lNPY1NQUewTM/DFqpSemqpRCrUMnvFq6dS7DTLQu357YCaC4tEmR7K5yqq93lql7EtCjyMmIHmca8uWq0AlPLUMsFFJQxdHZidj6C+IW3m84xHI5XNuxVc6usmyCtVdifujSpBPLfBHgWTzRqK5zdXLsJBDl9QYRGpZGq/I4LDjxzm6ijZstmM4rKDToBCRqCZeqLc78jGxIxDx/O8QpNropl2o8pVg4Ec5IWZ5D3YSKHa/P5dc4KzrUKkGm+lJRQblqTEPDDTYyZm+NOqcY73LLmcqO+Rl1ALHiB9dwR0I5EGNxmq7ETT6Zn1T6SandZpMwy06iaNApgq0ksWUyZBIAHLn0xz2b+kermoo1KiU2KjTUWNQYGIZTuGJFwBE+Rx322oJUyjPWplU70CKVVFQkCVO7wdxAESffRr1KHDcgGoPUqs2lhSrIJAa5OoAAgTy3wKG9DLV7WiolRS6OVUhmp7n96mwO46X2PLCtl8x32clO7BcKdNccwtyRBiYJ/vYXmzLplKeXpVH7g1C9QU6Ti7CdIYyHUEgAeqxtj3B+J1ss7toXxeFiTMBuUGDqGm8e2OYbMoaDXbbNtWrNlkRKi0aHeFUuoqXnYclJG3PHHZzt9pFEZgKFSnAamksSCIQrItp53wucXzVUVK1TL1TSWsrWFmZAYIseRnb2Yq5ZVLFA31YDMCviYACwINovuJv68ByHUX0wpxLiYrVKzw6PrhfCIYsSAQVPv3AxznVrCn35U3Z1JOkkkaQxMW035XtiahwfvaTVQzrVJOimqGDpVb6ptvPu35UVRNFAMEYkzUU6hYExeQSWAkkYD12P9FocJfuqWaMaSWJAYWAJsVAv4TY2235Yj7QpSpaqlMPT8a06Y0nSIUarm8AlvbiLO5xHNejTDACwqSxERq0keQtJ3wwcQOXo8MCd2xNOiKlN38SF6kEgQbw7ix9kxhkk+hG2q2K3A3NQ95VJZaJst5Ig+FSD4bny3wXr16fhejS0BQ/hKgjxiCxDyZHK+E/LZvu0XVqgtqKAwDEgSD54aKuUR8vSf6wUmXU7JEkQsqZNrtvffa2B0w25Mp1s6DTCUwxdZLaUkafFKgi8AHDj2JpkZZZ03YsNJBBBIIIwucR4Uac/stGqFgoIIZoAAlj1JvbzxW7N545eopPjprIYgzAF2gc7/AIYpabaYk8c1BSXXv+yb6UFjN/8A4n8cJ1dv6zzCf+uHX6TWD5im6zD5fUJsYNxI5HC1k+FGsKwXUXC0yqqJmwNxvFhthW9ASsrZRvrqf8CfhGD/AGzWM43qT8sLuVUiqgO8LbDT21oFs40CYSmfgPljPoCWwXQMt+uq4jzDk1TJvD/4hivm6z0nQ6fCxF+sn/TBniFJqeYUUplqIY2DelpJsQbScK+ikNMX64wXyldUy2YBJllAAE39fKPXijn1Yg6p9owycdyVMZNnFJQTTB1U3kcp1KYg+oHCxXs74yXCSfsWG9Ae3FRsWf8Alr6sVWxkciI6othv7M5Qd0no7YTqjYI8J4nTQAd6yHzBj/xn8MMhJF0Vl0aRUceJZUiRIYbSOXIA8sOK0f0y/wCmEunkGfxUalOod7MJ92+GtOKMvpoQf11xot+ymfhriwlw6kO9p2T012kcx549iPhnFEarTG3jXdfMdMewxzADtjxD+lVBUyqB5b0PCDpmSwkjVHTe2AoztUqUoFV1H0AbxGwJ3wc4jlZzRZV1IazU7X0s7QDcyQPXaeWAvGMoiVQiVCUphyHAPpSSobexPPC8tlnBIl4zkqiqr0KhPhUP5Fgo0zEXOrfArJlFDq5Ifyk6SN1gHxA7HHT8TdAaSzJIYj70AASeQjli5w3KmpVpmqfq3STqbSoM3huZFrCTJFsGxOjnLUMylMMrKAN7TEk7yNrc+vLFrPcSYKTTqmqGmV0xpAMx4Ttc4mp6KToEJqJILhiGSoQdmH3IGxuQeWOO+pNXgGjSDPemilVQdBJJMwN+vswrYyiQ8Nol31EuWgFpXw+LkDNh+95bYI8Y4UPq0FaEsksZFplttp5csVaHE1oBkDk+JrAwCJEDztyww9pOM0iq5ulFVlTQVUAKoi8qFhQJ5jnjK3tDUuil2BqUk4jl+6liFKmTPjKNcWBA9IDfFrtrx7vsxTenTAZRFR1M+JWIBIMQYjmcA+HcXqDKuaNBVCiTUMBp31aj4mI5EGwGKlPgP1dKs1akqvBFM1QHaY5mPVE4PKjRuPWgrlsu+YQ1EpEuWLVIkty1ATuCCPebWwS4N2wfIivSyjjSwXQHDOKbDdlmJkHbTEgYCZriPc5kfs5dEBBCiYGoTBMeIGbezHWadGPeunh9AK6QtySTtBgDlzY4F+wcN8Qj2h7SvW7lqrJVCpOtbQx9JiohdU9B7TinxDj1euiUiAKFKl3cc2hYkBtgQFsLb4r5GsF10MurVGYlpQSYEQYgwAYti3wqqaHdZhp7wvqDFiX8zpIg6jIj4YVMfiMWezFc8EpPrcMSx3+48bbC2prbEDCiHWqi1SUUU3VWXUSxDGC2qJ6n341DPAPwim4iCWawCjxFyfCAAJPIAYROJ5DKfs8oy0LAaTLSQDfq0mLnbryx2ZIL+OMjihkf8koAGO/anRp1WJDaUZgAoDEASfNrn2YY8pxM0wVoUqfeoq03SouohiNLlFJ3JBU8hb7xwkM8PoVqndr9pIvzB6CWAgeWIcxVerWMSWJklyAT1LGwGOXj+jok23RqXCs9UVSxUo1NXqRPIGlO08lOAAoVc4atZWQJTBC966oYk+FZ6T5YJdlk05arKqJy7yF28ZIEewYrUOHOuWp03JIqJW0iLhVpLIIn0teqfPHdLCpcY/BzY87hyl/QN7D8P/aczFOWCrNQkWgQAZ6kz8emGb6TFWhl8vThvHVEhbHSovy6kY99HBp5D9perUUUSqDvIMagWIHO+l/hi92hz9DO18u1Bx9VrBdwNLJUQ6oB3ggcrTjjX6LvRmfHuzz0e6Z2IWqdzDFBbSG0m8iem2DOVp1Fo08vqMKD3iwYB1EqwIImVYCCT6PljvjjDM1lbxfs6OusgGyC2omIUHqY54p5riVKk6M4lg3eCSDKmYXrpjZSfPngNu6Q8enJnu32bannagpllAMBhI2sRPO4OGDhGSXI5RHWnV/b69Jj4tQXS3IA2kL4+sjeDi22SWtohUZjNQlgCfEoczPSdsS9pOINmYUIyJrpoGViHQQFBBgpp8UH1+rD5VTBBpxFPOcPzFSkrO2uoWKAMxOlD9rVJtPLkMHMvxNaWQq0KSLSzCFO8qL4jVF7lyBpAiNPKBvOCPGez1Gg6UqNaozU1YuTJAbTIBIsoA36A9cLnDK6U6ZFU6hUKlmghQFPgFxfriSk1oo1CrRV4tQJ/ZqrLpcyGBFyLFSTAvv7xhtzOSp1K2fZ1k08qjKZIgxUvb+HGe57jCuw9L0ubEgfryxpfA61Gs+cY1F7pqVFGM2M94Ct9jePbh221sVrjL8RCzuTjLhqqnxz3UncRuonaZvGJM5SZatBe8hhlkliSJPh5/Pphhz+cyy1nZ9KOkaFHiGmAABEyFEQOU4Wa2fNbMq9QxqRxqKyQJsQBefwweC43YG3ySrop58MBcg+pp/DF/tZmG1ogtS7sByIljEkkdBYR88A81VroLkMvUry9UnGjdo+zy5fKVMwZFXQrLqbVDHTyI3F95wIwvoo8n409GfVc1RAjWRE20n3Yip0i/oicc1aBqsLMSxmTJ3mT68EM3wp6KoZs3hBBKkHa/65YGidtAzMZRxcqbYGVFv7BifOZeqDcs3ObkY+ZlCkBlhiAT7bj4YNL0C37KZthw7B16lR6iGqSAshXexM7CZAOFagyw2oSYteI88Fex+YVKralDStgffb2YzHwr/Ig1w/j1Zc1SVkpsO+AnSQfSjcED4Y9inSpxmaA598v+IY+4CZOaqTQz9qeIpSqZgIWmpUfwU7S5eAQYsCOXMjzwq1aeZEOUMKwLElWIgg7AkgnbzxPn2DZpgwOoVXEg3ChjfbpiTKOg10RJV92Cgsp2HOdMxttONJ7KRVrfRITTqVFdgxrQGKqoKkXjV90jpHLbHs1RasmlVMu7FADsVEEkbAG3L7OKdOnWoOwWmt4lp1SBfmxifViLNZp6lQF6RQOdPg1DTO2mSeVrzOA477C5JaCXB89SXIZil3INUEN3skMTBhR4fREG0zJwFyuYpqO8ZZYyCsk/rpifOZXMU2RUB0FoQ8rmwY7cwTPXBXtx2TGUzBkErUGoU02U/aGq9tUwByxuSumJVdAw1qFWWp09Bkag76vMlTFp6Ycv8A5ujTpaKSIEP2YkHzM+kT1OM+pUVhvCaZkbn1xAO4tgtwrKpB7xgz30gyQBHQRcHqcHcB3U0q7PcTzZqOmkBEWw0CxO8aZkm4Hq9WCWcWmrQ0VVZCuoJBT925tIO8b4F5POB2FICLQWAAJUEE36nr0xcr8MDsUpqy6rxrDGx5Cd4B9+Ek9jRb46CFTiVJcvVWQtUraWJgwoB0qN7C5NsUf/nsw4VamYaosSe9LtTsYUCntEARb24rZ+ggXuwEUixOkhrRuSd5mcfM3XPgSk8BwdQj7uxsLjxG3lgRo00+z7XzVUePWKJc3iQWA2iB6NientwW4PX8LOzCpVUTTBBLFSbsJEGLDr78A81nCKWldNUBxB0+IGD7eZ9/ljQOzPZuglBKtbiFFapUFgWTQmq5pM0ySRYxEEc4w6SfYnKnY3UKZbhCgiD3SmB65/PGa1uGK+UNU6fqajGLA+jefvE8pt4I5413Lmmcv3SOjA0vDoMqRH2TzG3vxlHDMzToVaj1gHprGqmdmhukgEi9ja+PRnFS8dr9HBGXHyE2u0KeSqPUqFA7JR1BykkAg+WxMDnizl8myZk1ERaiLqKDYudJIAFiYN7dMRcW4ylVnYrpqMYVaZAUKJhSI2iB5Xx84bm2dh3g0JT0mQntF5tMG5nHn1++juTT0W6nFKgTvWqgF2a0knSQPCyclvYnmD0xpXE6GnOcOotyosrDzdTq+JOEulwai/FadNVlKmYBKiwUTrMgbQAbHocPHaSpPFst7vfqx2+Htv6OTzNUvkQahp0WqLmqtUJqKqtP7yWl2IMb2AF73GBfDOIq7rrdyiekSJi9hAu07efUYvdtaR7/ADBBgpVM+YaDccxMHClQZoYAxYzAgbG/nfE/Ix8Z/ex8M+S/4PfHc5l8upSnVLmqQai6QSoYRJI8Kgfdv7sLXbBqDVA6FjIjREAAe0xP5nEGQ4mKGlSFcag2qxvM3tfpj6OFMza6zbCWE+K5P+/txy0r5HRba4jj2Z49lq3eAgUvCdCm4UKFAUHqFW2OGqPmGWpTPdpQ0FufomS55cgPdhOzmZWmgWmOcTadusdTiXgGdcVXVlJpujBhJAtDA2ImGAMbYM5c9gjHi6Gbj/G8s9WoPEs/bp2LTMgyDG+4wscW4nSCrTpKNKizbE8yW+8ScDa9amAIktquDsYJna8EYKUa1NCzGjSgwVXxGJ5kMeWBCG1seUlT0R8PyKsrO4uYKeKBF7n4Ytdi80UquHRnQxKgTMG/lEWPr88SZVlrrUFXUr0abtK/bRZhdO2pCRB20i+2O+GcIJopUdiGqQdTbRNovtABw9NPZO1qi12mFBx3iqFYlRoAi3mUOmT0km/LCrR4zUpsQjHSDHnHSffhppcNGailSkU6I11ajHSW3jSN78hvuThV4jlB3rBNRHKBhskk5UhYp8UxsyWQVAK2YJCmCqRJYMJ1eU288S8Y4tXzFBadNT3KGNRBjyBb8t8LDZ9WAGnQAIMmSI6WAGGX6TaNXL/stEhRRNENSCeiJ9O8eJpMlucjCpUtBT5StkHBEVXIcS4VSh3UMZ1T56RIx3WpvmaqZcEXJM3hVWSWg325WvAtgdkM01HKMxMVO8OmdoIAIHUyJ5bnFvglZ+7zOZcAFEVVK2gkyI92ClS2BvdhvimTy1GgUpamgS7G5sACdhF45bkdcDsl2YfiCMaSsKamBUYcwBbzIHLlO+KfBFq5utSoAmGIJHktwSeSg+I+odMaVxHiAy9NKNKEpidCjnzLe1tzgcRlJpGK8f4BUyr6XEr97l6tzBxonZ3gmSy9CjVha1dl1M+rUEO5CgWBU2674C9ps53mvVcFefvHtwrdlM2UzCibOCh9v6jGEDrnXnqZO5rg/wDmMexBlan9PQdKw/xY9hStIJdoKiLWqaWSme8Yc5Mm5Ji45x5c8B8vlVD63eDJIZdiBzINyCQTiLjNZqmcrB1lRVc7RA1HnbEObqpr8IMAEFQZgXvPt+GNQt3tkbVJcsK2qL3BBPSPnyxLls0WZVUSx5AD17xOJOz9JNVW6mEka/j5Buk4tZGslNgqJqczAVZaDciACCP1ywHoeMeVWyTO5wdz4qcMTDFjqmNtI2AvNh7cT8azubOWC1iPslWBBYAXho2H+uKbF2qA6JQEKIWOWxHW3rxzxTPGoCtNfHubXgbxy+eFltrQYxSTdlenlyVTwNUqTLKdoMRHU9b88HeH5gUdXfUgrgaViR11XU3mYm+wwNyuXrDS7jZgdOuLcxInce7HPEeHO1aNYC6NSlr2kiDFpxm702ZJrdBLL8EDvUFIIXUM5YMQEB+wCPSa8c+ePvZfiBo5hmqIn1YKeJQdJ6gbE+u2KuR+pVwlbxk+KAZ0+Uxz6464DUpCqrOSVTUxn7RiIY8vCTby88GDSfJq0Lli5R4RdMsnPUlrrW1NVIOohgEZpmT0a59uLfHe77oVsnSq0WpD6wGy6Z3gk3BMmLXMjEn/AMjRrZmnWPi0eKRaDsBB5DoN8L9biEVVaqWZSw7wBvSUkahAPNZHtwO5XVE3Bx6d0cZ3NPUTWKeklVllSzGdpA38sDslmnDnX4REeKw6fhhw7Scay1SFy9LuaIEKikxHUyTf1RhYzK0tBLTvYT+jinHQzkrDuW7ZVqJ0ozhFUIAjASo2+ybc/X54DZ7Pk0whcuEDAGZ9Ik/3jyk4OdiM3R7p0Ky2qTqvY7AX2+eE3ieV7us6BgVDQCOnqxSWNxinemJ/Jyl1sKtSp9zTbSSouxNpJ52uOmJDWL03YeFQVWCCLGYIMXAwNyub1OlNZAmBAknoI5yfxwRymVqVay06oZFAZmJgeEAk72jbfEUkuylv0Of0S5NhxBixlVos4N4Y2UMJgmzNf5YYeLPPFcqfMfg2E76O+Iur5vMeJ9FJVJ3J1t8kwczefnO0KsNblF/Qbl68en4iSTfwcPkJtpfIM7U0x+3V1OzgfgB+WEo0lViHqgFaoQx90xLD1dMM/Gs09fMCoFuUWY2kFgf16sK3aPK6K/I6wGt15353/HGz1LFGX6NjThllFnWWqotZ3BVyk92T9q5AaOsQcTVs41d1U7khTbcE4DU1+0b3iOsfli/2e8WZozzqrP8ANjzzqHSh2WShkw1Qqc1WHhWZ7sEAgR982J6bdZUTlK+k6UbUJ1NIC6ekdcMGc4g+pnYaiHLb7EGZHttGLHFeOaFNSjB7yd9hIvbrywZJBi30VKnCsqcjRaktQ16jA6WFxA8WmwlbTPnhfz+TppTkVSz7xFuVsePGqqipDAlxp29FSdlPKeo6DFLKxUUrA1QSCSfaI9U+7CjXToucSzwWqGpjTNFQ4BtqamVbf+K/nhr7HxWywV2YhQ6gA2U3I3mNwbYT8imXnS4aqxtIJVR6hGpvWYwe4Q3cEqnhDN4iDLBennAmOeNKaT2WweLkypyj0QZztE1LKpRonQWdnqMti0wFUnoAOXU9cKr1yd8Mucy9Bq7OVfujJCA72PPcerCs+5weV7IOLjpnWvGxdg+0NLNZAZXMKtRqAIGsT4Psxzt6NugxjQw79ns2uTzFRd1WZIvqAJFvYZ9mEn0V8fUrJc1w1nqOqGcsZCTbuyLyV5XBEnkcLWXzGsMizLFfXzED34vcS4uG70IXQOWNiAD5EdMVOyuep0aju4JYUz3cfekb9PCCPbgp2tiZajJ0OPBXqZNtdDu2qEBdLXldysb3sT/DglmXqVHetXjUbAclHQeWAnZnthl6eZ15im0FGAKwYYxDEdIBBi98GeJdrMuyk0sxTnqVZT7Aww60TsTu1NbTqHWB77nHXYnIUG+sqko61B3bn0JAnS4iym3i5RgJxzOd68htXU3v78G+yp+p/wD2/wAmAY4GVrUuJUxmE0u1ZW8iGYGVOzKeRGPmHDs/m1qGjRzCd5SFSl3Z+3SJGXgofu6nJKm2+PYFBTBfb3iVNcw69yUqa2DENIN9tOnefM2jAiuzU0AamKWpRZlKsRe8GJFsOBYDMZnNQrFHKqxElCSZImwMAXF8Kvari+usAy6mAFyZmROJxXKJTk1L9lPIcKd1LUgzBfsqLm5O3Me/EeWz5o1SUDUm0RMmVk33vMW8pOPVs7UULUKspW6MCQPUcXuKcXGbK1HVQ8EG19ufW8QTywwJVZRyWbeu4pBoLP4SSfSi0nlJgT1wZ4l2VzmX/ZnqFe9zAY6S10CgEazEBiDtfAKhUogMWgFbqAOePZfjlRtKF20JOhZkD1A2X2YPo3XsM5fhtVKy62BVrkBgSDffkCOc+WCfG+z7DLnPLW106ZClCpDkMVWQZIAE7+RwO4BnjUc+ITYh2flsR4mjpghX44/7Fm8uRqbxGSfsmJgCxvecTpp7LNpxqIqZXNEK5KEq7WbmeQE7xB2+WK9GpYimjQCJm5P+x5YP8L7M/tiF6LhBK62ddNKnIEpqm7TsoE7evGj8H4Llsoi0qKl6zRNRjpqNe6hZ1UhqAjRMxfbFk70QcW2ZRw3IuzSdQ5REGOpkQFxHVyCGqfrLKCQNQmRyBIgifbhp7e8Gq5OoZdj3wLDVOoAADSTJnf4YRslS11FViRNgeh5H1YH2H4RfyfDK9VmWnTLFbkWEAzB8RFscZjNmk7U2RfCSCpAa9viY3GLYZ6daotI+GRLMeRAgesGcXzUY+GAZ2JpgsTtIMSThZTDDHtgc1lRdSELqEQN/VM7Yip51UHohmYbn8B88UXyVUOaehtQJtBwS4nSXuqSkhXVYNufmR0EYa/QnG7ZTfNAGVGluosR6jibK8dq0nDpUbUBEk6pB3BDSCDzBtgcuWaC0EqN2AkDpJ5YgY4ILNH7NdscrRSrNDu3qxq7o/VmPtaDenH3QSOmnDJmSq16DVE8JKsal40MrDlYgyLjCv2V7GUjl1zObDkVB9TSDaTU38RtK0xa/MggYOZ7jqUFSmXIqBVZFCkwqrAC/ZAAUgCcdeDNxdS6OfLjvaK/HBSrV5UsqKIChY1GTeOkQMDe2NOgMoACiVkYFVmXYGxB8o8Xswt8X7S1ahlXqDVcsx8R6AEbD1HABnMz13wuXMn+Megwg/wDaXZaoGyg9Ti5w2my5hNJ2cEflinl6sBbeJWJvsQY/PFrOZtiRWsHBBHrWII8rY50mX1RpHazhZZTmaO5A10xEG1yB13nlhFp10Iam0wQdxEHlz8t8M9PtOjrLPSMmSNWm+4s3Q4UOPZnvKkoBAG4MzMc8HbFTp2wU5icfKMTbVPKMX8vwt6oc0xqUMF87yR8AcT5Tg1WnVHeUysdY/LCdFHt2RZ7Jik6tTDaSLByCeXQC18d5WtVLWBbuxqI5Af7nBzjXB6ncd4F1KnpGwIB5xzWY22wC4Vk6g7wIGDNT0jlMkWk2GEjtW+yspShcYvRa4fxBXZldFgqRpJIA8wdwQb4B53L6WMEESYIIOO+I0np1CHEMIsCDy8ji63DVKqQSNSg+V/PFIxISnrYHjDCM+hPeNSIXughh/tABTU2FjG3xwHfKxucTl0FEAemSQTGy3t6yTjNBhPj0cPUVmgTF4J/VsVKTQcfGGJsnly5MclLH2XxgNtuzhDecRscdMIOOMZgPYbey4+pX/qk+40sKWG/s7agh/ec+40/ljGGbs6n1tD+Ol8DS/wAmPuO+z3/EUR/9i/jV/wAuPYxhc4nxWolXMJTNu9ckcz4unPHH7G8irVXxrvA2HmdpGKnGeHlcxWY1Ar9650+UnDemc/o4pNpLaIqH7xuPww+Lx3lvi+hM/lR8enJbYuvoqeDUQSLu5JG89N+WKGZ4A4RnLppvpYNYx6wMDuLg030zbpOPi8WbuGobqWDDyInbyvhOHDT7KvLz/JdHXDuDVatTQq6iRMAx8euOOMcIq5Z9NSnUQHbWpE+3Y+zDR2UyraUqEwWB0kmwifjb4jGi8Lz6ue5roKyVSEFNhqtzaD9qYAjAprsXknqJjXDGVBUJ0tqSBLFdLEi/LVtths7LcPWtWqVqrquWpIutUgGqSIWmi8pIueW+5w0drfo3ySMGoVhlmYjUr/W0wOekHxBvaRytOFXhPZ+olYVnqhxBAhYmwi2wAnbB00ZWmfe03GDrVG092l6VKmAtNACRAUHfUJJN98ddnvpIq5SoX7pKgggr6LXJMh73k9NowD427Zqoe4RmCFpgT6RmT0GA9DIs2ouCIBgG1/1+GFUqGSb6GTth2sqcRqI1RBT0rCgMWF5JMkDe3uwvUQJvjilxVlCqp8IEbfHF7hmUomatZmFOYVVszERPKwHxwWZH3NhdOpCQSbzcn1tPKNoxUqZyoSoWZF1ixHOx5dZwbq5vLN9WtIJFhJJJPmZvgfTyhDEnoR+rnBjFtaRm1e2Fh2katRK1ncuyzqnaBv1vscAhSd1appLIsamAsJ6mRj6/C6ulnVQ28hTJVepUXjzweq9pf2amlLLeAinBYoAWZvSbmLnnvYYXjKPoZcZdsAVHaixUqyNEEXBveCPVyOGDsHwGlXetmayBqWXCHu5gVKjFtKk38MKWIG4A2nCjWzesktuxJJJmSbknzJw5fRnl3JruZFMgDyLX+IBI9uGJjqtRqtUO/pEuNoACmFUDkAOWEften9OoD/6m/B8P2VEMPXU/xDCN2qH9Py/mjD/HjAEfOfY/gGK43xYzzy+0QAPcMVzvjGCPA+HtXr06KlQah0guwVRzksdhbGxL9D9NEVcxU1aomutQIqSfRCFTrMXBkT5YxSkswNzjWuI6qWXq0wTFF6IAJNoWD8VOOjBieQllyKFWIvbTs/TyNUU6eapZgEEzT3XaAwuASDNj7sA8sxYrTBA1MFBPmeZ6YK9r0IzlbzII9RVYwG4cs1aY6uv4jEncXRRbH3gGS/Zqteg7glaiidplOQJmPFghnqRd4AuXIAHkDgX2pyHfcRzLqrERTAbSQLLTkk7bT7RGLHCQaNVqq3CjQD1LX9lhiL2y61Ev1M6VplY+0acEek0xAHTr+jhqXIrA8I5AmBGELMpXQ0GYa2U6nhgJZpvfz/DBTjPEqgyzFQxYrA0yYkb26Y0UCW9GfcerrXzjlICM4RSOghdXt3wb7QZQIz00nShKr6l5EzhOpPDAjkQR7MOnaJ9Tu+qzwxgzYge874vjVshPoWK9JkbS2+lW9jKGHwOL3ZgUu/Y1SAVps6apjUo1QRHQGJ5jEVNe9rtMkeYi3oqPK1vZiXiOQVQwVWLTAI5DmY59PbjNfjZk90CXpyAbljJNuWPuTaA58o9+JMqgBIcfZsDIiYxYq0yEYKoCiNRvP+2JlEDCd8cYsUYh5BmLe8YgOMCtHmGG/hAjK0/VVP8Ai/y4VqNEu2lVZj0USdsPXCOFOcom2qn3gqp9pAy1dLEdDqAxjBbs1/xVL/qj4Pm/lj2JuzdKM1S/6x/x5r/Nj2MYVuNVe8rZlVZQ3eN4mmRDG21vXitXzDFQoZA3Um3K/PFHtO/19ZVsBVfV1J1HfAgVjh8WR401H2LmgsrTl6D6ZFQpqsxqMCQYHhiwH4z7sVqFCmzAActj88XOHcQ7rL6TDFjIB2vAIJG3oziEVFUFjpLcgBab3HlEYk2+XItSUeJoHZh1RCGABBGgAgwpW7esbW6jE3FO1i5Vi+XHesUIeoVnQBEBZuLmDO84zFeKVV2eeW5GD+R4v32Qr5RKaCpVdS9SblQdSoByGtQSfMYMpSnK5E4QhCNRRdzHaQ1wne11pkDUJQE35lzc+rbBTsvxrK1AaOYqN3mrwkAKGEC/O/qjGZcRrElROygD1Ribg9MtVVttJX8Rhaa2O69Gq5zL0UpqlMKlJBaSSB+ZY+8zhZ4pSWvCqCqxM8z1v09+PcQzZr1hSVbC7NAn1eXSMU+1maZND05UBShjoCIwtGh3sqZvhFBQpDLuASG1R64mMVi6Iy0yASg9knfA+lXevVCgS9QhYHMk7+vHs+wNRyOpHuthla0xnT2ixma6NVEeHqR5Y5rZg4Ghrzhm4v2SzNOgubWmzZVwGFURYEx41Blb2nb8q43RKS0BcvxF6dRalN2V0IYMDBBGDPDwKpYuhqIV1vFiLgapAt4m52vheytIM6qzBATBY7DzONq+hnglBO+NRkqVaiaY3UUtyQT6Qbn0gDFIypk3GxQynY2l3H7VVXRRZG7oa4dzq0gkbhZO/OMOPC8utOiFUAALYD1Yqdta3fLmKdIBaVOmlOggsFVY0/kcXMrPdCd9PxjEW7Y/o6o+ko8qh97DCV2o/wCNyZ6g/wCI/PDflc2Ip6/uHxdLrb1be7Cj20pulbLVdJYUyZj1g78hY3wV2YReJU1FQhCSsLvvOkT8ZGK4WcFm4LWca1psZJ8jz5GPLEmU7P1jMqVPng1T2aybsPw01+IZaidjVE+pZZv/ABU40SuO9p8RO5B7z3M0/A44+iLs33eZr5khtNKgQNRB8b7kR+6G3HPF3sTTFRs2huHQqfaT88ej4SqEpfRw+U7nGP2I3bigD+yVY/rKKifNbflhd7N0tWaoj98NH8Pi/LGlZbKUny2X7+i1Xu2dNKtpIaxF/finl+EZtHLUkQDca1DMBNr2vG8Y5PKVTOnA7gFOIKXU+ETBiw+HQ4FcHy5ajUJ5sZ6iIAIHODi6eHZoi++0qI33tGOKlKtSB+qCgiG0nUv8R5r8ccj7OmNcXspI9VpQeORLSACOoBBBieXqxIMpV0lCItG4m/t88S8PYipqEbgiPLceojDJn8iHVai7rePI7z6p9vi8sMlQJSb7Mvodme7u+uRMadJHtviPPIVRlM7CCfObYeq+WXnbqOvticLfazKsxGlWgWEX36Qdttx1xSGmJNuqA3DeHVKbTI7th4ridre4nF4Zcs5Ub6dQJ5wRzFhvgilVFQKQNgPhfc9cBuE5oCswA0hVIWZDEEjqegwb1Qtbst5LszTqqw7x1fmpIj8Jjb9HEOb4QQfQGqd5geW1j5HBM1DIZJ1eeD2VUZimCLOvwPn1BP6P2loNiovDaBE6VpsPSBsD6vl+goZ6mA7BTKzbD1xnKRPhGobhr/gfjgbleADNElqoVttIQXjzB3/XK68adlpZXKKi/QK4VRZaWYeCJpgKfWw+WOOz3FKuVrrVQ3mGm4ZSbqw5g4OVeAVaIZCZW0HkY/P9XF8U/wBiIuRI8v1fGENK4BSpVqlDMZYzSNQ61m9J/ESrc4JYkHpGPYTOxedrZbN03p3SowR1OzKxHLkRuDj2MBC72voEZqsw2ao59smcQ8HyUnWyyBsDzx+jcv8ARfljTYVvHVZ2cuCRGomFA2gC22FftT9Fr0UNTLOaiqCSjen/AHSLN6rYObbfAp4/FVzMzo0aJYK6sQNwDFpix5Hn+owRPY+tn2pjJUqirt9bYKI9ItABXbYTywV+jDJq1epmqgLLQMKkTLnqP3R8SMaZ2g7YNRphlgMbCTMdcQ5NaHyPk7Md7Y/RbmsjR741Eqovp6JBXzgi488EPor7Mo1GtnMxVRKSX0z4iKZ1En7qyI674NfSB23Z8klLd66Q5iABz9pwrcP4LRXIVKoUtXekxkM4CKdgQoIEqJ+s0gzaYxbG72yMl6BXF3oPWd6VJVTkDJt7Tv5YhyGepq4EBb2jYHrGF4Vz1xY4fly7A8gRPtwH8hjfoYDxcUJCKD4tWozJPU3wb4Hlhn6LmNrFZvJi/Uj1YSuJ5VqcSd8WOz/E2paijFXBVlYEggiQfgT8cBV2FxfTNG4f2AqZZ1qkU6ZXxKWOphHPTBHvOM04pTVWdUJIU7nn5+/Gh5jtA+ZyJdmIqMO7NzvMTHSL4zJmvPLfD5K9CY9JpnByzRqCkjYmLDG7dmOKd9w2nRaCmg0nHlEfFT78IvYnOGlQLAC7HcdLYZeDZlWZyIQtuoEBj1jkcFRaVo3JW0ZRxXh5o1KlJt0cj1jkfaIONO7DZJsnw/vWJFXN2pgm6UREkDlrPTcBcWuJdghm8zTzNZ1o5bwByZmodRBVQNvDYscT8a4iK1ao8hKaeCmOQRQukAec4EmBIq50sHYAAjwT5CN/hghlfQGKuYElj1X/ANScWMrthUE+ZfLmoEVIuoExYCFJJ8gL+zAPtDxc6g9JdVOSgGkz4QDqnmG1H1bYLcT4guUpLRIPeVVBcDdUgBV33aJ9VsC8vxWmgtruxtby84wYzcXYHG1QIfP13UqlFv5WHxi2GjhPCn7tdagOR4oWb+/EdXjyBCArSRzj54jTtsXhKVLxsQqktNyYFovfDzyOYsYKPRovDcn3HD6rc3Vm2AtED9eeEj6Pm/pFceX/ALY0btSvd5J16Iq/gMZr2EaM3WHl+ePT8Zf4JHBmd50FK+X7ps0IstRa6jyMFvwYYs8RzgREe1MmRDkXB8pveMEeIZYMT+8hQ+4x+JxkGbDByJJg85xx+RuPI7MenQ8LQr1zPek0yY3Cj3YI0eA0lUhiGEbggf64zujTPRvX+jj2Ypn/AFxx2XSGqrl6dgkLAGx3PXDB2d4irKyNYqbT7CR577c588IGXqMNML8J/LDHkKhVhEAkgjyaP0PYMZMzLXF8qVcaYKnreB/oekYG1k5yI8xb8f1OGuvRWvSkb7gTABFiI5jl7aeAgoeEiIA2sIJP97DoQCV8qs78/wBdeuBlXJgkmSOY/Q2wbq0BMm0RYevnvMYr1lDfZnzYj4XGCYHvkEG8zvJP+vwxdSnGmrSa49IAHbmT1Bx8fLM6kqGUD3f7Yr0axpEHXBFj/ttjGDZy9LNIGEBx1vHkeotY/wCsgc5kGV4AhgeQj4cx54vU6gVhWpW++o+MRy29w6YM5immZQPTaGGxJt/Cfxn27atOMVclmRVXu6y+Pp1//qf0Zhh/EeD6SOQOx3ny9cR+OIcwGZiGEFTEkRPUGb4NcI4gtZTSqentDbn29Z59T1J1AYDcN4eor0ttQdTEefqvtj2GBcgUq07koXEfDfof15D2Awo2laox9ZxzxWQY+gbYagGeducgnDkfN5VNAqPNZRtJtrAOxNpi2xxlvGuPivpJmBNpuSevzxt3bykrZdlZQwLrYiR7jjPxwuhb6ml/Ivywkoq7GUmkZVxbiPeX6QAPIT88NuQzBJp0SCVCAAQxgaYMSpMdSop85Y82B+E0P7Cl/wBtflhzyHCaC0Cy0KSsQJIpqD7wMPiV6D2z8853g7B2CwVkxeLeqT+Jwc7M9m69Z+7ppsASxnSBO5IBj2xjUjkKUn6qn/IPlgnwvKU1YFUUE7woGDmxfg6KwqLFmp2fy9Af1WphuzkAk9YEmPLCR214eABVRVUargeflAxt+YyqFbop9ajA7O8PpFSDSpkdCg+WPGhjyY5puVnRJxkqowzh2fiiyn7GpveCAPecBWq2A9pxuFLhGX7z+opX3+rX5YFnhND+wpf9tflj007OOSpibw2sO5pgG3P2nGidnuyqrNetUZaFM3J3cj7Kx52nHWU4VQCrFGl/Ivyw8dqcukZdNK6ARCwI2PLbFnLRBLYlcT48udpB1UqoJ7sTbTBAgcjYn2jAGrSBDA32PuVPlh94XkaQoACmgGnYKPPyx8XI07/Vp/KOg8sTY4qVhMjqD/hOJsowmSQAASfZf8sMefydP7ifyj5YHVOH0v7Kn/IPljGEirk69YtUddTOSTBX3b7DHDZA0wocEeKb/wC+H3LcPpQPqqf8g+WL9bIUiqTSTc/ZHX1YlsczPMUZn28sQdksuXzmWjbvqfwYH8sag/D6UH6qnz+wPlj52eyFJa9IrSpghtwgH5YpBbFYa7f1Iyj+bKPjOM37Gt/Ta3qH5Y1ntNRVqQDKCNQsQD1wtcFyVMV3IpoDAuFHyx62HKlhao82cG89/BZr7YV+Fdl6OYq19ZYMj7AjZhIO3WcaG1FY9Ee4Yo5CgoruQqglBJAAm+OWbuDR1pU0wVw7sdlqczT1EHdjPwxbPC6BaFoUW6kBbezDHoEmw5csCkoL3/orv0GOMsB+KdlKb3QLTPQCx9lowAzfCChiYO4I/H34040x0HuwNzWWSfQXnyHXGMKXCz4j0b4N6+Ugke48sfOIZGG1CNLfjvI9e/r1Dlhh/ZkAaEUX6DF+vQUqZVT7B+78z7zhkAzqrk+YiSSN5JIE7+ofDA2vQeSpUFef5TjTK2UphbIg5+iPliq+VTWvgX+UYYxnYylyQo6Gbfr3YG5rK8pm8jb2/qMaSuUp6iNCQJtpHyxG+Rp6f6tP5R8sYxmeRLqwGx5zfBhGNBw9Makb0h0P5XuDhooZGlJ+rTf7o+WL6ZKnBHdpEH7I+WBZqFfPURVUVKZ8UQOU8tJ5A3gdDA2KnC/XUkhhZhz225GefljTOH5OmCwFNI8NtI52PLpbH3M5CkSSaSGym6DeBfbfBMLnZvjArAK/9YOXU8v1+e/sERkaSsCKaAgmCFAI35xj2FoZO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30" name="AutoShape 6" descr="data:image/jpeg;base64,/9j/4AAQSkZJRgABAQAAAQABAAD/2wCEAAkGBxQTEhQUExQWFhUXGBsaGRgYGB4cHxwgHSAaIB4cHhsfHSggGxwlHBwbITEiJSkrLi4uHB8zODMsNygtLisBCgoKDg0OGxAQGywkICYsLCwsLCwsLCwsLCwsLCwsLCwsLCwsLCwsLCwsLCwsLCwsLCwsLCwsLCwsLCwsLCwsLP/AABEIAJoBSAMBIgACEQEDEQH/xAAcAAACAwEBAQEAAAAAAAAAAAAFBgMEBwIAAQj/xABGEAACAQIEAwQGBwQIBgMBAAABAhEDIQAEEjEFQVEGEyJhMnGBkaHRByNCUrHB8BRicpIkM1OCstLh8TRDc5OiwhVjg+L/xAAZAQADAQEBAAAAAAAAAAAAAAABAgMABAX/xAAmEQACAgICAgICAgMAAAAAAAAAAQIRAyESMQRBYXEiUROBIzKh/9oADAMBAAIRAxEAPwBV4lxGsK9ULVqACowADG1zYCcWcrxCuQs1antY9fXifiGZzC1qumANbck6nES5h3nWoLHeDHt54krO3NJNJaIuN8YzVNddKvVU2Ehz7sccNHEc2FJzTxGoa6jxHM2BxJxXJs9LSBcQIuJ8U8wAcX+A5gZfJszASiOAD1loGKI4paJuHdm67gg50M87LVqGBf8Adne2J832NzWvUmcOiLy9Sxv0G22IOzHF070Vm8MqQQOtvxjFbtb2pFVDRT0S2okcxyBANjN9+QxSUeInJPo6pdlM4T/xpt51f8uPHsvnRXooM4frNZDBqltGkm3W9sGeA9saKUaSVWbWAFMX5wCfhfzwsZntLU/aqlQO8Kaq0xMhdQ0iPcDgUayDi1TiFGs1M5nMMA4QOKr6SWsASTAJPXFClxfMgH+kVpm/1jfPrh/4Bm1NOm7vSNXNsUdXa0Jq8VS3gk+uZHs9W+jnU1Q0czllRllk7wtp2Jho9G03HPAYyEmjWzNWoEFerMc6jHnHXzxGM1mIJ72tAInxttIvvhn4t2azeUYZpaqVjsz03DnYDYjaI+GAmXrOGuH2EAGZgqRaCDEAwfLBUb0Z9WQpn8wQT39aP42+eLXDM3mahVRXrEtAAWo3PynDJleyGcYDRlX0tB8dRL/LfDX2Y7O5rKkImXSmGjXV1qTttEyQDblNzjOLQE0xIXh+femvdDOMdN5FSJ6A2GDOS4VxOZIzR2trIj3thkzlTi4Y6MqjAEwTmAJHIxywo9qe3ubylU02pKQAPFrnxQNS2m6tK+ycKEJVeG51QTUFVR1LD8qmBec43nUqMq1aii1jGxNo3kerH3Mdp6tXhyZsaQ/esmmZESQOQvYe/FSm1avUtTZ3Vho0FQdPKdQIa5jlucYa+XZY/aKnOszH7wckH1YoU81Vlvran85+eL+ZFQ13pHS1aSWVb6SZMNGx3JEbX54B5+i9HMd1UZkhoY2G5t6Q6ezbCjRV9F85mqP+Y/8AOfniF85WBnvX/nPzxFSbSAr1Nx/WErAJFoI3Ex7MUMvmvAxJmDuftGwJAvaR+OAw00zjiGcrTIrVLk/bb54FZniVcH+vq/8Acb54OZLKiuVQMAdBcNybYcyIBv522wHzdGmWu5IWdh0jz88ViiLtE/A+IV272a9T+raPG3lffDP2cr1XpKTUqHfdj94eeFzgYQLUABnu6kN1gXHstht7HU5y6/xN/iGM0ZPQv8WzdVeIUlNWpo8BI1mPTXzxoPfVA7E1WvsCxjcRztF8Zx9IS6c0eR7kn3EYF1e0uaAqRWNgkeFecTuvnhRk6NHzWYqhG72tIsYDbXHMRI9mEjtFxfMJmGVa9VR4dnbnHngW3Fa9SoqvVZlKqSCbTE7Yvdq1jNt/c/LAZm7PqcazWph+0Vot/wAw9Ri72kz1YViO+qD6lD6bc1TzwKpL4z7PxGLnaZf6QOvcqP8AxTCvoaHYuV+JZif6+rv99vnhjzKVkoVH7+tIW31h526+eFiuuCtDLFqNQyIUXE3Mg7e7GTOpY7TZ6vxOvoX66rb99vPz8sDanFsx/b1f52+eLeaWxA2kx7zgcyYCInypxfM/29X+dvnixleJ5ggfX1f52+eKFVMGuDZSUG+GEkjhOI1z/wA+p/3G+eLNDOZj+1c+uqw/PFRuDMqCrK6fCTvbUQB+OD1HI/we22NRpx4nPCszXNakCzEGooI71iCJHKb49gjwzh/11KyemuzeYx9waEKPEuMt39YQP6xx6J6n97E9DPMafeE+G86VMiI3vtfngbnszpr1gVDAVXI3F5PQXxEubqLSNIBdDAm6yb8wdxtjATV6CuUz6VDVW4KJqmxJvFgDYxe+K/EqxGV096ukuJWZcgyfxJJ9nXEWUyBptWLFW72g58M2tYXAvOAoD1BMHebiL+s7/wCuAtsrJUlSJ6dZgPCxC/q+OVIDCTaOl8W24cj0u8pawyACqHK+kQfQAMlZBE+rFbKZGpVcIkTvcgfqTh2yVH1K5BM8hbbHNO4tJM8r/DrgsnZ9mf0lNPY1NQUewTM/DFqpSemqpRCrUMnvFq6dS7DTLQu357YCaC4tEmR7K5yqq93lql7EtCjyMmIHmca8uWq0AlPLUMsFFJQxdHZidj6C+IW3m84xHI5XNuxVc6usmyCtVdifujSpBPLfBHgWTzRqK5zdXLsJBDl9QYRGpZGq/I4LDjxzm6ijZstmM4rKDToBCRqCZeqLc78jGxIxDx/O8QpNropl2o8pVg4Ec5IWZ5D3YSKHa/P5dc4KzrUKkGm+lJRQblqTEPDDTYyZm+NOqcY73LLmcqO+Rl1ALHiB9dwR0I5EGNxmq7ETT6Zn1T6SandZpMwy06iaNApgq0ksWUyZBIAHLn0xz2b+kermoo1KiU2KjTUWNQYGIZTuGJFwBE+Rx322oJUyjPWplU70CKVVFQkCVO7wdxAESffRr1KHDcgGoPUqs2lhSrIJAa5OoAAgTy3wKG9DLV7WiolRS6OVUhmp7n96mwO46X2PLCtl8x32clO7BcKdNccwtyRBiYJ/vYXmzLplKeXpVH7g1C9QU6Ti7CdIYyHUEgAeqxtj3B+J1ss7toXxeFiTMBuUGDqGm8e2OYbMoaDXbbNtWrNlkRKi0aHeFUuoqXnYclJG3PHHZzt9pFEZgKFSnAamksSCIQrItp53wucXzVUVK1TL1TSWsrWFmZAYIseRnb2Yq5ZVLFA31YDMCviYACwINovuJv68ByHUX0wpxLiYrVKzw6PrhfCIYsSAQVPv3AxznVrCn35U3Z1JOkkkaQxMW035XtiahwfvaTVQzrVJOimqGDpVb6ptvPu35UVRNFAMEYkzUU6hYExeQSWAkkYD12P9FocJfuqWaMaSWJAYWAJsVAv4TY2235Yj7QpSpaqlMPT8a06Y0nSIUarm8AlvbiLO5xHNejTDACwqSxERq0keQtJ3wwcQOXo8MCd2xNOiKlN38SF6kEgQbw7ix9kxhkk+hG2q2K3A3NQ95VJZaJst5Ig+FSD4bny3wXr16fhejS0BQ/hKgjxiCxDyZHK+E/LZvu0XVqgtqKAwDEgSD54aKuUR8vSf6wUmXU7JEkQsqZNrtvffa2B0w25Mp1s6DTCUwxdZLaUkafFKgi8AHDj2JpkZZZ03YsNJBBBIIIwucR4Uac/stGqFgoIIZoAAlj1JvbzxW7N545eopPjprIYgzAF2gc7/AIYpabaYk8c1BSXXv+yb6UFjN/8A4n8cJ1dv6zzCf+uHX6TWD5im6zD5fUJsYNxI5HC1k+FGsKwXUXC0yqqJmwNxvFhthW9ASsrZRvrqf8CfhGD/AGzWM43qT8sLuVUiqgO8LbDT21oFs40CYSmfgPljPoCWwXQMt+uq4jzDk1TJvD/4hivm6z0nQ6fCxF+sn/TBniFJqeYUUplqIY2DelpJsQbScK+ikNMX64wXyldUy2YBJllAAE39fKPXijn1Yg6p9owycdyVMZNnFJQTTB1U3kcp1KYg+oHCxXs74yXCSfsWG9Ae3FRsWf8Alr6sVWxkciI6othv7M5Qd0no7YTqjYI8J4nTQAd6yHzBj/xn8MMhJF0Vl0aRUceJZUiRIYbSOXIA8sOK0f0y/wCmEunkGfxUalOod7MJ92+GtOKMvpoQf11xot+ymfhriwlw6kO9p2T012kcx549iPhnFEarTG3jXdfMdMewxzADtjxD+lVBUyqB5b0PCDpmSwkjVHTe2AoztUqUoFV1H0AbxGwJ3wc4jlZzRZV1IazU7X0s7QDcyQPXaeWAvGMoiVQiVCUphyHAPpSSobexPPC8tlnBIl4zkqiqr0KhPhUP5Fgo0zEXOrfArJlFDq5Ifyk6SN1gHxA7HHT8TdAaSzJIYj70AASeQjli5w3KmpVpmqfq3STqbSoM3huZFrCTJFsGxOjnLUMylMMrKAN7TEk7yNrc+vLFrPcSYKTTqmqGmV0xpAMx4Ttc4mp6KToEJqJILhiGSoQdmH3IGxuQeWOO+pNXgGjSDPemilVQdBJJMwN+vswrYyiQ8Nol31EuWgFpXw+LkDNh+95bYI8Y4UPq0FaEsksZFplttp5csVaHE1oBkDk+JrAwCJEDztyww9pOM0iq5ulFVlTQVUAKoi8qFhQJ5jnjK3tDUuil2BqUk4jl+6liFKmTPjKNcWBA9IDfFrtrx7vsxTenTAZRFR1M+JWIBIMQYjmcA+HcXqDKuaNBVCiTUMBp31aj4mI5EGwGKlPgP1dKs1akqvBFM1QHaY5mPVE4PKjRuPWgrlsu+YQ1EpEuWLVIkty1ATuCCPebWwS4N2wfIivSyjjSwXQHDOKbDdlmJkHbTEgYCZriPc5kfs5dEBBCiYGoTBMeIGbezHWadGPeunh9AK6QtySTtBgDlzY4F+wcN8Qj2h7SvW7lqrJVCpOtbQx9JiohdU9B7TinxDj1euiUiAKFKl3cc2hYkBtgQFsLb4r5GsF10MurVGYlpQSYEQYgwAYti3wqqaHdZhp7wvqDFiX8zpIg6jIj4YVMfiMWezFc8EpPrcMSx3+48bbC2prbEDCiHWqi1SUUU3VWXUSxDGC2qJ6n341DPAPwim4iCWawCjxFyfCAAJPIAYROJ5DKfs8oy0LAaTLSQDfq0mLnbryx2ZIL+OMjihkf8koAGO/anRp1WJDaUZgAoDEASfNrn2YY8pxM0wVoUqfeoq03SouohiNLlFJ3JBU8hb7xwkM8PoVqndr9pIvzB6CWAgeWIcxVerWMSWJklyAT1LGwGOXj+jok23RqXCs9UVSxUo1NXqRPIGlO08lOAAoVc4atZWQJTBC966oYk+FZ6T5YJdlk05arKqJy7yF28ZIEewYrUOHOuWp03JIqJW0iLhVpLIIn0teqfPHdLCpcY/BzY87hyl/QN7D8P/aczFOWCrNQkWgQAZ6kz8emGb6TFWhl8vThvHVEhbHSovy6kY99HBp5D9perUUUSqDvIMagWIHO+l/hi92hz9DO18u1Bx9VrBdwNLJUQ6oB3ggcrTjjX6LvRmfHuzz0e6Z2IWqdzDFBbSG0m8iem2DOVp1Fo08vqMKD3iwYB1EqwIImVYCCT6PljvjjDM1lbxfs6OusgGyC2omIUHqY54p5riVKk6M4lg3eCSDKmYXrpjZSfPngNu6Q8enJnu32bannagpllAMBhI2sRPO4OGDhGSXI5RHWnV/b69Jj4tQXS3IA2kL4+sjeDi22SWtohUZjNQlgCfEoczPSdsS9pOINmYUIyJrpoGViHQQFBBgpp8UH1+rD5VTBBpxFPOcPzFSkrO2uoWKAMxOlD9rVJtPLkMHMvxNaWQq0KSLSzCFO8qL4jVF7lyBpAiNPKBvOCPGez1Gg6UqNaozU1YuTJAbTIBIsoA36A9cLnDK6U6ZFU6hUKlmghQFPgFxfriSk1oo1CrRV4tQJ/ZqrLpcyGBFyLFSTAvv7xhtzOSp1K2fZ1k08qjKZIgxUvb+HGe57jCuw9L0ubEgfryxpfA61Gs+cY1F7pqVFGM2M94Ct9jePbh221sVrjL8RCzuTjLhqqnxz3UncRuonaZvGJM5SZatBe8hhlkliSJPh5/Pphhz+cyy1nZ9KOkaFHiGmAABEyFEQOU4Wa2fNbMq9QxqRxqKyQJsQBefwweC43YG3ySrop58MBcg+pp/DF/tZmG1ogtS7sByIljEkkdBYR88A81VroLkMvUry9UnGjdo+zy5fKVMwZFXQrLqbVDHTyI3F95wIwvoo8n409GfVc1RAjWRE20n3Yip0i/oicc1aBqsLMSxmTJ3mT68EM3wp6KoZs3hBBKkHa/65YGidtAzMZRxcqbYGVFv7BifOZeqDcs3ObkY+ZlCkBlhiAT7bj4YNL0C37KZthw7B16lR6iGqSAshXexM7CZAOFagyw2oSYteI88Fex+YVKralDStgffb2YzHwr/Ig1w/j1Zc1SVkpsO+AnSQfSjcED4Y9inSpxmaA598v+IY+4CZOaqTQz9qeIpSqZgIWmpUfwU7S5eAQYsCOXMjzwq1aeZEOUMKwLElWIgg7AkgnbzxPn2DZpgwOoVXEg3ChjfbpiTKOg10RJV92Cgsp2HOdMxttONJ7KRVrfRITTqVFdgxrQGKqoKkXjV90jpHLbHs1RasmlVMu7FADsVEEkbAG3L7OKdOnWoOwWmt4lp1SBfmxifViLNZp6lQF6RQOdPg1DTO2mSeVrzOA477C5JaCXB89SXIZil3INUEN3skMTBhR4fREG0zJwFyuYpqO8ZZYyCsk/rpifOZXMU2RUB0FoQ8rmwY7cwTPXBXtx2TGUzBkErUGoU02U/aGq9tUwByxuSumJVdAw1qFWWp09Bkag76vMlTFp6Ycv8A5ujTpaKSIEP2YkHzM+kT1OM+pUVhvCaZkbn1xAO4tgtwrKpB7xgz30gyQBHQRcHqcHcB3U0q7PcTzZqOmkBEWw0CxO8aZkm4Hq9WCWcWmrQ0VVZCuoJBT925tIO8b4F5POB2FICLQWAAJUEE36nr0xcr8MDsUpqy6rxrDGx5Cd4B9+Ek9jRb46CFTiVJcvVWQtUraWJgwoB0qN7C5NsUf/nsw4VamYaosSe9LtTsYUCntEARb24rZ+ggXuwEUixOkhrRuSd5mcfM3XPgSk8BwdQj7uxsLjxG3lgRo00+z7XzVUePWKJc3iQWA2iB6NientwW4PX8LOzCpVUTTBBLFSbsJEGLDr78A81nCKWldNUBxB0+IGD7eZ9/ljQOzPZuglBKtbiFFapUFgWTQmq5pM0ySRYxEEc4w6SfYnKnY3UKZbhCgiD3SmB65/PGa1uGK+UNU6fqajGLA+jefvE8pt4I5413Lmmcv3SOjA0vDoMqRH2TzG3vxlHDMzToVaj1gHprGqmdmhukgEi9ja+PRnFS8dr9HBGXHyE2u0KeSqPUqFA7JR1BykkAg+WxMDnizl8myZk1ERaiLqKDYudJIAFiYN7dMRcW4ylVnYrpqMYVaZAUKJhSI2iB5Xx84bm2dh3g0JT0mQntF5tMG5nHn1++juTT0W6nFKgTvWqgF2a0knSQPCyclvYnmD0xpXE6GnOcOotyosrDzdTq+JOEulwai/FadNVlKmYBKiwUTrMgbQAbHocPHaSpPFst7vfqx2+Htv6OTzNUvkQahp0WqLmqtUJqKqtP7yWl2IMb2AF73GBfDOIq7rrdyiekSJi9hAu07efUYvdtaR7/ADBBgpVM+YaDccxMHClQZoYAxYzAgbG/nfE/Ix8Z/ex8M+S/4PfHc5l8upSnVLmqQai6QSoYRJI8Kgfdv7sLXbBqDVA6FjIjREAAe0xP5nEGQ4mKGlSFcag2qxvM3tfpj6OFMza6zbCWE+K5P+/txy0r5HRba4jj2Z49lq3eAgUvCdCm4UKFAUHqFW2OGqPmGWpTPdpQ0FufomS55cgPdhOzmZWmgWmOcTadusdTiXgGdcVXVlJpujBhJAtDA2ImGAMbYM5c9gjHi6Gbj/G8s9WoPEs/bp2LTMgyDG+4wscW4nSCrTpKNKizbE8yW+8ScDa9amAIktquDsYJna8EYKUa1NCzGjSgwVXxGJ5kMeWBCG1seUlT0R8PyKsrO4uYKeKBF7n4Ytdi80UquHRnQxKgTMG/lEWPr88SZVlrrUFXUr0abtK/bRZhdO2pCRB20i+2O+GcIJopUdiGqQdTbRNovtABw9NPZO1qi12mFBx3iqFYlRoAi3mUOmT0km/LCrR4zUpsQjHSDHnHSffhppcNGailSkU6I11ajHSW3jSN78hvuThV4jlB3rBNRHKBhskk5UhYp8UxsyWQVAK2YJCmCqRJYMJ1eU288S8Y4tXzFBadNT3KGNRBjyBb8t8LDZ9WAGnQAIMmSI6WAGGX6TaNXL/stEhRRNENSCeiJ9O8eJpMlucjCpUtBT5StkHBEVXIcS4VSh3UMZ1T56RIx3WpvmaqZcEXJM3hVWSWg325WvAtgdkM01HKMxMVO8OmdoIAIHUyJ5bnFvglZ+7zOZcAFEVVK2gkyI92ClS2BvdhvimTy1GgUpamgS7G5sACdhF45bkdcDsl2YfiCMaSsKamBUYcwBbzIHLlO+KfBFq5utSoAmGIJHktwSeSg+I+odMaVxHiAy9NKNKEpidCjnzLe1tzgcRlJpGK8f4BUyr6XEr97l6tzBxonZ3gmSy9CjVha1dl1M+rUEO5CgWBU2674C9ps53mvVcFefvHtwrdlM2UzCibOCh9v6jGEDrnXnqZO5rg/wDmMexBlan9PQdKw/xY9hStIJdoKiLWqaWSme8Yc5Mm5Ji45x5c8B8vlVD63eDJIZdiBzINyCQTiLjNZqmcrB1lRVc7RA1HnbEObqpr8IMAEFQZgXvPt+GNQt3tkbVJcsK2qL3BBPSPnyxLls0WZVUSx5AD17xOJOz9JNVW6mEka/j5Buk4tZGslNgqJqczAVZaDciACCP1ywHoeMeVWyTO5wdz4qcMTDFjqmNtI2AvNh7cT8azubOWC1iPslWBBYAXho2H+uKbF2qA6JQEKIWOWxHW3rxzxTPGoCtNfHubXgbxy+eFltrQYxSTdlenlyVTwNUqTLKdoMRHU9b88HeH5gUdXfUgrgaViR11XU3mYm+wwNyuXrDS7jZgdOuLcxInce7HPEeHO1aNYC6NSlr2kiDFpxm702ZJrdBLL8EDvUFIIXUM5YMQEB+wCPSa8c+ePvZfiBo5hmqIn1YKeJQdJ6gbE+u2KuR+pVwlbxk+KAZ0+Uxz6464DUpCqrOSVTUxn7RiIY8vCTby88GDSfJq0Lli5R4RdMsnPUlrrW1NVIOohgEZpmT0a59uLfHe77oVsnSq0WpD6wGy6Z3gk3BMmLXMjEn/AMjRrZmnWPi0eKRaDsBB5DoN8L9biEVVaqWZSw7wBvSUkahAPNZHtwO5XVE3Bx6d0cZ3NPUTWKeklVllSzGdpA38sDslmnDnX4REeKw6fhhw7Scay1SFy9LuaIEKikxHUyTf1RhYzK0tBLTvYT+jinHQzkrDuW7ZVqJ0ozhFUIAjASo2+ybc/X54DZ7Pk0whcuEDAGZ9Ik/3jyk4OdiM3R7p0Ky2qTqvY7AX2+eE3ieV7us6BgVDQCOnqxSWNxinemJ/Jyl1sKtSp9zTbSSouxNpJ52uOmJDWL03YeFQVWCCLGYIMXAwNyub1OlNZAmBAknoI5yfxwRymVqVay06oZFAZmJgeEAk72jbfEUkuylv0Of0S5NhxBixlVos4N4Y2UMJgmzNf5YYeLPPFcqfMfg2E76O+Iur5vMeJ9FJVJ3J1t8kwczefnO0KsNblF/Qbl68en4iSTfwcPkJtpfIM7U0x+3V1OzgfgB+WEo0lViHqgFaoQx90xLD1dMM/Gs09fMCoFuUWY2kFgf16sK3aPK6K/I6wGt15353/HGz1LFGX6NjThllFnWWqotZ3BVyk92T9q5AaOsQcTVs41d1U7khTbcE4DU1+0b3iOsfli/2e8WZozzqrP8ANjzzqHSh2WShkw1Qqc1WHhWZ7sEAgR982J6bdZUTlK+k6UbUJ1NIC6ekdcMGc4g+pnYaiHLb7EGZHttGLHFeOaFNSjB7yd9hIvbrywZJBi30VKnCsqcjRaktQ16jA6WFxA8WmwlbTPnhfz+TppTkVSz7xFuVsePGqqipDAlxp29FSdlPKeo6DFLKxUUrA1QSCSfaI9U+7CjXToucSzwWqGpjTNFQ4BtqamVbf+K/nhr7HxWywV2YhQ6gA2U3I3mNwbYT8imXnS4aqxtIJVR6hGpvWYwe4Q3cEqnhDN4iDLBennAmOeNKaT2WweLkypyj0QZztE1LKpRonQWdnqMti0wFUnoAOXU9cKr1yd8Mucy9Bq7OVfujJCA72PPcerCs+5weV7IOLjpnWvGxdg+0NLNZAZXMKtRqAIGsT4Psxzt6NugxjQw79ns2uTzFRd1WZIvqAJFvYZ9mEn0V8fUrJc1w1nqOqGcsZCTbuyLyV5XBEnkcLWXzGsMizLFfXzED34vcS4uG70IXQOWNiAD5EdMVOyuep0aju4JYUz3cfekb9PCCPbgp2tiZajJ0OPBXqZNtdDu2qEBdLXldysb3sT/DglmXqVHetXjUbAclHQeWAnZnthl6eZ15im0FGAKwYYxDEdIBBi98GeJdrMuyk0sxTnqVZT7Aww60TsTu1NbTqHWB77nHXYnIUG+sqko61B3bn0JAnS4iym3i5RgJxzOd68htXU3v78G+yp+p/wD2/wAmAY4GVrUuJUxmE0u1ZW8iGYGVOzKeRGPmHDs/m1qGjRzCd5SFSl3Z+3SJGXgofu6nJKm2+PYFBTBfb3iVNcw69yUqa2DENIN9tOnefM2jAiuzU0AamKWpRZlKsRe8GJFsOBYDMZnNQrFHKqxElCSZImwMAXF8Kvari+usAy6mAFyZmROJxXKJTk1L9lPIcKd1LUgzBfsqLm5O3Me/EeWz5o1SUDUm0RMmVk33vMW8pOPVs7UULUKspW6MCQPUcXuKcXGbK1HVQ8EG19ufW8QTywwJVZRyWbeu4pBoLP4SSfSi0nlJgT1wZ4l2VzmX/ZnqFe9zAY6S10CgEazEBiDtfAKhUogMWgFbqAOePZfjlRtKF20JOhZkD1A2X2YPo3XsM5fhtVKy62BVrkBgSDffkCOc+WCfG+z7DLnPLW106ZClCpDkMVWQZIAE7+RwO4BnjUc+ITYh2flsR4mjpghX44/7Fm8uRqbxGSfsmJgCxvecTpp7LNpxqIqZXNEK5KEq7WbmeQE7xB2+WK9GpYimjQCJm5P+x5YP8L7M/tiF6LhBK62ddNKnIEpqm7TsoE7evGj8H4Llsoi0qKl6zRNRjpqNe6hZ1UhqAjRMxfbFk70QcW2ZRw3IuzSdQ5REGOpkQFxHVyCGqfrLKCQNQmRyBIgifbhp7e8Gq5OoZdj3wLDVOoAADSTJnf4YRslS11FViRNgeh5H1YH2H4RfyfDK9VmWnTLFbkWEAzB8RFscZjNmk7U2RfCSCpAa9viY3GLYZ6daotI+GRLMeRAgesGcXzUY+GAZ2JpgsTtIMSThZTDDHtgc1lRdSELqEQN/VM7Yip51UHohmYbn8B88UXyVUOaehtQJtBwS4nSXuqSkhXVYNufmR0EYa/QnG7ZTfNAGVGluosR6jibK8dq0nDpUbUBEk6pB3BDSCDzBtgcuWaC0EqN2AkDpJ5YgY4ILNH7NdscrRSrNDu3qxq7o/VmPtaDenH3QSOmnDJmSq16DVE8JKsal40MrDlYgyLjCv2V7GUjl1zObDkVB9TSDaTU38RtK0xa/MggYOZ7jqUFSmXIqBVZFCkwqrAC/ZAAUgCcdeDNxdS6OfLjvaK/HBSrV5UsqKIChY1GTeOkQMDe2NOgMoACiVkYFVmXYGxB8o8Xswt8X7S1ahlXqDVcsx8R6AEbD1HABnMz13wuXMn+Megwg/wDaXZaoGyg9Ti5w2my5hNJ2cEflinl6sBbeJWJvsQY/PFrOZtiRWsHBBHrWII8rY50mX1RpHazhZZTmaO5A10xEG1yB13nlhFp10Iam0wQdxEHlz8t8M9PtOjrLPSMmSNWm+4s3Q4UOPZnvKkoBAG4MzMc8HbFTp2wU5icfKMTbVPKMX8vwt6oc0xqUMF87yR8AcT5Tg1WnVHeUysdY/LCdFHt2RZ7Jik6tTDaSLByCeXQC18d5WtVLWBbuxqI5Af7nBzjXB6ncd4F1KnpGwIB5xzWY22wC4Vk6g7wIGDNT0jlMkWk2GEjtW+yspShcYvRa4fxBXZldFgqRpJIA8wdwQb4B53L6WMEESYIIOO+I0np1CHEMIsCDy8ji63DVKqQSNSg+V/PFIxISnrYHjDCM+hPeNSIXughh/tABTU2FjG3xwHfKxucTl0FEAemSQTGy3t6yTjNBhPj0cPUVmgTF4J/VsVKTQcfGGJsnly5MclLH2XxgNtuzhDecRscdMIOOMZgPYbey4+pX/qk+40sKWG/s7agh/ec+40/ljGGbs6n1tD+Ol8DS/wAmPuO+z3/EUR/9i/jV/wAuPYxhc4nxWolXMJTNu9ckcz4unPHH7G8irVXxrvA2HmdpGKnGeHlcxWY1Ar9650+UnDemc/o4pNpLaIqH7xuPww+Lx3lvi+hM/lR8enJbYuvoqeDUQSLu5JG89N+WKGZ4A4RnLppvpYNYx6wMDuLg030zbpOPi8WbuGobqWDDyInbyvhOHDT7KvLz/JdHXDuDVatTQq6iRMAx8euOOMcIq5Z9NSnUQHbWpE+3Y+zDR2UyraUqEwWB0kmwifjb4jGi8Lz6ue5roKyVSEFNhqtzaD9qYAjAprsXknqJjXDGVBUJ0tqSBLFdLEi/LVtths7LcPWtWqVqrquWpIutUgGqSIWmi8pIueW+5w0drfo3ySMGoVhlmYjUr/W0wOekHxBvaRytOFXhPZ+olYVnqhxBAhYmwi2wAnbB00ZWmfe03GDrVG092l6VKmAtNACRAUHfUJJN98ddnvpIq5SoX7pKgggr6LXJMh73k9NowD427Zqoe4RmCFpgT6RmT0GA9DIs2ouCIBgG1/1+GFUqGSb6GTth2sqcRqI1RBT0rCgMWF5JMkDe3uwvUQJvjilxVlCqp8IEbfHF7hmUomatZmFOYVVszERPKwHxwWZH3NhdOpCQSbzcn1tPKNoxUqZyoSoWZF1ixHOx5dZwbq5vLN9WtIJFhJJJPmZvgfTyhDEnoR+rnBjFtaRm1e2Fh2katRK1ncuyzqnaBv1vscAhSd1appLIsamAsJ6mRj6/C6ulnVQ28hTJVepUXjzweq9pf2amlLLeAinBYoAWZvSbmLnnvYYXjKPoZcZdsAVHaixUqyNEEXBveCPVyOGDsHwGlXetmayBqWXCHu5gVKjFtKk38MKWIG4A2nCjWzesktuxJJJmSbknzJw5fRnl3JruZFMgDyLX+IBI9uGJjqtRqtUO/pEuNoACmFUDkAOWEften9OoD/6m/B8P2VEMPXU/xDCN2qH9Py/mjD/HjAEfOfY/gGK43xYzzy+0QAPcMVzvjGCPA+HtXr06KlQah0guwVRzksdhbGxL9D9NEVcxU1aomutQIqSfRCFTrMXBkT5YxSkswNzjWuI6qWXq0wTFF6IAJNoWD8VOOjBieQllyKFWIvbTs/TyNUU6eapZgEEzT3XaAwuASDNj7sA8sxYrTBA1MFBPmeZ6YK9r0IzlbzII9RVYwG4cs1aY6uv4jEncXRRbH3gGS/Zqteg7glaiidplOQJmPFghnqRd4AuXIAHkDgX2pyHfcRzLqrERTAbSQLLTkk7bT7RGLHCQaNVqq3CjQD1LX9lhiL2y61Ev1M6VplY+0acEek0xAHTr+jhqXIrA8I5AmBGELMpXQ0GYa2U6nhgJZpvfz/DBTjPEqgyzFQxYrA0yYkb26Y0UCW9GfcerrXzjlICM4RSOghdXt3wb7QZQIz00nShKr6l5EzhOpPDAjkQR7MOnaJ9Tu+qzwxgzYge874vjVshPoWK9JkbS2+lW9jKGHwOL3ZgUu/Y1SAVps6apjUo1QRHQGJ5jEVNe9rtMkeYi3oqPK1vZiXiOQVQwVWLTAI5DmY59PbjNfjZk90CXpyAbljJNuWPuTaA58o9+JMqgBIcfZsDIiYxYq0yEYKoCiNRvP+2JlEDCd8cYsUYh5BmLe8YgOMCtHmGG/hAjK0/VVP8Ai/y4VqNEu2lVZj0USdsPXCOFOcom2qn3gqp9pAy1dLEdDqAxjBbs1/xVL/qj4Pm/lj2JuzdKM1S/6x/x5r/Nj2MYVuNVe8rZlVZQ3eN4mmRDG21vXitXzDFQoZA3Um3K/PFHtO/19ZVsBVfV1J1HfAgVjh8WR401H2LmgsrTl6D6ZFQpqsxqMCQYHhiwH4z7sVqFCmzAActj88XOHcQ7rL6TDFjIB2vAIJG3oziEVFUFjpLcgBab3HlEYk2+XItSUeJoHZh1RCGABBGgAgwpW7esbW6jE3FO1i5Vi+XHesUIeoVnQBEBZuLmDO84zFeKVV2eeW5GD+R4v32Qr5RKaCpVdS9SblQdSoByGtQSfMYMpSnK5E4QhCNRRdzHaQ1wne11pkDUJQE35lzc+rbBTsvxrK1AaOYqN3mrwkAKGEC/O/qjGZcRrElROygD1Ribg9MtVVttJX8Rhaa2O69Gq5zL0UpqlMKlJBaSSB+ZY+8zhZ4pSWvCqCqxM8z1v09+PcQzZr1hSVbC7NAn1eXSMU+1maZND05UBShjoCIwtGh3sqZvhFBQpDLuASG1R64mMVi6Iy0yASg9knfA+lXevVCgS9QhYHMk7+vHs+wNRyOpHuthla0xnT2ixma6NVEeHqR5Y5rZg4Ghrzhm4v2SzNOgubWmzZVwGFURYEx41Blb2nb8q43RKS0BcvxF6dRalN2V0IYMDBBGDPDwKpYuhqIV1vFiLgapAt4m52vheytIM6qzBATBY7DzONq+hnglBO+NRkqVaiaY3UUtyQT6Qbn0gDFIypk3GxQynY2l3H7VVXRRZG7oa4dzq0gkbhZO/OMOPC8utOiFUAALYD1Yqdta3fLmKdIBaVOmlOggsFVY0/kcXMrPdCd9PxjEW7Y/o6o+ko8qh97DCV2o/wCNyZ6g/wCI/PDflc2Ip6/uHxdLrb1be7Cj20pulbLVdJYUyZj1g78hY3wV2YReJU1FQhCSsLvvOkT8ZGK4WcFm4LWca1psZJ8jz5GPLEmU7P1jMqVPng1T2aybsPw01+IZaidjVE+pZZv/ABU40SuO9p8RO5B7z3M0/A44+iLs33eZr5khtNKgQNRB8b7kR+6G3HPF3sTTFRs2huHQqfaT88ej4SqEpfRw+U7nGP2I3bigD+yVY/rKKifNbflhd7N0tWaoj98NH8Pi/LGlZbKUny2X7+i1Xu2dNKtpIaxF/finl+EZtHLUkQDca1DMBNr2vG8Y5PKVTOnA7gFOIKXU+ETBiw+HQ4FcHy5ajUJ5sZ6iIAIHODi6eHZoi++0qI33tGOKlKtSB+qCgiG0nUv8R5r8ccj7OmNcXspI9VpQeORLSACOoBBBieXqxIMpV0lCItG4m/t88S8PYipqEbgiPLceojDJn8iHVai7rePI7z6p9vi8sMlQJSb7Mvodme7u+uRMadJHtviPPIVRlM7CCfObYeq+WXnbqOvticLfazKsxGlWgWEX36Qdttx1xSGmJNuqA3DeHVKbTI7th4ridre4nF4Zcs5Ub6dQJ5wRzFhvgilVFQKQNgPhfc9cBuE5oCswA0hVIWZDEEjqegwb1Qtbst5LszTqqw7x1fmpIj8Jjb9HEOb4QQfQGqd5geW1j5HBM1DIZJ1eeD2VUZimCLOvwPn1BP6P2loNiovDaBE6VpsPSBsD6vl+goZ6mA7BTKzbD1xnKRPhGobhr/gfjgbleADNElqoVttIQXjzB3/XK68adlpZXKKi/QK4VRZaWYeCJpgKfWw+WOOz3FKuVrrVQ3mGm4ZSbqw5g4OVeAVaIZCZW0HkY/P9XF8U/wBiIuRI8v1fGENK4BSpVqlDMZYzSNQ61m9J/ESrc4JYkHpGPYTOxedrZbN03p3SowR1OzKxHLkRuDj2MBC72voEZqsw2ao59smcQ8HyUnWyyBsDzx+jcv8ARfljTYVvHVZ2cuCRGomFA2gC22FftT9Fr0UNTLOaiqCSjen/AHSLN6rYObbfAp4/FVzMzo0aJYK6sQNwDFpix5Hn+owRPY+tn2pjJUqirt9bYKI9ItABXbYTywV+jDJq1epmqgLLQMKkTLnqP3R8SMaZ2g7YNRphlgMbCTMdcQ5NaHyPk7Md7Y/RbmsjR741Eqovp6JBXzgi488EPor7Mo1GtnMxVRKSX0z4iKZ1En7qyI674NfSB23Z8klLd66Q5iABz9pwrcP4LRXIVKoUtXekxkM4CKdgQoIEqJ+s0gzaYxbG72yMl6BXF3oPWd6VJVTkDJt7Tv5YhyGepq4EBb2jYHrGF4Vz1xY4fly7A8gRPtwH8hjfoYDxcUJCKD4tWozJPU3wb4Hlhn6LmNrFZvJi/Uj1YSuJ5VqcSd8WOz/E2paijFXBVlYEggiQfgT8cBV2FxfTNG4f2AqZZ1qkU6ZXxKWOphHPTBHvOM04pTVWdUJIU7nn5+/Gh5jtA+ZyJdmIqMO7NzvMTHSL4zJmvPLfD5K9CY9JpnByzRqCkjYmLDG7dmOKd9w2nRaCmg0nHlEfFT78IvYnOGlQLAC7HcdLYZeDZlWZyIQtuoEBj1jkcFRaVo3JW0ZRxXh5o1KlJt0cj1jkfaIONO7DZJsnw/vWJFXN2pgm6UREkDlrPTcBcWuJdghm8zTzNZ1o5bwByZmodRBVQNvDYscT8a4iK1ao8hKaeCmOQRQukAec4EmBIq50sHYAAjwT5CN/hghlfQGKuYElj1X/ANScWMrthUE+ZfLmoEVIuoExYCFJJ8gL+zAPtDxc6g9JdVOSgGkz4QDqnmG1H1bYLcT4guUpLRIPeVVBcDdUgBV33aJ9VsC8vxWmgtruxtby84wYzcXYHG1QIfP13UqlFv5WHxi2GjhPCn7tdagOR4oWb+/EdXjyBCArSRzj54jTtsXhKVLxsQqktNyYFovfDzyOYsYKPRovDcn3HD6rc3Vm2AtED9eeEj6Pm/pFceX/ALY0btSvd5J16Iq/gMZr2EaM3WHl+ePT8Zf4JHBmd50FK+X7ps0IstRa6jyMFvwYYs8RzgREe1MmRDkXB8pveMEeIZYMT+8hQ+4x+JxkGbDByJJg85xx+RuPI7MenQ8LQr1zPek0yY3Cj3YI0eA0lUhiGEbggf64zujTPRvX+jj2Ypn/AFxx2XSGqrl6dgkLAGx3PXDB2d4irKyNYqbT7CR577c588IGXqMNML8J/LDHkKhVhEAkgjyaP0PYMZMzLXF8qVcaYKnreB/oekYG1k5yI8xb8f1OGuvRWvSkb7gTABFiI5jl7aeAgoeEiIA2sIJP97DoQCV8qs78/wBdeuBlXJgkmSOY/Q2wbq0BMm0RYevnvMYr1lDfZnzYj4XGCYHvkEG8zvJP+vwxdSnGmrSa49IAHbmT1Bx8fLM6kqGUD3f7Yr0axpEHXBFj/ttjGDZy9LNIGEBx1vHkeotY/wCsgc5kGV4AhgeQj4cx54vU6gVhWpW++o+MRy29w6YM5immZQPTaGGxJt/Cfxn27atOMVclmRVXu6y+Pp1//qf0Zhh/EeD6SOQOx3ny9cR+OIcwGZiGEFTEkRPUGb4NcI4gtZTSqentDbn29Z59T1J1AYDcN4eor0ttQdTEefqvtj2GBcgUq07koXEfDfof15D2Awo2laox9ZxzxWQY+gbYagGeducgnDkfN5VNAqPNZRtJtrAOxNpi2xxlvGuPivpJmBNpuSevzxt3bykrZdlZQwLrYiR7jjPxwuhb6ml/Ivywkoq7GUmkZVxbiPeX6QAPIT88NuQzBJp0SCVCAAQxgaYMSpMdSop85Y82B+E0P7Cl/wBtflhzyHCaC0Cy0KSsQJIpqD7wMPiV6D2z8853g7B2CwVkxeLeqT+Jwc7M9m69Z+7ppsASxnSBO5IBj2xjUjkKUn6qn/IPlgnwvKU1YFUUE7woGDmxfg6KwqLFmp2fy9Af1WphuzkAk9YEmPLCR214eABVRVUargeflAxt+YyqFbop9ajA7O8PpFSDSpkdCg+WPGhjyY5puVnRJxkqowzh2fiiyn7GpveCAPecBWq2A9pxuFLhGX7z+opX3+rX5YFnhND+wpf9tflj007OOSpibw2sO5pgG3P2nGidnuyqrNetUZaFM3J3cj7Kx52nHWU4VQCrFGl/Ivyw8dqcukZdNK6ARCwI2PLbFnLRBLYlcT48udpB1UqoJ7sTbTBAgcjYn2jAGrSBDA32PuVPlh94XkaQoACmgGnYKPPyx8XI07/Vp/KOg8sTY4qVhMjqD/hOJsowmSQAASfZf8sMefydP7ifyj5YHVOH0v7Kn/IPljGEirk69YtUddTOSTBX3b7DHDZA0wocEeKb/wC+H3LcPpQPqqf8g+WL9bIUiqTSTc/ZHX1YlsczPMUZn28sQdksuXzmWjbvqfwYH8sag/D6UH6qnz+wPlj52eyFJa9IrSpghtwgH5YpBbFYa7f1Iyj+bKPjOM37Gt/Ta3qH5Y1ntNRVqQDKCNQsQD1wtcFyVMV3IpoDAuFHyx62HKlhao82cG89/BZr7YV+Fdl6OYq19ZYMj7AjZhIO3WcaG1FY9Ee4Yo5CgoruQqglBJAAm+OWbuDR1pU0wVw7sdlqczT1EHdjPwxbPC6BaFoUW6kBbezDHoEmw5csCkoL3/orv0GOMsB+KdlKb3QLTPQCx9lowAzfCChiYO4I/H34040x0HuwNzWWSfQXnyHXGMKXCz4j0b4N6+Ugke48sfOIZGG1CNLfjvI9e/r1Dlhh/ZkAaEUX6DF+vQUqZVT7B+78z7zhkAzqrk+YiSSN5JIE7+ofDA2vQeSpUFef5TjTK2UphbIg5+iPliq+VTWvgX+UYYxnYylyQo6Gbfr3YG5rK8pm8jb2/qMaSuUp6iNCQJtpHyxG+Rp6f6tP5R8sYxmeRLqwGx5zfBhGNBw9Makb0h0P5XuDhooZGlJ+rTf7o+WL6ZKnBHdpEH7I+WBZqFfPURVUVKZ8UQOU8tJ5A3gdDA2KnC/XUkhhZhz225GefljTOH5OmCwFNI8NtI52PLpbH3M5CkSSaSGym6DeBfbfBMLnZvjArAK/9YOXU8v1+e/sERkaSsCKaAgmCFAI35xj2FoZO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1" name="Picture 7" descr="C:\Documents and Settings\cihankova\Plocha\fron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797152"/>
            <a:ext cx="3592830" cy="168687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071538" y="908721"/>
            <a:ext cx="7715304" cy="493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SPECIFICK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PORUCHY OSOBNOSTI</a:t>
            </a: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Trval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povahov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odchylka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od normy.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Jedinec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vlastnosti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kterými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trp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on s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 nebo jeho okol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Mezi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př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činami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poruch osobnosti lze uv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vlivy dědičn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převažuj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a vlivy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psychosoci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výchovn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Paranoidn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porucha osobnosti</a:t>
            </a: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Povaha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lo společensk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nedůtkliv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vztahovačn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Sklon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vyvol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vat konflikty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jev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tendenci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trval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z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neodpou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těj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ani domněl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ur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žky.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Nikdy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nepřiznaj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vlastn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pochyben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071538" y="645177"/>
            <a:ext cx="7786742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Schizoidn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porucha osobnosti</a:t>
            </a: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Citový chlad, uzavřenost, nesd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lnost.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Působ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jako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podiv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ni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maj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bizarn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pady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sv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znou logiku.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</a:t>
            </a:r>
            <a:r>
              <a:rPr kumimoji="0" lang="cs-CZ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Disoci</a:t>
            </a:r>
            <a:r>
              <a:rPr kumimoji="0" lang="cs-CZ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ln</a:t>
            </a:r>
            <a:r>
              <a:rPr kumimoji="0" lang="cs-CZ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(asoci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ln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porucha osobnosti</a:t>
            </a: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Společensky nejnebezpečněj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ší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povahov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odchylka.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Opakovaně se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dopou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těj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trestn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činnosti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Neprož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vaj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pocit viny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Jsou lhostejn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k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citům druhých osob,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chyb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schopnost empatie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Zvý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afektivn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dr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ždivost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agresivita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pic>
        <p:nvPicPr>
          <p:cNvPr id="4099" name="Picture 3" descr="C:\Documents and Settings\Ivana\Plocha\obrázky 13\ka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340768"/>
            <a:ext cx="2809875" cy="1628775"/>
          </a:xfrm>
          <a:prstGeom prst="rect">
            <a:avLst/>
          </a:prstGeom>
          <a:noFill/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7454" y="4359592"/>
            <a:ext cx="2846546" cy="2498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142976" y="484390"/>
            <a:ext cx="7643866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Emočně nestabiln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porucha osobnosti</a:t>
            </a: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Povaha cholerick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se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silnými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m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lo zvladatelnými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afekty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Jednaj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často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bez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uv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žen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Typick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je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přel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tavost z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jmů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stř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sexu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partnerů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Impulzivn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typ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nejrychleji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uspokojit vlastn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potřeby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Hraničn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typ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pocity pr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zdnoty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kompenzuje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angažovanost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intenzivn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 interperson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vztaz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  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pic>
        <p:nvPicPr>
          <p:cNvPr id="7169" name="Picture 1" descr="C:\Documents and Settings\cihankova\Plocha\choler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4581128"/>
            <a:ext cx="2466975" cy="1847850"/>
          </a:xfrm>
          <a:prstGeom prst="rect">
            <a:avLst/>
          </a:prstGeom>
          <a:noFill/>
        </p:spPr>
      </p:pic>
      <p:pic>
        <p:nvPicPr>
          <p:cNvPr id="7170" name="Picture 2" descr="C:\Documents and Settings\cihankova\Plocha\impulsiv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509120"/>
            <a:ext cx="2797493" cy="198024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071538" y="723659"/>
            <a:ext cx="771530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</a:t>
            </a:r>
            <a:r>
              <a:rPr kumimoji="0" lang="cs-CZ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Histrionsk</a:t>
            </a:r>
            <a:r>
              <a:rPr kumimoji="0" lang="cs-CZ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porucha osobnosti</a:t>
            </a: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Sklon k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teatr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lnosti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dramatizov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labiln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 povrchn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emotivita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infantiln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projevy.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Touha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být středem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pozornosti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nadměrn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soustředěn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na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fyzickou přitažlivost nebo svůdn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chov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Vyč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obviňov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druhých osob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manipulov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nimi,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pomstychtivost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liba v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tajemných 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znac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sklon k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jiv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lhavosti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3645024"/>
            <a:ext cx="2354580" cy="2716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Documents and Settings\Ivana\Plocha\obrázky 13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4653136"/>
            <a:ext cx="2762250" cy="16573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71538" y="583623"/>
            <a:ext cx="771530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Narcistick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porucha osobnosti</a:t>
            </a: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Vyznačuje se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nedostatkem empatie, vyžadov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 pozornosti a z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vistivost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Maj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vysok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sebevědom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r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vykořisťuj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druh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sv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 považuj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za jedinečn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 </a:t>
            </a:r>
            <a:r>
              <a:rPr kumimoji="0" lang="cs-CZ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Anankastick</a:t>
            </a:r>
            <a:r>
              <a:rPr kumimoji="0" lang="cs-CZ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porucha osobnosti</a:t>
            </a: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Vt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rav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pochybov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 vlastn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 schopnostech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nerozhodnost a vnitřn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nejistota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Nadměrn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pečlivost až puntičk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řstv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sklon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perfekcionismu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 descr="C:\Documents and Settings\Ivana\Plocha\obrázky 13\perfect.jpg"/>
          <p:cNvPicPr>
            <a:picLocks noChangeAspect="1" noChangeArrowheads="1"/>
          </p:cNvPicPr>
          <p:nvPr/>
        </p:nvPicPr>
        <p:blipFill>
          <a:blip r:embed="rId2" cstate="print"/>
          <a:srcRect t="7661" b="15322"/>
          <a:stretch>
            <a:fillRect/>
          </a:stretch>
        </p:blipFill>
        <p:spPr bwMode="auto">
          <a:xfrm>
            <a:off x="1907704" y="5157192"/>
            <a:ext cx="3919284" cy="1310089"/>
          </a:xfrm>
          <a:prstGeom prst="rect">
            <a:avLst/>
          </a:prstGeom>
          <a:noFill/>
        </p:spPr>
      </p:pic>
      <p:pic>
        <p:nvPicPr>
          <p:cNvPr id="1027" name="Picture 3" descr="C:\Documents and Settings\Ivana\Plocha\obrázky 13\perfect3.jpg"/>
          <p:cNvPicPr>
            <a:picLocks noChangeAspect="1" noChangeArrowheads="1"/>
          </p:cNvPicPr>
          <p:nvPr/>
        </p:nvPicPr>
        <p:blipFill>
          <a:blip r:embed="rId3" cstate="print"/>
          <a:srcRect l="4021" t="2831" r="6031" b="4247"/>
          <a:stretch>
            <a:fillRect/>
          </a:stretch>
        </p:blipFill>
        <p:spPr bwMode="auto">
          <a:xfrm>
            <a:off x="7164288" y="4077072"/>
            <a:ext cx="1718078" cy="252071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071538" y="498519"/>
            <a:ext cx="7715304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 Anxi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zn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(vyhýbav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porucha osobnosti</a:t>
            </a: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Trvalý nedostatek sebedůvěry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spojený s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pocity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zkostn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 napět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 obav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Vyhýbaj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 soci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 kontaktům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na kritiku jsou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přecitlivěl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 Z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visl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porucha osobnosti</a:t>
            </a: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Touha být ve společnosti druhých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lid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Ochotně se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podřizuj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př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druhých osob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aby za ně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přeb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raly rozhodov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dod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valy jim jistotu.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pic>
        <p:nvPicPr>
          <p:cNvPr id="28674" name="Picture 2" descr="C:\Documents and Settings\Ivana\Plocha\obrázky 13\závisl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509120"/>
            <a:ext cx="3214688" cy="22145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000100" y="225554"/>
            <a:ext cx="785818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10. Nest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(nezdrženliv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porucha osobnosti</a:t>
            </a: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Vyznačuje se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nedostatkem pevn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vůle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podl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druhým osob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m.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Sklon k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vyhled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pohodl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alkoholu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drog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11. Pasivně agresivn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porucha osobnosti</a:t>
            </a: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Je v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trval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opozici vůči okol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při každ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př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ležitosti si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stěžuje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Odm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plnit sv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povinnosti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pomoc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nikových man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vrů, např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klad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zapom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havost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lenost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073" name="Picture 1" descr="C:\Documents and Settings\cihankova\Plocha\passi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797152"/>
            <a:ext cx="2695575" cy="1695450"/>
          </a:xfrm>
          <a:prstGeom prst="rect">
            <a:avLst/>
          </a:prstGeom>
          <a:noFill/>
        </p:spPr>
      </p:pic>
      <p:pic>
        <p:nvPicPr>
          <p:cNvPr id="3074" name="Picture 2" descr="C:\Documents and Settings\cihankova\Plocha\passiv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4797152"/>
            <a:ext cx="2117408" cy="1748790"/>
          </a:xfrm>
          <a:prstGeom prst="rect">
            <a:avLst/>
          </a:prstGeom>
          <a:noFill/>
        </p:spPr>
      </p:pic>
      <p:pic>
        <p:nvPicPr>
          <p:cNvPr id="3075" name="Picture 3" descr="C:\Documents and Settings\cihankova\Plocha\passive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4797152"/>
            <a:ext cx="1908810" cy="170307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071538" y="424226"/>
            <a:ext cx="7786742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čba</a:t>
            </a: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Terapeutick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ovlivněn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je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značně obt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žn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omezen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000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Dynamick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psychoterapie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se snaž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odhalit nevědom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konflikty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 tyto konflikty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 zvl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dat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Interperson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lně zaměřen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psychoterapie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skupinov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 manželsk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napom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korigovat interperson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vztahy.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Kognitivně-behavior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terapie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je zaměřena na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cvik situac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kter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pacient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nezvl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Farmakoterapie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u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zkostných a depresivn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projevů. 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pic>
        <p:nvPicPr>
          <p:cNvPr id="29699" name="Picture 3" descr="C:\Documents and Settings\Ivana\Plocha\obrázky 13\perfec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581128"/>
            <a:ext cx="2466975" cy="1847850"/>
          </a:xfrm>
          <a:prstGeom prst="rect">
            <a:avLst/>
          </a:prstGeom>
          <a:noFill/>
        </p:spPr>
      </p:pic>
      <p:pic>
        <p:nvPicPr>
          <p:cNvPr id="29700" name="Picture 4" descr="C:\Documents and Settings\Ivana\Plocha\obrázky 13\hyster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4437112"/>
            <a:ext cx="2143125" cy="2143125"/>
          </a:xfrm>
          <a:prstGeom prst="rect">
            <a:avLst/>
          </a:prstGeom>
          <a:noFill/>
        </p:spPr>
      </p:pic>
      <p:pic>
        <p:nvPicPr>
          <p:cNvPr id="2049" name="Picture 1" descr="C:\Documents and Settings\cihankova\Plocha\agressiv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4653136"/>
            <a:ext cx="2705100" cy="16859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115616" y="3221637"/>
            <a:ext cx="76328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142976" y="1071546"/>
            <a:ext cx="7500990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SEXU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LN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DYSFUNKCE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Sexu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motivace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Sexu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identifikace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(sexu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role).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Sexu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orientace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(erotick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preference).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Sexu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emoce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(zamilovanost, sexu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vzru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orgasmus).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Sexu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chov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pic>
        <p:nvPicPr>
          <p:cNvPr id="14338" name="Picture 2" descr="C:\Documents and Settings\Ivana\Plocha\obrázky 13\lo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3929066"/>
            <a:ext cx="3624834" cy="225914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071538" y="639776"/>
            <a:ext cx="7643866" cy="580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Sexu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ln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dysfunkce u žen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Nedostatek 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nebo ztr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 sexu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ln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touhy 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endParaRPr kumimoji="0" lang="cs-CZ" sz="9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b) Nedostatečn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prož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sexu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ln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slasti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Frigidita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žena m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probl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my s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dosažen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 pohlavn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 vzru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c) Dysfunkčn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orgasmus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d) Neorganický vaginismus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Siln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mimovoln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 stahy svalstva po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evn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 vchodu při pokusu o pohlavn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styk.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e) Dyspareunie a </a:t>
            </a:r>
            <a:r>
              <a:rPr kumimoji="0" lang="cs-CZ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algopareunie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Pohlavn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styk vyvol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u ženy nepř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jemn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pocity (dyspareunie) až bolest (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algopareunie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071538" y="956200"/>
            <a:ext cx="7715304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Sexu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ln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dysfunkce u mužů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Nedostatek 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nebo ztr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 sexu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ln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touhy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endParaRPr kumimoji="0" lang="cs-CZ" sz="1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b) Selh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genit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ln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odpovědi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Porucha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erekce.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c) Překotn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(předčasn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ejakulace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d) Dysfunkčn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orgasmus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Př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činou je organick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onemocněn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Psychoterapie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individu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rov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Hormon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čba.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 mužů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viagra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peniln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prot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zy.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pic>
        <p:nvPicPr>
          <p:cNvPr id="12290" name="Picture 2" descr="C:\Documents and Settings\Ivana\Plocha\obrázky 13\lov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005064"/>
            <a:ext cx="2619375" cy="17430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071538" y="1024582"/>
            <a:ext cx="7643866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Poruchy sexu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ln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identifikace</a:t>
            </a: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Homosexu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orientace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nen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du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evn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porucha.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Transsexualismus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Maj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trýznivý pocit opačn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sexu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př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slu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nosti.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čba 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Psychoterapie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poučen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 podstatě probl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mu, podpora při rozhodov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podpora při organizov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života v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opačn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sexu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roli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Hormon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čba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sekund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pohlavn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znaky opačn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 pohlav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071538" y="721187"/>
            <a:ext cx="7786742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Poruchy sexu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ln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preference</a:t>
            </a: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Sexu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deviace (</a:t>
            </a:r>
            <a:r>
              <a:rPr kumimoji="0" lang="cs-CZ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parafilie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kvalitativně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změněn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sexu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motivace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a) Feti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ismus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stupný symbol sexu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partnera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Feti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bez vztahu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k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erotick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mu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objektu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Feti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istick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fixace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na výkaly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oheň a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mrtv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těla.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č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psychoterapi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b) Feti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istický transvestitismus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Muži se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obl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kaj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do žensk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 pr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dla </a:t>
            </a:r>
            <a:endParaRPr kumimoji="0" lang="cs-CZ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atů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pic>
        <p:nvPicPr>
          <p:cNvPr id="10242" name="Picture 2" descr="C:\Documents and Settings\Ivana\Plocha\obrázky 13\trav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933056"/>
            <a:ext cx="2678906" cy="267890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000100" y="994790"/>
            <a:ext cx="7786742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c) Exhibicionismus</a:t>
            </a: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Subjekt se vzru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uje t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m, že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před přitažlivým objektem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obnažuje svůj genit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Exhibicionist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jsou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lo nebezpečn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čba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psychoterapi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u trvalej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ší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 poruch </a:t>
            </a:r>
            <a:r>
              <a:rPr kumimoji="0" lang="cs-CZ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antiandrogeny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k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ú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tlumu sexu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aktivity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d) Voyeurismus (</a:t>
            </a:r>
            <a:r>
              <a:rPr kumimoji="0" lang="cs-CZ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skoptofilie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Subjekt potaj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sleduje přitažlivý objekt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při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intimn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erotických aktivit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071538" y="687795"/>
            <a:ext cx="7715304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e) Pedofilie</a:t>
            </a: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Sexu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orientace na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prepubert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dětsk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objekty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povahu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celoživotn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 zaměřen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setrval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vlastnosti.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Pedofiln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tendence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mohou být zcela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popřeny a potlačeny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Zji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těn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jak dalece je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schopen adaptovat se na sex s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dospělými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na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autoerotiku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Jinak</a:t>
            </a:r>
            <a:r>
              <a:rPr kumimoji="0" lang="cs-CZ" sz="24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medikamentózní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tlumení sexuální aktivity.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pic>
        <p:nvPicPr>
          <p:cNvPr id="8194" name="Picture 2" descr="C:\Documents and Settings\Ivana\Plocha\obrázky 13\Carro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3933056"/>
            <a:ext cx="1930400" cy="2702560"/>
          </a:xfrm>
          <a:prstGeom prst="rect">
            <a:avLst/>
          </a:prstGeom>
          <a:noFill/>
        </p:spPr>
      </p:pic>
      <p:pic>
        <p:nvPicPr>
          <p:cNvPr id="8195" name="Picture 3" descr="C:\Documents and Settings\Ivana\Plocha\obrázky 13\Carroll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4077072"/>
            <a:ext cx="2021840" cy="25704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071538" y="548680"/>
            <a:ext cx="7643866" cy="5927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f) Sadismus </a:t>
            </a: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Agrese 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</a:t>
            </a:r>
            <a:r>
              <a:rPr kumimoji="0" lang="cs-CZ" sz="240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hostilita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k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sexu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ln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mu objektu.  </a:t>
            </a:r>
            <a:endParaRPr kumimoji="0" lang="cs-CZ" sz="24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Pseudopedagogický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sadismus. </a:t>
            </a:r>
            <a:endParaRPr kumimoji="0" lang="cs-CZ" sz="24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Agresivn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sadismus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 m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ně nebezpečných forem psychoterapie.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Sexu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 agresoři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sexu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tlum biologickou l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čbou (chemick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kastrace).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g) Masochismus</a:t>
            </a: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Sexu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lně 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 vzru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ší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je-li pl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sněn, tupen,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ponižov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bit. </a:t>
            </a:r>
            <a:endParaRPr kumimoji="0" lang="cs-CZ" sz="24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Asfyxiofilie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(erotick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krcen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  <a:endParaRPr kumimoji="0" lang="cs-CZ" sz="24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Jsou předmětem l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kařsk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če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jen vz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cně. </a:t>
            </a:r>
            <a:endParaRPr kumimoji="0" lang="cs-CZ" sz="24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pic>
        <p:nvPicPr>
          <p:cNvPr id="7170" name="Picture 2" descr="C:\Documents and Settings\Ivana\Plocha\obrázky 13\sa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3929066"/>
            <a:ext cx="1895475" cy="2409825"/>
          </a:xfrm>
          <a:prstGeom prst="rect">
            <a:avLst/>
          </a:prstGeom>
          <a:noFill/>
        </p:spPr>
      </p:pic>
      <p:pic>
        <p:nvPicPr>
          <p:cNvPr id="7171" name="Picture 3" descr="C:\Documents and Settings\Ivana\Plocha\obrázky 13\maso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4071942"/>
            <a:ext cx="1615916" cy="213798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</p:sld>
</file>

<file path=ppt/theme/theme1.xml><?xml version="1.0" encoding="utf-8"?>
<a:theme xmlns:a="http://schemas.openxmlformats.org/drawingml/2006/main" name="Zápisník">
  <a:themeElements>
    <a:clrScheme name="Zápisník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Zápisní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Zápisník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ápisník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ápisník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Praxe na VOŠ Jabok - Workshop o praxích</Template>
  <TotalTime>1316</TotalTime>
  <Words>591</Words>
  <Application>Microsoft Office PowerPoint</Application>
  <PresentationFormat>Předvádění na obrazovce (4:3)</PresentationFormat>
  <Paragraphs>164</Paragraphs>
  <Slides>18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Zápisník</vt:lpstr>
      <vt:lpstr> 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Anna K</dc:creator>
  <cp:lastModifiedBy>Ivana</cp:lastModifiedBy>
  <cp:revision>152</cp:revision>
  <dcterms:created xsi:type="dcterms:W3CDTF">2013-10-30T20:15:46Z</dcterms:created>
  <dcterms:modified xsi:type="dcterms:W3CDTF">2014-11-30T22:54:09Z</dcterms:modified>
</cp:coreProperties>
</file>