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sldIdLst>
    <p:sldId id="256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9900"/>
    <a:srgbClr val="C1679D"/>
    <a:srgbClr val="782E65"/>
    <a:srgbClr val="682E65"/>
    <a:srgbClr val="632F67"/>
    <a:srgbClr val="593B5B"/>
    <a:srgbClr val="5F375A"/>
    <a:srgbClr val="603654"/>
    <a:srgbClr val="672F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58" autoAdjust="0"/>
  </p:normalViewPr>
  <p:slideViewPr>
    <p:cSldViewPr>
      <p:cViewPr>
        <p:scale>
          <a:sx n="50" d="100"/>
          <a:sy n="50" d="100"/>
        </p:scale>
        <p:origin x="-1188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2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cs-CZ"/>
          </a:p>
        </p:txBody>
      </p:sp>
      <p:pic>
        <p:nvPicPr>
          <p:cNvPr id="5" name="Picture 3" descr="A:\minispi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cs-CZ"/>
          </a:p>
        </p:txBody>
      </p:sp>
      <p:pic>
        <p:nvPicPr>
          <p:cNvPr id="7" name="Picture 5" descr="A:\minispir.GIF"/>
          <p:cNvPicPr>
            <a:picLocks noChangeAspect="1" noChangeArrowheads="1"/>
          </p:cNvPicPr>
          <p:nvPr/>
        </p:nvPicPr>
        <p:blipFill>
          <a:blip r:embed="rId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endParaRPr lang="cs-CZ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cs-CZ"/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8" name="Picture 4" descr="A:\minispir.GIF"/>
          <p:cNvPicPr>
            <a:picLocks noChangeAspect="1" noChangeArrowheads="1"/>
          </p:cNvPicPr>
          <p:nvPr/>
        </p:nvPicPr>
        <p:blipFill>
          <a:blip r:embed="rId13" cstate="print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A:\minispir.GIF"/>
          <p:cNvPicPr>
            <a:picLocks noChangeAspect="1" noChangeArrowheads="1"/>
          </p:cNvPicPr>
          <p:nvPr/>
        </p:nvPicPr>
        <p:blipFill>
          <a:blip r:embed="rId1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6B9E9D94-89A6-4B7F-B994-2A1B950CBCD6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cs-CZ"/>
          </a:p>
        </p:txBody>
      </p:sp>
      <p:sp>
        <p:nvSpPr>
          <p:cNvPr id="235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FC179F9-60B1-4C81-A0B9-6FC5CA94678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rand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3000364" y="428604"/>
            <a:ext cx="5929354" cy="2000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85800" y="2959107"/>
            <a:ext cx="820668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115616" y="1902894"/>
            <a:ext cx="7704856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200" b="1" dirty="0" smtClean="0">
                <a:solidFill>
                  <a:srgbClr val="C00000"/>
                </a:solidFill>
              </a:rPr>
              <a:t>11. NEUROTICKÉ PORUCHY – FOBICKÉ, ÚZKOSTNÉ,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200" b="1" dirty="0" smtClean="0">
                <a:solidFill>
                  <a:srgbClr val="C00000"/>
                </a:solidFill>
              </a:rPr>
              <a:t>OBSEDANTNĚ-KOMPULZIVNÍ</a:t>
            </a:r>
            <a:endParaRPr lang="cs-CZ" sz="3200" dirty="0" smtClean="0">
              <a:solidFill>
                <a:srgbClr val="C00000"/>
              </a:solidFill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115616" y="589094"/>
            <a:ext cx="7632848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PANICK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PORUCHA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hle vznikaj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nepředv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dateln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opakuj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 z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chvaty masivn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zkosti (paniky). </a:t>
            </a:r>
            <a:endParaRPr kumimoji="0" lang="cs-CZ" sz="24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Bolest na hrudi, pocity du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nosti, z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vratě, derealizace. </a:t>
            </a:r>
            <a:endParaRPr kumimoji="0" lang="cs-CZ" sz="24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čba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Anxiolytika, antidepresiva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Kognitivně-behavior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terapie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ovlivněn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akutn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 chronick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hypoventilace, využit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relaxačn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technik a ovlivněn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některých běžných nepř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jemných podnětů.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pic>
        <p:nvPicPr>
          <p:cNvPr id="2050" name="Picture 2" descr="C:\Documents and Settings\cihankova\Plocha\pani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725144"/>
            <a:ext cx="2466975" cy="1847850"/>
          </a:xfrm>
          <a:prstGeom prst="rect">
            <a:avLst/>
          </a:prstGeom>
          <a:noFill/>
        </p:spPr>
      </p:pic>
      <p:pic>
        <p:nvPicPr>
          <p:cNvPr id="2051" name="Picture 3" descr="C:\Documents and Settings\cihankova\Plocha\pan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4869160"/>
            <a:ext cx="2590800" cy="17621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15616" y="479288"/>
            <a:ext cx="7704856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B. OBSEDANTNĚ-KOMPULZIVN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PORUCHA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Obsese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Pacient mus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my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lenky uzn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vat za sv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vlastn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kter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nejsou vyvol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ny z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vněj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ku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Jsou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nepř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jemn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opakuj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postižený alespoň některou 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nich považuje za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nadměrnou či nesmyslnou.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Vyhověn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nutk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samo o sobě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př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jemn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 descr="C:\Documents and Settings\cihankova\Plocha\obrázky 11\ocd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365104"/>
            <a:ext cx="2286000" cy="1990725"/>
          </a:xfrm>
          <a:prstGeom prst="rect">
            <a:avLst/>
          </a:prstGeom>
          <a:noFill/>
        </p:spPr>
      </p:pic>
      <p:pic>
        <p:nvPicPr>
          <p:cNvPr id="1028" name="Picture 4" descr="C:\Documents and Settings\cihankova\Plocha\obrázky 11\oc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293096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115616" y="1070123"/>
            <a:ext cx="7704856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Nejčastěj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ší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obsedantn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my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lenky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Strach z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kazy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Strach, že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něco důležit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nebylo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uděl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Impulsy k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siln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mu a agresivn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mu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chov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Starosti o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ztr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 něčeho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důležit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Nepohoda způsoben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asymetri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nebo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nepoř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dkem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pic>
        <p:nvPicPr>
          <p:cNvPr id="25605" name="Picture 5" descr="C:\Documents and Settings\cihankova\Plocha\obrázky 11\ocd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221088"/>
            <a:ext cx="2619375" cy="1743075"/>
          </a:xfrm>
          <a:prstGeom prst="rect">
            <a:avLst/>
          </a:prstGeom>
          <a:noFill/>
        </p:spPr>
      </p:pic>
      <p:pic>
        <p:nvPicPr>
          <p:cNvPr id="25606" name="Picture 6" descr="C:\Documents and Settings\cihankova\Plocha\obrázky 11\ocd8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4293096"/>
            <a:ext cx="2286000" cy="17145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971600" y="875335"/>
            <a:ext cx="7776864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Kompulze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Opakuj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 jedn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jež subjekt kon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důsledku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reakce na obsesi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podle určitých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ceremoni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a ritu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pravidel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nebo stereotypn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způsobem.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subjekt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hled na nesmyslnost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tohoto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jedn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ale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pocity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zkosti a neklidu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pokud nutkavý výkon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neuskutečn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pic>
        <p:nvPicPr>
          <p:cNvPr id="3" name="Picture 2" descr="C:\Documents and Settings\cihankova\Plocha\obrázky 11\ocd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221088"/>
            <a:ext cx="1962150" cy="2324100"/>
          </a:xfrm>
          <a:prstGeom prst="rect">
            <a:avLst/>
          </a:prstGeom>
          <a:noFill/>
        </p:spPr>
      </p:pic>
      <p:pic>
        <p:nvPicPr>
          <p:cNvPr id="24578" name="Picture 2" descr="C:\Documents and Settings\cihankova\Plocha\obrázky 11\ocd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4509120"/>
            <a:ext cx="2619375" cy="1743075"/>
          </a:xfrm>
          <a:prstGeom prst="rect">
            <a:avLst/>
          </a:prstGeom>
          <a:noFill/>
        </p:spPr>
      </p:pic>
      <p:pic>
        <p:nvPicPr>
          <p:cNvPr id="5" name="Picture 3" descr="C:\Documents and Settings\cihankova\Plocha\obrázky 11\ocd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4509120"/>
            <a:ext cx="2600325" cy="17621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043608" y="468806"/>
            <a:ext cx="7848872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Zač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tek obvykle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pozdn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adolescenci nebo ran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dospělosti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Př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činy poruchy: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Psychodynamick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hypot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zy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podtrhuj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význam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psychosexu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vývoje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Podle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teorie učen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vznik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mechanismem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dvojstupňov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učen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čba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Antidepresiva a anxiolytika. </a:t>
            </a:r>
            <a:endParaRPr kumimoji="0" lang="cs-CZ" sz="24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Kognitivně-behavior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terapie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Hierarchie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pořad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situac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činnost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podle jejich intenzity.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Expozice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vystavit pacienta situaci, kter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něm vyvol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strach.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Prevence než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douc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odpověd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pic>
        <p:nvPicPr>
          <p:cNvPr id="26626" name="Picture 2" descr="C:\Documents and Settings\cihankova\Plocha\obrázky 11\ocd777.jpg"/>
          <p:cNvPicPr>
            <a:picLocks noChangeAspect="1" noChangeArrowheads="1"/>
          </p:cNvPicPr>
          <p:nvPr/>
        </p:nvPicPr>
        <p:blipFill>
          <a:blip r:embed="rId2" cstate="print"/>
          <a:srcRect l="6719" t="13438" r="8399" b="10079"/>
          <a:stretch>
            <a:fillRect/>
          </a:stretch>
        </p:blipFill>
        <p:spPr bwMode="auto">
          <a:xfrm>
            <a:off x="6156176" y="2708920"/>
            <a:ext cx="2164761" cy="195056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115616" y="3221637"/>
            <a:ext cx="76328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043608" y="1026137"/>
            <a:ext cx="7776864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A. ÚZKOSTNÉ PORUCHY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Úzkost a strach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patří k 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běžným emocím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Úzkost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je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stav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jehož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příčinu nelze přesněji definovat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Strach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je emoční odpověď na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rozpoznatelné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nebezpečí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Mají nezastupitelný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ochranný i informační význam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42" name="Picture 2" descr="C:\Documents and Settings\cihankova\Plocha\p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005064"/>
            <a:ext cx="1514475" cy="2659385"/>
          </a:xfrm>
          <a:prstGeom prst="rect">
            <a:avLst/>
          </a:prstGeom>
          <a:noFill/>
        </p:spPr>
      </p:pic>
      <p:pic>
        <p:nvPicPr>
          <p:cNvPr id="10243" name="Picture 3" descr="C:\Documents and Settings\cihankova\Plocha\obrázky 11\fobi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4437112"/>
            <a:ext cx="2590800" cy="1762125"/>
          </a:xfrm>
          <a:prstGeom prst="rect">
            <a:avLst/>
          </a:prstGeom>
          <a:noFill/>
        </p:spPr>
      </p:pic>
      <p:pic>
        <p:nvPicPr>
          <p:cNvPr id="10247" name="Picture 7" descr="https://encrypted-tbn1.gstatic.com/images?q=tbn:ANd9GcSsHb9kSrUYqhiwjvnvYIqGXafG_pN16dlG2xIUCszmgl-n6X5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4365104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043608" y="425571"/>
            <a:ext cx="7632848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Př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činy vzniku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zkostných poruch: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Psychoanalytický pohled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př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čina strachu býv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připisov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 konfliktům, kter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vznikly v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ran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dětstv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Etologický model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Osoby, kter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dětstv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neměly možnost prož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pevný vztah s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matkou. </a:t>
            </a:r>
            <a:endParaRPr kumimoji="0" lang="cs-CZ" sz="24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Behaviorist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tvrd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že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zkost je podm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něnou reakc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na někter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zevn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stimuly. </a:t>
            </a:r>
            <a:endParaRPr kumimoji="0" lang="cs-CZ" sz="24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Podle 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kognitivn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teorie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 př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činou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zkosti katastrofick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interpretace my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lenek nebo běžných tělesných vjemů. </a:t>
            </a:r>
            <a:endParaRPr kumimoji="0" lang="cs-CZ" sz="24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Existenci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teorie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tvrd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že si člověk uvědomuje dočasnost sv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existence a svoji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smrtelnost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Biologick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teorie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těchto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pacientů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existuj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dědičn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faktory.</a:t>
            </a:r>
            <a:endParaRPr kumimoji="0" lang="cs-CZ" sz="24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pic>
        <p:nvPicPr>
          <p:cNvPr id="9219" name="Picture 3" descr="https://encrypted-tbn0.gstatic.com/images?q=tbn:ANd9GcQzwzRkQVQ0MB7rvjPDngg9rWP_ed4YRkimpKgTC9rSD3GH8a1Of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797152"/>
            <a:ext cx="2476500" cy="184785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043608" y="697525"/>
            <a:ext cx="777686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Prož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vaný strach je doprov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zen řadou </a:t>
            </a:r>
            <a:r>
              <a:rPr kumimoji="0" lang="cs-CZ" sz="28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tělesných</a:t>
            </a:r>
            <a:r>
              <a:rPr kumimoji="0" lang="cs-CZ" sz="2800" b="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 </a:t>
            </a:r>
            <a:r>
              <a:rPr kumimoji="0" lang="cs-CZ" sz="28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psychických př</a:t>
            </a:r>
            <a:r>
              <a:rPr kumimoji="0" lang="cs-CZ" sz="28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8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znaků</a:t>
            </a:r>
            <a:r>
              <a:rPr kumimoji="0" lang="cs-CZ" sz="2800" b="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cs-CZ" sz="2800" b="0" i="0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Př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znaky vegetativn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aktivace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bu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srdce, třes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sucho 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ú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stech.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Př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znaky vztahuj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 ke hrudi nebo břichu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bolesti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 hrudi,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bři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že.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Př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znaky vztahuj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 k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du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evn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mu stavu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pocity 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vrati, depersonalizace, strach ze ztr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ty kontroly,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strach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 smrti.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pic>
        <p:nvPicPr>
          <p:cNvPr id="8195" name="Picture 3" descr="C:\Documents and Settings\cihankova\Plocha\obrázky 11\fob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581128"/>
            <a:ext cx="2800350" cy="1628775"/>
          </a:xfrm>
          <a:prstGeom prst="rect">
            <a:avLst/>
          </a:prstGeom>
          <a:noFill/>
        </p:spPr>
      </p:pic>
      <p:pic>
        <p:nvPicPr>
          <p:cNvPr id="8196" name="Picture 4" descr="C:\Documents and Settings\cihankova\Plocha\anxiety-circ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4077072"/>
            <a:ext cx="2526030" cy="256003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043608" y="900088"/>
            <a:ext cx="7704856" cy="3431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FOBICK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ZKOSTN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PORUCHY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9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 Agorafobie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Obavy být s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nebo být 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situac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ch, ze kterých je obt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žn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odej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kde je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obt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žně dosažiteln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pomoc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Strach být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veřejných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stech.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Užit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hromadných dopravn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prostředků, pobyt ve výtahu,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restauraci.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Snaž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 těmto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stům a situac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vyhnout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pic>
        <p:nvPicPr>
          <p:cNvPr id="7170" name="Picture 2" descr="C:\Documents and Settings\cihankova\Plocha\vla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653136"/>
            <a:ext cx="2619375" cy="1743075"/>
          </a:xfrm>
          <a:prstGeom prst="rect">
            <a:avLst/>
          </a:prstGeom>
          <a:noFill/>
        </p:spPr>
      </p:pic>
      <p:pic>
        <p:nvPicPr>
          <p:cNvPr id="7171" name="Picture 3" descr="C:\Documents and Settings\cihankova\Plocha\nák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653136"/>
            <a:ext cx="2743200" cy="16668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043608" y="994453"/>
            <a:ext cx="7776864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Soci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fobie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Strach z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kontaktu s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jinými lidmi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Relativně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izolovan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strachy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např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klad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veřejn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vystoupen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nebo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generalizovan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měř v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echny soci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kontakty.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Obvykle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zač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ve velmi časn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věku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pic>
        <p:nvPicPr>
          <p:cNvPr id="6146" name="Picture 2" descr="C:\Documents and Settings\cihankova\Plocha\obrázky 11\fobie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293096"/>
            <a:ext cx="2647950" cy="1724025"/>
          </a:xfrm>
          <a:prstGeom prst="rect">
            <a:avLst/>
          </a:prstGeom>
          <a:noFill/>
        </p:spPr>
      </p:pic>
      <p:pic>
        <p:nvPicPr>
          <p:cNvPr id="6147" name="Picture 3" descr="C:\Documents and Settings\cihankova\Plocha\obrázky 11\fobie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293096"/>
            <a:ext cx="3258503" cy="169735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115616" y="941574"/>
            <a:ext cx="7704856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c) Specifick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(izolovan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fobie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Obavy ze specifických objektů, situac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nebo činnost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Specifick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fobie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lze dělit do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tř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skupin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strach ze zv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řat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(z pavouků,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hadů),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situačn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fobie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(strach z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vý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ek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fobie z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poraněn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(injekce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pohled na krev).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pic>
        <p:nvPicPr>
          <p:cNvPr id="5122" name="Picture 2" descr="C:\Documents and Settings\cihankova\Plocha\obrázky 11\h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221088"/>
            <a:ext cx="2466975" cy="1847850"/>
          </a:xfrm>
          <a:prstGeom prst="rect">
            <a:avLst/>
          </a:prstGeom>
          <a:noFill/>
        </p:spPr>
      </p:pic>
      <p:pic>
        <p:nvPicPr>
          <p:cNvPr id="5123" name="Picture 3" descr="C:\Documents and Settings\cihankova\Plocha\obrázky 11\pavou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4221088"/>
            <a:ext cx="2571750" cy="1771650"/>
          </a:xfrm>
          <a:prstGeom prst="rect">
            <a:avLst/>
          </a:prstGeom>
          <a:noFill/>
        </p:spPr>
      </p:pic>
      <p:pic>
        <p:nvPicPr>
          <p:cNvPr id="5125" name="Picture 5" descr="C:\Documents and Settings\cihankova\Plocha\obrázky 11\mos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5550" y="4293096"/>
            <a:ext cx="2838450" cy="16097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043608" y="1037665"/>
            <a:ext cx="7704856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d) Generalizovan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zkostn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porucha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Postižen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žij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neust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zkostn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oček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24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Tělesn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obt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že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svalov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napět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nespavost, bolesti hlavy. </a:t>
            </a:r>
            <a:endParaRPr kumimoji="0" lang="cs-CZ" sz="24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e) Sm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íš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zkostn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depresivn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porucha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Současně se vyskytuj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zkostn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 depresivn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symptomy. </a:t>
            </a:r>
            <a:endParaRPr kumimoji="0" lang="cs-CZ" sz="24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pic>
        <p:nvPicPr>
          <p:cNvPr id="4098" name="Picture 2" descr="C:\Documents and Settings\cihankova\Plocha\úzko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437112"/>
            <a:ext cx="3486150" cy="18859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043608" y="476673"/>
            <a:ext cx="7776864" cy="373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čba 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Anxiolytika. </a:t>
            </a:r>
            <a:endParaRPr kumimoji="0" lang="cs-CZ" sz="24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Psychoterapie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Kognitivně-behavior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terapie: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cvik soci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dovednost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vystavov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 ob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vaným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situac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Kognitivn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restrukturalizace zaměřen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na negativn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dysfunkčn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my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lenky.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pic>
        <p:nvPicPr>
          <p:cNvPr id="3074" name="Picture 2" descr="C:\Documents and Settings\cihankova\Plocha\kb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4149080"/>
            <a:ext cx="2143125" cy="2143125"/>
          </a:xfrm>
          <a:prstGeom prst="rect">
            <a:avLst/>
          </a:prstGeom>
          <a:noFill/>
        </p:spPr>
      </p:pic>
      <p:pic>
        <p:nvPicPr>
          <p:cNvPr id="3076" name="Picture 4" descr="C:\Documents and Settings\cihankova\Plocha\kbt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861048"/>
            <a:ext cx="1781175" cy="25717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theme/theme1.xml><?xml version="1.0" encoding="utf-8"?>
<a:theme xmlns:a="http://schemas.openxmlformats.org/drawingml/2006/main" name="Zápisník">
  <a:themeElements>
    <a:clrScheme name="Zápisní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Zápisní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Zápisní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pisní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pisní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Praxe na VOŠ Jabok - Workshop o praxích</Template>
  <TotalTime>1305</TotalTime>
  <Words>240</Words>
  <Application>Microsoft Office PowerPoint</Application>
  <PresentationFormat>Předvádění na obrazovce (4:3)</PresentationFormat>
  <Paragraphs>104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Zápisník</vt:lpstr>
      <vt:lpstr>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Anna K</dc:creator>
  <cp:lastModifiedBy>Ivana</cp:lastModifiedBy>
  <cp:revision>146</cp:revision>
  <dcterms:created xsi:type="dcterms:W3CDTF">2013-10-30T20:15:46Z</dcterms:created>
  <dcterms:modified xsi:type="dcterms:W3CDTF">2014-11-30T21:37:30Z</dcterms:modified>
</cp:coreProperties>
</file>