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17" r:id="rId4"/>
    <p:sldId id="300" r:id="rId5"/>
    <p:sldId id="315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9900"/>
    <a:srgbClr val="C1679D"/>
    <a:srgbClr val="782E65"/>
    <a:srgbClr val="682E65"/>
    <a:srgbClr val="632F67"/>
    <a:srgbClr val="593B5B"/>
    <a:srgbClr val="5F375A"/>
    <a:srgbClr val="603654"/>
    <a:srgbClr val="672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49" d="100"/>
          <a:sy n="49" d="100"/>
        </p:scale>
        <p:origin x="131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6B9E9D94-89A6-4B7F-B994-2A1B950CBCD6}" type="datetimeFigureOut">
              <a:rPr lang="cs-CZ" smtClean="0"/>
              <a:pPr/>
              <a:t>13.09.2016</a:t>
            </a:fld>
            <a:endParaRPr lang="cs-CZ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cs-CZ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179F9-60B1-4C81-A0B9-6FC5CA94678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3000364" y="428604"/>
            <a:ext cx="5929354" cy="2000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685800" y="2959107"/>
            <a:ext cx="820668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1. HISTORIE,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PRACOVNÍCI V OBLASTI DUŠEVNÍCH NEMOCÍ</a:t>
            </a:r>
            <a:br>
              <a:rPr lang="cs-CZ" dirty="0"/>
            </a:b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557435"/>
            <a:ext cx="741682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Sebastian 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Brant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Loď bl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znů/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Das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Narrenschyff</a:t>
            </a:r>
            <a:endParaRPr kumimoji="0" lang="cs-CZ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Hieronymus Bosch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Ivana\Desktop\Obrázky 1\bosch_lod_blaz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2590038" cy="5029200"/>
          </a:xfrm>
          <a:prstGeom prst="rect">
            <a:avLst/>
          </a:prstGeom>
          <a:noFill/>
        </p:spPr>
      </p:pic>
      <p:pic>
        <p:nvPicPr>
          <p:cNvPr id="6150" name="Picture 6" descr="C:\Users\Ivana\Desktop\Obrázky 1\Narrenschiff_(15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3586163" cy="2187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87624" y="552309"/>
            <a:ext cx="748883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15. a 16. století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humanismus a renesance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Johan </a:t>
            </a: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Weyer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(1515 – 1588)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Erasmus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 Rotterdamský – Chvála bláznivosti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 (</a:t>
            </a:r>
            <a:r>
              <a:rPr kumimoji="0" lang="cs-CZ" sz="2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Stultitiae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Laus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Ivana\Desktop\Obrázky 1\Weyer.jpg"/>
          <p:cNvPicPr>
            <a:picLocks noChangeAspect="1" noChangeArrowheads="1"/>
          </p:cNvPicPr>
          <p:nvPr/>
        </p:nvPicPr>
        <p:blipFill>
          <a:blip r:embed="rId2" cstate="print"/>
          <a:srcRect b="13184"/>
          <a:stretch>
            <a:fillRect/>
          </a:stretch>
        </p:blipFill>
        <p:spPr bwMode="auto">
          <a:xfrm>
            <a:off x="3779912" y="1412776"/>
            <a:ext cx="1866900" cy="2133461"/>
          </a:xfrm>
          <a:prstGeom prst="rect">
            <a:avLst/>
          </a:prstGeom>
          <a:noFill/>
        </p:spPr>
      </p:pic>
      <p:pic>
        <p:nvPicPr>
          <p:cNvPr id="5123" name="Picture 3" descr="C:\Users\Ivana\Desktop\Obrázky 1\Wey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24744"/>
            <a:ext cx="1876425" cy="2438400"/>
          </a:xfrm>
          <a:prstGeom prst="rect">
            <a:avLst/>
          </a:prstGeom>
          <a:noFill/>
        </p:spPr>
      </p:pic>
      <p:pic>
        <p:nvPicPr>
          <p:cNvPr id="5124" name="Picture 4" descr="C:\Users\Ivana\Desktop\Obrázky 1\250px-Erasmus_Duerer_VandA_E.4621-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077072"/>
            <a:ext cx="1968500" cy="2535428"/>
          </a:xfrm>
          <a:prstGeom prst="rect">
            <a:avLst/>
          </a:prstGeom>
          <a:noFill/>
        </p:spPr>
      </p:pic>
      <p:pic>
        <p:nvPicPr>
          <p:cNvPr id="5125" name="Picture 5" descr="C:\Users\Ivana\Desktop\Obrázky 1\Erasmus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1885950" cy="2419350"/>
          </a:xfrm>
          <a:prstGeom prst="rect">
            <a:avLst/>
          </a:prstGeom>
          <a:noFill/>
        </p:spPr>
      </p:pic>
      <p:pic>
        <p:nvPicPr>
          <p:cNvPr id="5126" name="Picture 6" descr="C:\Users\Ivana\Desktop\Obrázky 1\Erasmus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4653136"/>
            <a:ext cx="2695575" cy="1695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368953"/>
            <a:ext cx="756084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18. a 19. století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psychiatrie jako samostatný lékařský obor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Reformy péče o duševně nemocné – Francie – Filip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Pinel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Salpétrière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1793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Einheitspsychose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“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„Idiocie“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Emil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Kraepelin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dementia</a:t>
            </a:r>
            <a:r>
              <a:rPr kumimoji="0" lang="cs-CZ" sz="24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praecox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(schizofrenie),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cyklofrenie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organické duševní poruchy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9" name="Picture 3" descr="C:\Users\Ivana\Desktop\Obrázky 1\stažený soubor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1839468" cy="2046732"/>
          </a:xfrm>
          <a:prstGeom prst="rect">
            <a:avLst/>
          </a:prstGeom>
          <a:noFill/>
        </p:spPr>
      </p:pic>
      <p:pic>
        <p:nvPicPr>
          <p:cNvPr id="4100" name="Picture 4" descr="C:\Users\Ivana\Desktop\Obrázky 1\stažený soubor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41168"/>
            <a:ext cx="1524000" cy="1619250"/>
          </a:xfrm>
          <a:prstGeom prst="rect">
            <a:avLst/>
          </a:prstGeom>
          <a:noFill/>
        </p:spPr>
      </p:pic>
      <p:pic>
        <p:nvPicPr>
          <p:cNvPr id="4102" name="Picture 6" descr="C:\Users\Ivana\Desktop\Obrázky 1\stažený soubor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2466975" cy="1847850"/>
          </a:xfrm>
          <a:prstGeom prst="rect">
            <a:avLst/>
          </a:prstGeom>
          <a:noFill/>
        </p:spPr>
      </p:pic>
      <p:pic>
        <p:nvPicPr>
          <p:cNvPr id="4104" name="Picture 8" descr="C:\Users\Ivana\Desktop\Obrázky 1\images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348880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87624" y="830625"/>
            <a:ext cx="74888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stolet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 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inzul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nov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mata a elektrick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oky.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40. 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lobotomie.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50. 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antipsychiatrick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hnut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50. a 60. 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modern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farmakoterapie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neuroleptika, antidepresiva.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vana\Desktop\Obrázky 1\220px-Insulin_shock_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2011363" cy="1289050"/>
          </a:xfrm>
          <a:prstGeom prst="rect">
            <a:avLst/>
          </a:prstGeom>
          <a:noFill/>
        </p:spPr>
      </p:pic>
      <p:pic>
        <p:nvPicPr>
          <p:cNvPr id="3075" name="Picture 3" descr="C:\Users\Ivana\Desktop\Obrázky 1\images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97152"/>
            <a:ext cx="2095500" cy="1638300"/>
          </a:xfrm>
          <a:prstGeom prst="rect">
            <a:avLst/>
          </a:prstGeom>
          <a:noFill/>
        </p:spPr>
      </p:pic>
      <p:pic>
        <p:nvPicPr>
          <p:cNvPr id="3076" name="Picture 4" descr="C:\Users\Ivana\Desktop\Obrázky 1\images (2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581131"/>
            <a:ext cx="2121408" cy="1993392"/>
          </a:xfrm>
          <a:prstGeom prst="rect">
            <a:avLst/>
          </a:prstGeom>
          <a:noFill/>
        </p:spPr>
      </p:pic>
      <p:pic>
        <p:nvPicPr>
          <p:cNvPr id="3077" name="Picture 5" descr="C:\Users\Ivana\Desktop\Obrázky 1\loboto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96952"/>
            <a:ext cx="1914525" cy="1447800"/>
          </a:xfrm>
          <a:prstGeom prst="rect">
            <a:avLst/>
          </a:prstGeom>
          <a:noFill/>
        </p:spPr>
      </p:pic>
      <p:pic>
        <p:nvPicPr>
          <p:cNvPr id="3078" name="Picture 6" descr="C:\Users\Ivana\Desktop\Obrázky 1\lobotomy2.jpg"/>
          <p:cNvPicPr>
            <a:picLocks noChangeAspect="1" noChangeArrowheads="1"/>
          </p:cNvPicPr>
          <p:nvPr/>
        </p:nvPicPr>
        <p:blipFill>
          <a:blip r:embed="rId6" cstate="print"/>
          <a:srcRect b="10697"/>
          <a:stretch>
            <a:fillRect/>
          </a:stretch>
        </p:blipFill>
        <p:spPr bwMode="auto">
          <a:xfrm>
            <a:off x="3635896" y="2996952"/>
            <a:ext cx="2266950" cy="18032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332732"/>
            <a:ext cx="756084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DĚJINY PSYCHIATRIE V</a:t>
            </a:r>
            <a:r>
              <a:rPr kumimoji="0" lang="cs-CZ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ČESKÝCH ZEM</a:t>
            </a:r>
            <a:r>
              <a:rPr kumimoji="0" lang="cs-CZ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endParaRPr kumimoji="0" lang="cs-CZ" sz="2400" b="0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Nemocnice milosrdných bratř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Franti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(1761)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Jan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Theobald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Held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Konec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a zač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tek 20. stolet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stavy pro du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evně chor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Josef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Riedel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Karel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Kuffner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Anton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Heveroch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vana\Desktop\Obrázky 1\220px-Narrenturm_Vienna_June_2006_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2430780" cy="1823085"/>
          </a:xfrm>
          <a:prstGeom prst="rect">
            <a:avLst/>
          </a:prstGeom>
          <a:noFill/>
        </p:spPr>
      </p:pic>
      <p:pic>
        <p:nvPicPr>
          <p:cNvPr id="2052" name="Picture 4" descr="C:\Users\Ivana\Desktop\Obrázky 1\Františ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2619375" cy="1743075"/>
          </a:xfrm>
          <a:prstGeom prst="rect">
            <a:avLst/>
          </a:prstGeom>
          <a:noFill/>
        </p:spPr>
      </p:pic>
      <p:pic>
        <p:nvPicPr>
          <p:cNvPr id="2053" name="Picture 5" descr="C:\Users\Ivana\Desktop\Obrázky 1\He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6752"/>
            <a:ext cx="1524000" cy="1933575"/>
          </a:xfrm>
          <a:prstGeom prst="rect">
            <a:avLst/>
          </a:prstGeom>
          <a:noFill/>
        </p:spPr>
      </p:pic>
      <p:pic>
        <p:nvPicPr>
          <p:cNvPr id="2054" name="Picture 6" descr="C:\Users\Ivana\Desktop\Obrázky 1\Ried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228725" cy="1524000"/>
          </a:xfrm>
          <a:prstGeom prst="rect">
            <a:avLst/>
          </a:prstGeom>
          <a:noFill/>
        </p:spPr>
      </p:pic>
      <p:pic>
        <p:nvPicPr>
          <p:cNvPr id="2055" name="Picture 7" descr="C:\Users\Ivana\Desktop\Obrázky 1\Kuffn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077072"/>
            <a:ext cx="1295400" cy="1857375"/>
          </a:xfrm>
          <a:prstGeom prst="rect">
            <a:avLst/>
          </a:prstGeom>
          <a:noFill/>
        </p:spPr>
      </p:pic>
      <p:pic>
        <p:nvPicPr>
          <p:cNvPr id="2056" name="Picture 8" descr="C:\Users\Ivana\Desktop\Obrázky 1\Hevero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4005064"/>
            <a:ext cx="1416685" cy="1898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398499"/>
            <a:ext cx="73448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Psychiatrické léčebny: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Praha – Bohnice (1904)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Střední Čechy – Kosmonosy (1869)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Západní Čechy – Dobřany (1880)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Severní Čechy – Horní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Beřkovice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 (1891) 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Východní Čechy – Havlíčkův Brod (1928)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Jižní Morava –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Brno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Černovice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 (1863), Jihlava (1902)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Střední Morava – Šternberk (1892), Kroměříž (1909)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Severní Morava a Slezsko – Opava (1889)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Ivana\Desktop\Obrázky 1\images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2462530" cy="1617980"/>
          </a:xfrm>
          <a:prstGeom prst="rect">
            <a:avLst/>
          </a:prstGeom>
          <a:noFill/>
        </p:spPr>
      </p:pic>
      <p:pic>
        <p:nvPicPr>
          <p:cNvPr id="1027" name="Picture 3" descr="C:\Users\Ivana\Desktop\Obrázky 1\images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20" y="3284988"/>
            <a:ext cx="2510155" cy="1455039"/>
          </a:xfrm>
          <a:prstGeom prst="rect">
            <a:avLst/>
          </a:prstGeom>
          <a:noFill/>
        </p:spPr>
      </p:pic>
      <p:pic>
        <p:nvPicPr>
          <p:cNvPr id="1028" name="Picture 4" descr="C:\Users\Ivana\Desktop\Obrázky 1\stažený soubor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924944"/>
            <a:ext cx="2480310" cy="1609090"/>
          </a:xfrm>
          <a:prstGeom prst="rect">
            <a:avLst/>
          </a:prstGeom>
          <a:noFill/>
        </p:spPr>
      </p:pic>
      <p:pic>
        <p:nvPicPr>
          <p:cNvPr id="1029" name="Picture 5" descr="C:\Users\Ivana\Desktop\Obrázky 1\stažený soubor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2453259" cy="1647444"/>
          </a:xfrm>
          <a:prstGeom prst="rect">
            <a:avLst/>
          </a:prstGeom>
          <a:noFill/>
        </p:spPr>
      </p:pic>
      <p:pic>
        <p:nvPicPr>
          <p:cNvPr id="1030" name="Picture 6" descr="C:\Users\Ivana\Desktop\Obrázky 1\images (1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941168"/>
            <a:ext cx="2488057" cy="16708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87624" y="1014409"/>
            <a:ext cx="73448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Uměn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psychick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nemoc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C:\Users\Ivana\Desktop\Psychopatologie\Psychopatologie - Obrázky\25055a87c5_18731142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511552" cy="1632509"/>
          </a:xfrm>
          <a:prstGeom prst="rect">
            <a:avLst/>
          </a:prstGeom>
          <a:noFill/>
        </p:spPr>
      </p:pic>
      <p:pic>
        <p:nvPicPr>
          <p:cNvPr id="29699" name="Picture 3" descr="C:\Users\Ivana\Desktop\Obrázky 1\stažený soubor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61048"/>
            <a:ext cx="2921000" cy="2360168"/>
          </a:xfrm>
          <a:prstGeom prst="rect">
            <a:avLst/>
          </a:prstGeom>
          <a:noFill/>
        </p:spPr>
      </p:pic>
      <p:pic>
        <p:nvPicPr>
          <p:cNvPr id="29700" name="Picture 4" descr="C:\Users\Ivana\Desktop\Obrázky 1\Edvard Munch, Anxiety, 1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12976"/>
            <a:ext cx="2518989" cy="3246120"/>
          </a:xfrm>
          <a:prstGeom prst="rect">
            <a:avLst/>
          </a:prstGeom>
          <a:noFill/>
        </p:spPr>
      </p:pic>
      <p:pic>
        <p:nvPicPr>
          <p:cNvPr id="1026" name="Picture 2" descr="C:\Users\Ivana\Desktop\stažený soub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1772816"/>
            <a:ext cx="2768600" cy="18411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882817"/>
            <a:ext cx="7560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Rosenhanův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experiment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Ivana\Desktop\Obrázky 1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174175" cy="2389823"/>
          </a:xfrm>
          <a:prstGeom prst="rect">
            <a:avLst/>
          </a:prstGeom>
          <a:noFill/>
        </p:spPr>
      </p:pic>
      <p:pic>
        <p:nvPicPr>
          <p:cNvPr id="28675" name="Picture 3" descr="C:\Users\Ivana\Desktop\Obrázky 1\David_Rosenh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3078480" cy="23088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15616" y="-853110"/>
            <a:ext cx="770485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u="sng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sng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u="sng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KDO PRACUJE S LIDMI S DUŠEVNÍM ONEMOCNĚNÍM: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Psychiatr: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lékař s atestací, zdravotnictví;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ambulance, nemocnice, pobytová léčebná zařízení;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pomáhá v případě psychické nepohody vždy za použití diagnostiky.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Psycholog: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jednooborová psychologie – magisterské studium (FF);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 zdravotnictví s atestací jako klinický psycholog;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školská zařízení – pedagogicko-psychologické poradny, školy, výchovná a výchovně-nápravná zařízení, dětské domovy a kojenecké ústavy;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zdravotnická zařízení, krizová centra, pobytová psychiatrická zařízení, poradny pro manželství a rodinu;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sport, policie, firmy, banky, personalistika, vzdělávání, výzkum, doprava, profesní poradenství, reklama aj.;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soukromé ambulance.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187624" y="790841"/>
            <a:ext cx="74888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Psychoterapeut: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akreditovaný výcvik v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psychoterapii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ministerstvo zdravotnictv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výcviky různ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 zaměřen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se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sebezku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enost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prax</a:t>
            </a:r>
            <a:r>
              <a:rPr kumimoji="0" lang="cs-CZ" sz="20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referenčn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organizac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je Evropsk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asociace pro psychoterapii (EAP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European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lč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minivýcviky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či workshopy;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pom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překon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vat a ře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osobn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probl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pomoc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psychoterapeutických metod, bez použit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medikace.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Supervizor: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psychoterapii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dohl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 pr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 psychoterapeutů;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služb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pom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omezit vliv stresu u pracovn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ků a sn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žit riziko vyhořen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pracovn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k: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psychiatrick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nemocnice, organizace soci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 služeb pracuj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evně nemocnými.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144877" y="908720"/>
            <a:ext cx="8028384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Psychopatologie – plán:</a:t>
            </a:r>
            <a:endParaRPr lang="cs-CZ" sz="2000" dirty="0">
              <a:solidFill>
                <a:srgbClr val="C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Historie, pracovníci v oblasti duševních nemocí.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Norma, normalita, příčiny vzniku psychických nemocí, MKN 10.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Diagnostické metody, právní předpisy.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osobnosti, poruchy pudů, poruchy vědomí.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vnímání, poruchy myšlení, poruchy paměti.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vůle, poruchy emocí.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Organicky podmíněné duševní poruchy (demence, deliria, epilepsie).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spojené s návykovými látkami.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Psychotické poruchy.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Afektivní poruchy.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Neurotické poruchy – fobické, úzkostné, obsedantně-kompulzivní.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vyvolané stresem. </a:t>
            </a:r>
            <a:r>
              <a:rPr lang="cs-CZ" sz="2000" dirty="0" err="1">
                <a:solidFill>
                  <a:srgbClr val="C00000"/>
                </a:solidFill>
              </a:rPr>
              <a:t>Somatoformní</a:t>
            </a:r>
            <a:r>
              <a:rPr lang="cs-CZ" sz="2000" dirty="0">
                <a:solidFill>
                  <a:srgbClr val="C00000"/>
                </a:solidFill>
              </a:rPr>
              <a:t> poruchy.  Poruchy příjmu potravy.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Sexuální dysfunkce. Poruchy osobnosti.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Psychické poruchy u dětí.</a:t>
            </a:r>
          </a:p>
          <a:p>
            <a:r>
              <a:rPr lang="cs-CZ" sz="2000" dirty="0">
                <a:solidFill>
                  <a:srgbClr val="C00000"/>
                </a:solidFill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548680"/>
            <a:ext cx="74168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Podmínky ke zkoušce: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A. Témata testu: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Organicky podmíněné duševní poruchy (demence, epilepsie).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Návykové látky – syndrom závislosti, léčba, alkohol, marihuana.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Schizofrenie.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Afektivní poruchy.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Neurotické poruchy – fobické, úzkostné, obsedantně-kompulzivní.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Posttraumatická stresová porucha.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příjmu potravy.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Specifické poruchy osobnosti.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Poruchy chování u dětí.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dirty="0">
                <a:solidFill>
                  <a:srgbClr val="C00000"/>
                </a:solidFill>
              </a:rPr>
              <a:t> Opravné termíny zkoušky – ústní zkoušení:</a:t>
            </a:r>
          </a:p>
          <a:p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b="1" dirty="0">
                <a:solidFill>
                  <a:srgbClr val="C00000"/>
                </a:solidFill>
              </a:rPr>
              <a:t>B. Odborný článek:</a:t>
            </a:r>
          </a:p>
          <a:p>
            <a:r>
              <a:rPr lang="cs-CZ" sz="2000" dirty="0">
                <a:solidFill>
                  <a:srgbClr val="C00000"/>
                </a:solidFill>
              </a:rPr>
              <a:t>Najít kdekoliv nějaké zajímavé psychologické zjištění, k němu najít původní odborný článek o výzkumu (EBSCO), udělat z něho výtah a </a:t>
            </a:r>
            <a:r>
              <a:rPr lang="cs-CZ" sz="2000" dirty="0" err="1">
                <a:solidFill>
                  <a:srgbClr val="C00000"/>
                </a:solidFill>
              </a:rPr>
              <a:t>odprezentovat</a:t>
            </a:r>
            <a:r>
              <a:rPr lang="cs-CZ" sz="2000" dirty="0">
                <a:solidFill>
                  <a:srgbClr val="C00000"/>
                </a:solidFill>
              </a:rPr>
              <a:t> ho na přednášce 14. 12. nebo 21. 12. 2016 – 3 minuty. Text prezentace pak poslat na email: cihankova@jabok.cz</a:t>
            </a:r>
          </a:p>
        </p:txBody>
      </p:sp>
    </p:spTree>
    <p:extLst>
      <p:ext uri="{BB962C8B-B14F-4D97-AF65-F5344CB8AC3E}">
        <p14:creationId xmlns:p14="http://schemas.microsoft.com/office/powerpoint/2010/main" val="1061967804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260649"/>
            <a:ext cx="7704856" cy="72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Literatura: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RABOCH, Jiř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kol. Psychiatrie.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ČAN, Pavel a kol. Dětsk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klinick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psychologie.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SVOBODA, Mojm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r, KREJČ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ŘOV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Dana a 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GNEROV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Marie. Psychodiagnostika dět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dosp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vaj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ch.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SVOBODA, Mojm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r, HUMPOL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ČEK, Pavel a 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NOREK, 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clav, </a:t>
            </a:r>
            <a:r>
              <a:rPr kumimoji="0" lang="cs-CZ" sz="1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Psychodiagnostika dospělých.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SVOBODA, Mojm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r, ČE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Eva a KUČEROV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Hana. Psychopatologie a psychiatrie: pro psychology a speci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ln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pedagogy.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GNEROV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Marie. Psychopatologie pro pom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haj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profese.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1400" dirty="0">
                <a:solidFill>
                  <a:srgbClr val="C00000"/>
                </a:solidFill>
              </a:rPr>
              <a:t>SACKS, Oliver.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Probouzení.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Muž, který si pletl manželku s kloboukem.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Antropoložka na Marsu.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Na čem si stojím. </a:t>
            </a:r>
          </a:p>
          <a:p>
            <a:pPr>
              <a:buFont typeface="Arial" pitchFamily="34" charset="0"/>
              <a:buChar char="•"/>
            </a:pPr>
            <a:r>
              <a:rPr lang="cs-CZ" sz="1400" dirty="0" err="1">
                <a:solidFill>
                  <a:srgbClr val="C00000"/>
                </a:solidFill>
              </a:rPr>
              <a:t>Musicophilia</a:t>
            </a:r>
            <a:r>
              <a:rPr lang="cs-CZ" sz="1400" dirty="0">
                <a:solidFill>
                  <a:srgbClr val="C00000"/>
                </a:solidFill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Zrak mysli.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Migréna. Halucinace.</a:t>
            </a:r>
          </a:p>
          <a:p>
            <a:pPr lvl="0"/>
            <a:endParaRPr lang="cs-CZ" sz="1400" dirty="0">
              <a:solidFill>
                <a:srgbClr val="C00000"/>
              </a:solidFill>
            </a:endParaRPr>
          </a:p>
          <a:p>
            <a:pPr lvl="0"/>
            <a:r>
              <a:rPr lang="cs-CZ" sz="1400" dirty="0">
                <a:solidFill>
                  <a:srgbClr val="C00000"/>
                </a:solidFill>
              </a:rPr>
              <a:t>YALOM, </a:t>
            </a:r>
            <a:r>
              <a:rPr lang="cs-CZ" sz="1400" dirty="0" err="1">
                <a:solidFill>
                  <a:srgbClr val="C00000"/>
                </a:solidFill>
              </a:rPr>
              <a:t>Irvin</a:t>
            </a:r>
            <a:r>
              <a:rPr lang="cs-CZ" sz="1400" dirty="0">
                <a:solidFill>
                  <a:srgbClr val="C00000"/>
                </a:solidFill>
              </a:rPr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Existenciální psychoterapie.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Teorie a praxe skupinové psychoterapie.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 Chvála psychoterapie.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Každý den o trochu blíž.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Máma a smysl života.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Když </a:t>
            </a:r>
            <a:r>
              <a:rPr lang="cs-CZ" sz="1400" dirty="0" err="1">
                <a:solidFill>
                  <a:srgbClr val="C00000"/>
                </a:solidFill>
              </a:rPr>
              <a:t>Nietzsche</a:t>
            </a:r>
            <a:r>
              <a:rPr lang="cs-CZ" sz="1400" dirty="0">
                <a:solidFill>
                  <a:srgbClr val="C00000"/>
                </a:solidFill>
              </a:rPr>
              <a:t> plakal. Lži na pohovce.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Léčba </a:t>
            </a:r>
            <a:r>
              <a:rPr lang="cs-CZ" sz="1400" dirty="0" err="1">
                <a:solidFill>
                  <a:srgbClr val="C00000"/>
                </a:solidFill>
              </a:rPr>
              <a:t>Schopenhauerem</a:t>
            </a:r>
            <a:r>
              <a:rPr lang="cs-CZ" sz="1400" dirty="0">
                <a:solidFill>
                  <a:srgbClr val="C00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>
                <a:solidFill>
                  <a:srgbClr val="C00000"/>
                </a:solidFill>
              </a:rPr>
              <a:t> Pohled do slunce.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Ivana\Desktop\stažený soubor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1762125" cy="2590800"/>
          </a:xfrm>
          <a:prstGeom prst="rect">
            <a:avLst/>
          </a:prstGeom>
          <a:noFill/>
        </p:spPr>
      </p:pic>
      <p:pic>
        <p:nvPicPr>
          <p:cNvPr id="1028" name="Picture 4" descr="C:\Users\Ivan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005064"/>
            <a:ext cx="1809750" cy="2533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548680"/>
            <a:ext cx="5526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BARTOŠOVÁ, </a:t>
            </a:r>
            <a:r>
              <a:rPr lang="cs-CZ" dirty="0" err="1">
                <a:solidFill>
                  <a:srgbClr val="C00000"/>
                </a:solidFill>
              </a:rPr>
              <a:t>Margita</a:t>
            </a:r>
            <a:r>
              <a:rPr lang="cs-CZ" dirty="0">
                <a:solidFill>
                  <a:srgbClr val="C00000"/>
                </a:solidFill>
              </a:rPr>
              <a:t>. Jako v zrcadle.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GORDON, Barbara. Tančím tak rychle, jak dokážu.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GREENBERG, </a:t>
            </a:r>
            <a:r>
              <a:rPr lang="cs-CZ" dirty="0" err="1">
                <a:solidFill>
                  <a:srgbClr val="C00000"/>
                </a:solidFill>
              </a:rPr>
              <a:t>Joanne</a:t>
            </a:r>
            <a:r>
              <a:rPr lang="cs-CZ" dirty="0">
                <a:solidFill>
                  <a:srgbClr val="C00000"/>
                </a:solidFill>
              </a:rPr>
              <a:t>. Neslibovala jsem ti procházku růžovým sadem.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F., Christiane, HERMANN, </a:t>
            </a:r>
            <a:r>
              <a:rPr lang="cs-CZ" dirty="0" err="1">
                <a:solidFill>
                  <a:srgbClr val="C00000"/>
                </a:solidFill>
              </a:rPr>
              <a:t>Kai</a:t>
            </a:r>
            <a:r>
              <a:rPr lang="cs-CZ" dirty="0">
                <a:solidFill>
                  <a:srgbClr val="C00000"/>
                </a:solidFill>
              </a:rPr>
              <a:t> a RIECK, </a:t>
            </a:r>
            <a:r>
              <a:rPr lang="cs-CZ" dirty="0" err="1">
                <a:solidFill>
                  <a:srgbClr val="C00000"/>
                </a:solidFill>
              </a:rPr>
              <a:t>Horst</a:t>
            </a:r>
            <a:r>
              <a:rPr lang="cs-CZ" dirty="0">
                <a:solidFill>
                  <a:srgbClr val="C00000"/>
                </a:solidFill>
              </a:rPr>
              <a:t>. My děti ze stanice ZOO.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FOUCAULT, </a:t>
            </a:r>
            <a:r>
              <a:rPr lang="cs-CZ" dirty="0" err="1">
                <a:solidFill>
                  <a:srgbClr val="C00000"/>
                </a:solidFill>
              </a:rPr>
              <a:t>Michel</a:t>
            </a:r>
            <a:r>
              <a:rPr lang="cs-CZ" dirty="0">
                <a:solidFill>
                  <a:srgbClr val="C00000"/>
                </a:solidFill>
              </a:rPr>
              <a:t>. Dějiny šílenství.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JOHN, Radek. Memento.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KESEY, </a:t>
            </a:r>
            <a:r>
              <a:rPr lang="cs-CZ" dirty="0" err="1">
                <a:solidFill>
                  <a:srgbClr val="C00000"/>
                </a:solidFill>
              </a:rPr>
              <a:t>Ken</a:t>
            </a:r>
            <a:r>
              <a:rPr lang="cs-CZ" dirty="0">
                <a:solidFill>
                  <a:srgbClr val="C00000"/>
                </a:solidFill>
              </a:rPr>
              <a:t>. Vyhoďme ho z kola ven.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03648" y="3429000"/>
            <a:ext cx="38884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Filmy: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Přelet nad kukaččím hnízdem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Král rybář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Don Juan </a:t>
            </a:r>
            <a:r>
              <a:rPr lang="cs-CZ" dirty="0" err="1">
                <a:solidFill>
                  <a:srgbClr val="C00000"/>
                </a:solidFill>
              </a:rPr>
              <a:t>DeMarco</a:t>
            </a:r>
            <a:endParaRPr lang="cs-CZ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Návrat domů. Narozen 4. července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Čistá duše 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Kurz negativního myšlení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Čas probuzení</a:t>
            </a: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Svět podle </a:t>
            </a:r>
            <a:r>
              <a:rPr lang="cs-CZ" dirty="0" err="1">
                <a:solidFill>
                  <a:srgbClr val="C00000"/>
                </a:solidFill>
              </a:rPr>
              <a:t>Prota</a:t>
            </a:r>
            <a:endParaRPr lang="cs-CZ" dirty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Lepší už to nebude</a:t>
            </a:r>
          </a:p>
        </p:txBody>
      </p:sp>
      <p:pic>
        <p:nvPicPr>
          <p:cNvPr id="4" name="Picture 2" descr="C:\Users\Ivana\Desktop\Obrázky 1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17032"/>
            <a:ext cx="3259919" cy="2189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59632" y="387536"/>
            <a:ext cx="71287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DĚJINY P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 O PSYCHICKY NEMOCN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Egypt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Babyl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Izrael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Ivana\Desktop\Obrázky 1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08720"/>
            <a:ext cx="3152775" cy="1447800"/>
          </a:xfrm>
          <a:prstGeom prst="rect">
            <a:avLst/>
          </a:prstGeom>
          <a:noFill/>
        </p:spPr>
      </p:pic>
      <p:pic>
        <p:nvPicPr>
          <p:cNvPr id="10243" name="Picture 3" descr="C:\Users\Ivana\Desktop\Obrázky 1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</p:spPr>
      </p:pic>
      <p:pic>
        <p:nvPicPr>
          <p:cNvPr id="10244" name="Picture 4" descr="C:\Users\Ivana\Desktop\Obrázky 1\images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2619375" cy="1743075"/>
          </a:xfrm>
          <a:prstGeom prst="rect">
            <a:avLst/>
          </a:prstGeom>
          <a:noFill/>
        </p:spPr>
      </p:pic>
      <p:pic>
        <p:nvPicPr>
          <p:cNvPr id="10245" name="Picture 5" descr="C:\Users\Ivana\Desktop\Obrázky 1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33056"/>
            <a:ext cx="1790700" cy="2562225"/>
          </a:xfrm>
          <a:prstGeom prst="rect">
            <a:avLst/>
          </a:prstGeom>
          <a:noFill/>
        </p:spPr>
      </p:pic>
      <p:pic>
        <p:nvPicPr>
          <p:cNvPr id="10246" name="Picture 6" descr="C:\Users\Ivana\Desktop\Obrázky 1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52736"/>
            <a:ext cx="1752600" cy="2609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15616" y="811747"/>
            <a:ext cx="748883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Řecko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Ilias a Odyssea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rakl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Orest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Oidip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cs-CZ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Asklepeion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Ivana\Desktop\Obrázky 1\Héraklé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92696"/>
            <a:ext cx="1743075" cy="2628900"/>
          </a:xfrm>
          <a:prstGeom prst="rect">
            <a:avLst/>
          </a:prstGeom>
          <a:noFill/>
        </p:spPr>
      </p:pic>
      <p:pic>
        <p:nvPicPr>
          <p:cNvPr id="9220" name="Picture 4" descr="C:\Users\Ivana\Desktop\Obrázky 1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21088"/>
            <a:ext cx="2571750" cy="1781175"/>
          </a:xfrm>
          <a:prstGeom prst="rect">
            <a:avLst/>
          </a:prstGeom>
          <a:noFill/>
        </p:spPr>
      </p:pic>
      <p:pic>
        <p:nvPicPr>
          <p:cNvPr id="9221" name="Picture 5" descr="C:\Users\Ivana\Desktop\Obrázky 1\Oidip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124075" cy="2152650"/>
          </a:xfrm>
          <a:prstGeom prst="rect">
            <a:avLst/>
          </a:prstGeom>
          <a:noFill/>
        </p:spPr>
      </p:pic>
      <p:pic>
        <p:nvPicPr>
          <p:cNvPr id="9222" name="Picture 6" descr="C:\Users\Ivana\Desktop\Obrázky 1\Oresté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052736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31640" y="1058404"/>
            <a:ext cx="734481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Hippokrat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cs-CZ" sz="2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†</a:t>
            </a: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 377 př. n. l.)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Typologie osobnosti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temperament, čtyři těln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tekutiny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Krev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sangvinik.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Hlen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flegmatik.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Žlut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žluč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cholerik (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mania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Čern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žluč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melancholik (melancholie).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Paranoia.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Ivana\Desktop\Obrázky 1\stažený soubor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564904"/>
            <a:ext cx="1524000" cy="2181225"/>
          </a:xfrm>
          <a:prstGeom prst="rect">
            <a:avLst/>
          </a:prstGeom>
          <a:noFill/>
        </p:spPr>
      </p:pic>
      <p:pic>
        <p:nvPicPr>
          <p:cNvPr id="8195" name="Picture 3" descr="C:\Users\Ivana\Desktop\Obrázky 1\stažený soubor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1876425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115616" y="389586"/>
            <a:ext cx="770485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Středověk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Malleus</a:t>
            </a:r>
            <a:r>
              <a:rPr kumimoji="0" lang="cs-CZ" sz="24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Maleficarum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(Kladivo na čarodějnice)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1439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Anglie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(1247)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Priory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New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 Mary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Bethlem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Š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panělsko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(1409)</a:t>
            </a:r>
            <a:r>
              <a:rPr kumimoji="0" lang="cs-CZ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Valencie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Ivana\Desktop\Obrázky 1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1749425" cy="2449195"/>
          </a:xfrm>
          <a:prstGeom prst="rect">
            <a:avLst/>
          </a:prstGeom>
          <a:noFill/>
        </p:spPr>
      </p:pic>
      <p:pic>
        <p:nvPicPr>
          <p:cNvPr id="7171" name="Picture 3" descr="C:\Users\Ivana\Desktop\Obrázky 1\stažený soubor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2381250" cy="1914525"/>
          </a:xfrm>
          <a:prstGeom prst="rect">
            <a:avLst/>
          </a:prstGeom>
          <a:noFill/>
        </p:spPr>
      </p:pic>
      <p:pic>
        <p:nvPicPr>
          <p:cNvPr id="7172" name="Picture 4" descr="C:\Users\Ivana\Desktop\Obrázky 1\Betleh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941168"/>
            <a:ext cx="2971800" cy="1533525"/>
          </a:xfrm>
          <a:prstGeom prst="rect">
            <a:avLst/>
          </a:prstGeom>
          <a:noFill/>
        </p:spPr>
      </p:pic>
      <p:pic>
        <p:nvPicPr>
          <p:cNvPr id="7173" name="Picture 5" descr="C:\Users\Ivana\Desktop\Obrázky 1\images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953000"/>
            <a:ext cx="2400300" cy="1905000"/>
          </a:xfrm>
          <a:prstGeom prst="rect">
            <a:avLst/>
          </a:prstGeom>
          <a:noFill/>
        </p:spPr>
      </p:pic>
      <p:pic>
        <p:nvPicPr>
          <p:cNvPr id="7174" name="Picture 6" descr="C:\Users\Ivana\Desktop\Obrázky 1\Valenc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Zápisník">
  <a:themeElements>
    <a:clrScheme name="Zápisní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Zápisní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Zápisní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ápisní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Praxe na VOŠ Jabok - Workshop o praxích</Template>
  <TotalTime>1160</TotalTime>
  <Words>507</Words>
  <Application>Microsoft Office PowerPoint</Application>
  <PresentationFormat>Předvádění na obrazovce (4:3)</PresentationFormat>
  <Paragraphs>219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Zápisník</vt:lpstr>
      <vt:lpstr>1. HISTORIE,  PRACOVNÍCI V OBLASTI DUŠEVNÍCH NEMOCÍ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Anna K</dc:creator>
  <cp:lastModifiedBy>Ivana</cp:lastModifiedBy>
  <cp:revision>113</cp:revision>
  <dcterms:created xsi:type="dcterms:W3CDTF">2013-10-30T20:15:46Z</dcterms:created>
  <dcterms:modified xsi:type="dcterms:W3CDTF">2016-09-13T15:26:07Z</dcterms:modified>
</cp:coreProperties>
</file>