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8" r:id="rId2"/>
    <p:sldId id="385" r:id="rId3"/>
    <p:sldId id="320" r:id="rId4"/>
    <p:sldId id="257" r:id="rId5"/>
    <p:sldId id="259" r:id="rId6"/>
    <p:sldId id="273" r:id="rId7"/>
    <p:sldId id="268" r:id="rId8"/>
    <p:sldId id="290" r:id="rId9"/>
    <p:sldId id="261" r:id="rId10"/>
    <p:sldId id="276" r:id="rId11"/>
    <p:sldId id="277" r:id="rId12"/>
    <p:sldId id="278" r:id="rId13"/>
    <p:sldId id="336" r:id="rId14"/>
    <p:sldId id="364" r:id="rId15"/>
    <p:sldId id="365" r:id="rId16"/>
    <p:sldId id="366" r:id="rId17"/>
    <p:sldId id="367" r:id="rId18"/>
    <p:sldId id="321" r:id="rId19"/>
    <p:sldId id="384" r:id="rId20"/>
    <p:sldId id="322" r:id="rId21"/>
    <p:sldId id="323" r:id="rId22"/>
    <p:sldId id="265" r:id="rId23"/>
    <p:sldId id="274" r:id="rId24"/>
    <p:sldId id="324" r:id="rId25"/>
    <p:sldId id="325" r:id="rId26"/>
    <p:sldId id="326" r:id="rId27"/>
    <p:sldId id="330" r:id="rId28"/>
    <p:sldId id="332" r:id="rId29"/>
    <p:sldId id="334" r:id="rId30"/>
    <p:sldId id="335" r:id="rId31"/>
    <p:sldId id="368" r:id="rId32"/>
    <p:sldId id="369" r:id="rId33"/>
    <p:sldId id="371" r:id="rId34"/>
    <p:sldId id="373" r:id="rId35"/>
    <p:sldId id="374" r:id="rId36"/>
    <p:sldId id="375" r:id="rId37"/>
    <p:sldId id="376" r:id="rId38"/>
    <p:sldId id="275" r:id="rId39"/>
    <p:sldId id="279" r:id="rId40"/>
    <p:sldId id="280" r:id="rId41"/>
    <p:sldId id="281" r:id="rId42"/>
    <p:sldId id="282" r:id="rId43"/>
    <p:sldId id="283" r:id="rId44"/>
    <p:sldId id="284" r:id="rId45"/>
    <p:sldId id="285" r:id="rId46"/>
    <p:sldId id="286" r:id="rId47"/>
    <p:sldId id="288" r:id="rId48"/>
    <p:sldId id="378" r:id="rId49"/>
    <p:sldId id="337" r:id="rId50"/>
    <p:sldId id="338" r:id="rId51"/>
    <p:sldId id="339" r:id="rId52"/>
    <p:sldId id="341" r:id="rId53"/>
    <p:sldId id="342" r:id="rId54"/>
    <p:sldId id="343" r:id="rId55"/>
    <p:sldId id="347" r:id="rId56"/>
    <p:sldId id="346" r:id="rId57"/>
    <p:sldId id="348" r:id="rId58"/>
    <p:sldId id="350" r:id="rId59"/>
    <p:sldId id="351" r:id="rId60"/>
    <p:sldId id="353" r:id="rId61"/>
    <p:sldId id="344" r:id="rId62"/>
    <p:sldId id="345" r:id="rId63"/>
    <p:sldId id="352" r:id="rId64"/>
    <p:sldId id="354" r:id="rId65"/>
    <p:sldId id="355" r:id="rId66"/>
    <p:sldId id="356" r:id="rId67"/>
    <p:sldId id="379" r:id="rId68"/>
    <p:sldId id="382" r:id="rId69"/>
    <p:sldId id="383" r:id="rId70"/>
    <p:sldId id="381" r:id="rId71"/>
    <p:sldId id="377" r:id="rId72"/>
    <p:sldId id="357" r:id="rId73"/>
    <p:sldId id="291" r:id="rId74"/>
    <p:sldId id="292" r:id="rId75"/>
    <p:sldId id="293" r:id="rId76"/>
    <p:sldId id="294" r:id="rId77"/>
    <p:sldId id="358" r:id="rId78"/>
    <p:sldId id="363" r:id="rId79"/>
    <p:sldId id="360" r:id="rId80"/>
    <p:sldId id="361" r:id="rId81"/>
    <p:sldId id="359" r:id="rId8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7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6B0B12-4C19-4289-A4C4-99E0839FE43A}" type="datetimeFigureOut">
              <a:rPr lang="cs-CZ" smtClean="0"/>
              <a:pPr/>
              <a:t>22.9.2016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D7BE2-96F9-4142-9EA0-65F740150CA4}"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a:ln/>
        </p:spPr>
        <p:txBody>
          <a:bodyPr/>
          <a:lstStyle/>
          <a:p>
            <a:endParaRPr lang="cs-CZ" altLang="cs-CZ" dirty="0" smtClean="0"/>
          </a:p>
        </p:txBody>
      </p:sp>
      <p:sp>
        <p:nvSpPr>
          <p:cNvPr id="77828" name="Zástupný symbol pro číslo snímku 3"/>
          <p:cNvSpPr>
            <a:spLocks noGrp="1"/>
          </p:cNvSpPr>
          <p:nvPr>
            <p:ph type="sldNum" sz="quarter" idx="5"/>
          </p:nvPr>
        </p:nvSpPr>
        <p:spPr>
          <a:noFill/>
        </p:spPr>
        <p:txBody>
          <a:bodyPr/>
          <a:lstStyle/>
          <a:p>
            <a:fld id="{082C3C79-9D0D-456E-8C31-1BD20589752D}" type="slidenum">
              <a:rPr lang="cs-CZ" altLang="cs-CZ" smtClean="0"/>
              <a:pPr/>
              <a:t>1</a:t>
            </a:fld>
            <a:endParaRPr lang="cs-CZ"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p:cNvSpPr>
            <a:spLocks noGrp="1" noRot="1" noChangeAspect="1" noTextEdit="1"/>
          </p:cNvSpPr>
          <p:nvPr>
            <p:ph type="sldImg"/>
          </p:nvPr>
        </p:nvSpPr>
        <p:spPr>
          <a:ln/>
        </p:spPr>
      </p:sp>
      <p:sp>
        <p:nvSpPr>
          <p:cNvPr id="98307" name="Zástupný symbol pro poznámky 2"/>
          <p:cNvSpPr>
            <a:spLocks noGrp="1"/>
          </p:cNvSpPr>
          <p:nvPr>
            <p:ph type="body" idx="1"/>
          </p:nvPr>
        </p:nvSpPr>
        <p:spPr>
          <a:noFill/>
          <a:ln/>
        </p:spPr>
        <p:txBody>
          <a:bodyPr/>
          <a:lstStyle/>
          <a:p>
            <a:endParaRPr lang="cs-CZ" altLang="cs-CZ" smtClean="0"/>
          </a:p>
        </p:txBody>
      </p:sp>
      <p:sp>
        <p:nvSpPr>
          <p:cNvPr id="98308" name="Zástupný symbol pro číslo snímku 3"/>
          <p:cNvSpPr>
            <a:spLocks noGrp="1"/>
          </p:cNvSpPr>
          <p:nvPr>
            <p:ph type="sldNum" sz="quarter" idx="5"/>
          </p:nvPr>
        </p:nvSpPr>
        <p:spPr>
          <a:noFill/>
        </p:spPr>
        <p:txBody>
          <a:bodyPr/>
          <a:lstStyle/>
          <a:p>
            <a:fld id="{49BADADE-8F5A-403F-941E-14B0BD9DEBBD}" type="slidenum">
              <a:rPr lang="cs-CZ" altLang="cs-CZ" smtClean="0"/>
              <a:pPr/>
              <a:t>49</a:t>
            </a:fld>
            <a:endParaRPr lang="cs-CZ"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5712E3F5-00F6-412F-AFE0-21DCCFF04EEA}" type="slidenum">
              <a:rPr lang="cs-CZ" smtClean="0"/>
              <a:pPr/>
              <a:t>67</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a:ln/>
        </p:spPr>
        <p:txBody>
          <a:bodyPr/>
          <a:lstStyle/>
          <a:p>
            <a:endParaRPr lang="cs-CZ" altLang="cs-CZ" dirty="0" smtClean="0"/>
          </a:p>
        </p:txBody>
      </p:sp>
      <p:sp>
        <p:nvSpPr>
          <p:cNvPr id="84996" name="Zástupný symbol pro číslo snímku 3"/>
          <p:cNvSpPr>
            <a:spLocks noGrp="1"/>
          </p:cNvSpPr>
          <p:nvPr>
            <p:ph type="sldNum" sz="quarter" idx="5"/>
          </p:nvPr>
        </p:nvSpPr>
        <p:spPr>
          <a:noFill/>
        </p:spPr>
        <p:txBody>
          <a:bodyPr/>
          <a:lstStyle/>
          <a:p>
            <a:fld id="{29FA1DC5-CA26-4AAD-9C73-04D03E6DC658}" type="slidenum">
              <a:rPr lang="cs-CZ" altLang="cs-CZ" smtClean="0"/>
              <a:pPr/>
              <a:t>76</a:t>
            </a:fld>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p:cNvSpPr>
            <a:spLocks noGrp="1" noRot="1" noChangeAspect="1" noTextEdit="1"/>
          </p:cNvSpPr>
          <p:nvPr>
            <p:ph type="sldImg"/>
          </p:nvPr>
        </p:nvSpPr>
        <p:spPr>
          <a:ln/>
        </p:spPr>
      </p:sp>
      <p:sp>
        <p:nvSpPr>
          <p:cNvPr id="79875" name="Zástupný symbol pro poznámky 2"/>
          <p:cNvSpPr>
            <a:spLocks noGrp="1"/>
          </p:cNvSpPr>
          <p:nvPr>
            <p:ph type="body" idx="1"/>
          </p:nvPr>
        </p:nvSpPr>
        <p:spPr>
          <a:noFill/>
          <a:ln/>
        </p:spPr>
        <p:txBody>
          <a:bodyPr/>
          <a:lstStyle/>
          <a:p>
            <a:endParaRPr lang="cs-CZ" altLang="cs-CZ" smtClean="0"/>
          </a:p>
        </p:txBody>
      </p:sp>
      <p:sp>
        <p:nvSpPr>
          <p:cNvPr id="79876" name="Zástupný symbol pro číslo snímku 3"/>
          <p:cNvSpPr>
            <a:spLocks noGrp="1"/>
          </p:cNvSpPr>
          <p:nvPr>
            <p:ph type="sldNum" sz="quarter" idx="5"/>
          </p:nvPr>
        </p:nvSpPr>
        <p:spPr>
          <a:noFill/>
        </p:spPr>
        <p:txBody>
          <a:bodyPr/>
          <a:lstStyle/>
          <a:p>
            <a:fld id="{365A0FF9-18F2-4161-9F53-3232C56D6652}" type="slidenum">
              <a:rPr lang="cs-CZ" altLang="cs-CZ" smtClean="0"/>
              <a:pPr/>
              <a:t>4</a:t>
            </a:fld>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obrázek snímku 1"/>
          <p:cNvSpPr>
            <a:spLocks noGrp="1" noRot="1" noChangeAspect="1" noTextEdit="1"/>
          </p:cNvSpPr>
          <p:nvPr>
            <p:ph type="sldImg"/>
          </p:nvPr>
        </p:nvSpPr>
        <p:spPr>
          <a:ln/>
        </p:spPr>
      </p:sp>
      <p:sp>
        <p:nvSpPr>
          <p:cNvPr id="81923" name="Zástupný symbol pro poznámky 2"/>
          <p:cNvSpPr>
            <a:spLocks noGrp="1"/>
          </p:cNvSpPr>
          <p:nvPr>
            <p:ph type="body" idx="1"/>
          </p:nvPr>
        </p:nvSpPr>
        <p:spPr>
          <a:noFill/>
          <a:ln/>
        </p:spPr>
        <p:txBody>
          <a:bodyPr/>
          <a:lstStyle/>
          <a:p>
            <a:endParaRPr lang="cs-CZ" altLang="cs-CZ" smtClean="0"/>
          </a:p>
        </p:txBody>
      </p:sp>
      <p:sp>
        <p:nvSpPr>
          <p:cNvPr id="81924" name="Zástupný symbol pro číslo snímku 3"/>
          <p:cNvSpPr>
            <a:spLocks noGrp="1"/>
          </p:cNvSpPr>
          <p:nvPr>
            <p:ph type="sldNum" sz="quarter" idx="5"/>
          </p:nvPr>
        </p:nvSpPr>
        <p:spPr>
          <a:noFill/>
        </p:spPr>
        <p:txBody>
          <a:bodyPr/>
          <a:lstStyle/>
          <a:p>
            <a:fld id="{CCDAE7C4-3FD3-4A73-AB58-80E376B02A01}" type="slidenum">
              <a:rPr lang="cs-CZ" altLang="cs-CZ" smtClean="0"/>
              <a:pPr/>
              <a:t>10</a:t>
            </a:fld>
            <a:endParaRPr lang="cs-CZ"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a:ln/>
        </p:spPr>
      </p:sp>
      <p:sp>
        <p:nvSpPr>
          <p:cNvPr id="95235" name="Zástupný symbol pro poznámky 2"/>
          <p:cNvSpPr>
            <a:spLocks noGrp="1"/>
          </p:cNvSpPr>
          <p:nvPr>
            <p:ph type="body" idx="1"/>
          </p:nvPr>
        </p:nvSpPr>
        <p:spPr>
          <a:noFill/>
          <a:ln/>
        </p:spPr>
        <p:txBody>
          <a:bodyPr/>
          <a:lstStyle/>
          <a:p>
            <a:endParaRPr lang="cs-CZ" altLang="cs-CZ" smtClean="0"/>
          </a:p>
        </p:txBody>
      </p:sp>
      <p:sp>
        <p:nvSpPr>
          <p:cNvPr id="95236" name="Zástupný symbol pro číslo snímku 3"/>
          <p:cNvSpPr>
            <a:spLocks noGrp="1"/>
          </p:cNvSpPr>
          <p:nvPr>
            <p:ph type="sldNum" sz="quarter" idx="5"/>
          </p:nvPr>
        </p:nvSpPr>
        <p:spPr>
          <a:noFill/>
        </p:spPr>
        <p:txBody>
          <a:bodyPr/>
          <a:lstStyle/>
          <a:p>
            <a:fld id="{BB1E0B32-4240-4FDA-8393-12557E0B9403}" type="slidenum">
              <a:rPr lang="cs-CZ" altLang="cs-CZ" smtClean="0"/>
              <a:pPr/>
              <a:t>13</a:t>
            </a:fld>
            <a:endParaRPr lang="cs-CZ"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a:ln/>
        </p:spPr>
        <p:txBody>
          <a:bodyPr/>
          <a:lstStyle/>
          <a:p>
            <a:endParaRPr lang="cs-CZ" smtClean="0"/>
          </a:p>
        </p:txBody>
      </p:sp>
      <p:sp>
        <p:nvSpPr>
          <p:cNvPr id="86020" name="Zástupný symbol pro číslo snímku 3"/>
          <p:cNvSpPr>
            <a:spLocks noGrp="1"/>
          </p:cNvSpPr>
          <p:nvPr>
            <p:ph type="sldNum" sz="quarter" idx="5"/>
          </p:nvPr>
        </p:nvSpPr>
        <p:spPr>
          <a:noFill/>
        </p:spPr>
        <p:txBody>
          <a:bodyPr/>
          <a:lstStyle/>
          <a:p>
            <a:fld id="{38E58DFF-B3D7-4A7B-9A22-84F774F40852}" type="slidenum">
              <a:rPr lang="cs-CZ" altLang="cs-CZ" smtClean="0"/>
              <a:pPr/>
              <a:t>14</a:t>
            </a:fld>
            <a:endParaRPr lang="cs-CZ"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rázek snímku 1"/>
          <p:cNvSpPr>
            <a:spLocks noGrp="1" noRot="1" noChangeAspect="1" noTextEdit="1"/>
          </p:cNvSpPr>
          <p:nvPr>
            <p:ph type="sldImg"/>
          </p:nvPr>
        </p:nvSpPr>
        <p:spPr>
          <a:ln/>
        </p:spPr>
      </p:sp>
      <p:sp>
        <p:nvSpPr>
          <p:cNvPr id="80899" name="Zástupný symbol pro poznámky 2"/>
          <p:cNvSpPr>
            <a:spLocks noGrp="1"/>
          </p:cNvSpPr>
          <p:nvPr>
            <p:ph type="body" idx="1"/>
          </p:nvPr>
        </p:nvSpPr>
        <p:spPr>
          <a:noFill/>
          <a:ln/>
        </p:spPr>
        <p:txBody>
          <a:bodyPr/>
          <a:lstStyle/>
          <a:p>
            <a:endParaRPr lang="cs-CZ" dirty="0" smtClean="0"/>
          </a:p>
        </p:txBody>
      </p:sp>
      <p:sp>
        <p:nvSpPr>
          <p:cNvPr id="80900" name="Zástupný symbol pro číslo snímku 3"/>
          <p:cNvSpPr>
            <a:spLocks noGrp="1"/>
          </p:cNvSpPr>
          <p:nvPr>
            <p:ph type="sldNum" sz="quarter" idx="5"/>
          </p:nvPr>
        </p:nvSpPr>
        <p:spPr>
          <a:noFill/>
        </p:spPr>
        <p:txBody>
          <a:bodyPr/>
          <a:lstStyle/>
          <a:p>
            <a:fld id="{551D97B7-FAE4-4BC7-A9F2-23A41AF2E881}" type="slidenum">
              <a:rPr lang="cs-CZ" altLang="cs-CZ" smtClean="0"/>
              <a:pPr/>
              <a:t>18</a:t>
            </a:fld>
            <a:endParaRPr lang="cs-CZ"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a:ln/>
        </p:spPr>
        <p:txBody>
          <a:bodyPr/>
          <a:lstStyle/>
          <a:p>
            <a:endParaRPr lang="cs-CZ" altLang="cs-CZ" smtClean="0"/>
          </a:p>
        </p:txBody>
      </p:sp>
      <p:sp>
        <p:nvSpPr>
          <p:cNvPr id="88068" name="Zástupný symbol pro číslo snímku 3"/>
          <p:cNvSpPr>
            <a:spLocks noGrp="1"/>
          </p:cNvSpPr>
          <p:nvPr>
            <p:ph type="sldNum" sz="quarter" idx="5"/>
          </p:nvPr>
        </p:nvSpPr>
        <p:spPr>
          <a:noFill/>
        </p:spPr>
        <p:txBody>
          <a:bodyPr/>
          <a:lstStyle/>
          <a:p>
            <a:fld id="{B3B34790-241F-46BF-AC5F-C2B1ED17EADA}" type="slidenum">
              <a:rPr lang="cs-CZ" altLang="cs-CZ" smtClean="0"/>
              <a:pPr/>
              <a:t>31</a:t>
            </a:fld>
            <a:endParaRPr lang="cs-CZ" alt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p:cNvSpPr>
            <a:spLocks noGrp="1" noRot="1" noChangeAspect="1" noTextEdit="1"/>
          </p:cNvSpPr>
          <p:nvPr>
            <p:ph type="sldImg"/>
          </p:nvPr>
        </p:nvSpPr>
        <p:spPr>
          <a:ln/>
        </p:spPr>
      </p:sp>
      <p:sp>
        <p:nvSpPr>
          <p:cNvPr id="89091" name="Zástupný symbol pro poznámky 2"/>
          <p:cNvSpPr>
            <a:spLocks noGrp="1"/>
          </p:cNvSpPr>
          <p:nvPr>
            <p:ph type="body" idx="1"/>
          </p:nvPr>
        </p:nvSpPr>
        <p:spPr>
          <a:noFill/>
          <a:ln/>
        </p:spPr>
        <p:txBody>
          <a:bodyPr/>
          <a:lstStyle/>
          <a:p>
            <a:endParaRPr lang="cs-CZ" altLang="cs-CZ" smtClean="0"/>
          </a:p>
        </p:txBody>
      </p:sp>
      <p:sp>
        <p:nvSpPr>
          <p:cNvPr id="89092" name="Zástupný symbol pro číslo snímku 3"/>
          <p:cNvSpPr>
            <a:spLocks noGrp="1"/>
          </p:cNvSpPr>
          <p:nvPr>
            <p:ph type="sldNum" sz="quarter" idx="5"/>
          </p:nvPr>
        </p:nvSpPr>
        <p:spPr>
          <a:noFill/>
        </p:spPr>
        <p:txBody>
          <a:bodyPr/>
          <a:lstStyle/>
          <a:p>
            <a:fld id="{BC388B7B-F5E2-4070-9569-EAADCA99650B}" type="slidenum">
              <a:rPr lang="cs-CZ" altLang="cs-CZ" smtClean="0"/>
              <a:pPr/>
              <a:t>37</a:t>
            </a:fld>
            <a:endParaRPr lang="cs-CZ" alt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a:ln/>
        </p:spPr>
        <p:txBody>
          <a:bodyPr/>
          <a:lstStyle/>
          <a:p>
            <a:endParaRPr lang="cs-CZ" altLang="cs-CZ" dirty="0" smtClean="0"/>
          </a:p>
        </p:txBody>
      </p:sp>
      <p:sp>
        <p:nvSpPr>
          <p:cNvPr id="83972" name="Zástupný symbol pro číslo snímku 3"/>
          <p:cNvSpPr>
            <a:spLocks noGrp="1"/>
          </p:cNvSpPr>
          <p:nvPr>
            <p:ph type="sldNum" sz="quarter" idx="5"/>
          </p:nvPr>
        </p:nvSpPr>
        <p:spPr>
          <a:noFill/>
        </p:spPr>
        <p:txBody>
          <a:bodyPr/>
          <a:lstStyle/>
          <a:p>
            <a:fld id="{855049C4-FE79-426D-9FC8-7A9FADDE7B46}" type="slidenum">
              <a:rPr lang="cs-CZ" altLang="cs-CZ" smtClean="0"/>
              <a:pPr/>
              <a:t>48</a:t>
            </a:fld>
            <a:endParaRPr lang="cs-CZ"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22.9.2016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22.9.2016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22.9.2016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grafie - na šířku">
    <p:spTree>
      <p:nvGrpSpPr>
        <p:cNvPr id="1" name=""/>
        <p:cNvGrpSpPr/>
        <p:nvPr/>
      </p:nvGrpSpPr>
      <p:grpSpPr>
        <a:xfrm>
          <a:off x="0" y="0"/>
          <a:ext cx="0" cy="0"/>
          <a:chOff x="0" y="0"/>
          <a:chExt cx="0" cy="0"/>
        </a:xfrm>
      </p:grpSpPr>
      <p:sp>
        <p:nvSpPr>
          <p:cNvPr id="20" name="Shape 20"/>
          <p:cNvSpPr>
            <a:spLocks noGrp="1"/>
          </p:cNvSpPr>
          <p:nvPr>
            <p:ph type="pic" idx="13"/>
          </p:nvPr>
        </p:nvSpPr>
        <p:spPr>
          <a:xfrm>
            <a:off x="1138535" y="464344"/>
            <a:ext cx="6861105" cy="4152305"/>
          </a:xfrm>
          <a:prstGeom prst="rect">
            <a:avLst/>
          </a:prstGeom>
        </p:spPr>
        <p:txBody>
          <a:bodyPr lIns="64291" tIns="32145" rIns="64291" bIns="32145" anchor="t">
            <a:noAutofit/>
          </a:bodyPr>
          <a:lstStyle/>
          <a:p>
            <a:endParaRPr/>
          </a:p>
        </p:txBody>
      </p:sp>
      <p:sp>
        <p:nvSpPr>
          <p:cNvPr id="21" name="Shape 21"/>
          <p:cNvSpPr>
            <a:spLocks noGrp="1"/>
          </p:cNvSpPr>
          <p:nvPr>
            <p:ph type="title"/>
          </p:nvPr>
        </p:nvSpPr>
        <p:spPr>
          <a:xfrm>
            <a:off x="892969" y="4723805"/>
            <a:ext cx="7358063" cy="1000125"/>
          </a:xfrm>
          <a:prstGeom prst="rect">
            <a:avLst/>
          </a:prstGeom>
        </p:spPr>
        <p:txBody>
          <a:bodyPr/>
          <a:lstStyle/>
          <a:p>
            <a:r>
              <a:t>Text názvu</a:t>
            </a:r>
          </a:p>
        </p:txBody>
      </p:sp>
      <p:sp>
        <p:nvSpPr>
          <p:cNvPr id="22" name="Shape 22"/>
          <p:cNvSpPr>
            <a:spLocks noGrp="1"/>
          </p:cNvSpPr>
          <p:nvPr>
            <p:ph type="body" sz="quarter" idx="1"/>
          </p:nvPr>
        </p:nvSpPr>
        <p:spPr>
          <a:xfrm>
            <a:off x="892969" y="5759649"/>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r>
              <a:t>Text úrovně 1</a:t>
            </a:r>
          </a:p>
          <a:p>
            <a:pPr lvl="1"/>
            <a:r>
              <a:t>Text úrovně 2</a:t>
            </a:r>
          </a:p>
          <a:p>
            <a:pPr lvl="2"/>
            <a:r>
              <a:t>Text úrovně 3</a:t>
            </a:r>
          </a:p>
          <a:p>
            <a:pPr lvl="3"/>
            <a:r>
              <a:t>Text úrovně 4</a:t>
            </a:r>
          </a:p>
          <a:p>
            <a:pPr lvl="4"/>
            <a:r>
              <a:t>Text úrovně 5</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22.9.2016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22.9.2016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22.9.2016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8A2481B-5154-415F-B752-558547769AA3}" type="datetimeFigureOut">
              <a:rPr lang="cs-CZ" smtClean="0"/>
              <a:pPr/>
              <a:t>22.9.2016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8A2481B-5154-415F-B752-558547769AA3}" type="datetimeFigureOut">
              <a:rPr lang="cs-CZ" smtClean="0"/>
              <a:pPr/>
              <a:t>22.9.2016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22.9.2016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22.9.2016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22.9.2016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22.9.2016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6.jpe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4.jpeg"/><Relationship Id="rId7"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2.jpeg"/><Relationship Id="rId5" Type="http://schemas.openxmlformats.org/officeDocument/2006/relationships/hyperlink" Target="http://www.jenpromuze.cz/sites/default/files/imagecache/dust_nodegrid_zoom/gallery/6930/38768.jpg" TargetMode="External"/><Relationship Id="rId10" Type="http://schemas.openxmlformats.org/officeDocument/2006/relationships/image" Target="../media/image71.jpeg"/><Relationship Id="rId4" Type="http://schemas.openxmlformats.org/officeDocument/2006/relationships/image" Target="../media/image68.jpeg"/><Relationship Id="rId9" Type="http://schemas.openxmlformats.org/officeDocument/2006/relationships/hyperlink" Target="http://www.jenpromuze.cz/sites/default/files/imagecache/dust_nodegrid_zoom/gallery/6930/38769.jp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1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cs.wikipedia.org/wiki/Indon%C3%A9sie" TargetMode="External"/><Relationship Id="rId13" Type="http://schemas.openxmlformats.org/officeDocument/2006/relationships/hyperlink" Target="http://cs.wikipedia.org/wiki/Katar" TargetMode="External"/><Relationship Id="rId18" Type="http://schemas.openxmlformats.org/officeDocument/2006/relationships/hyperlink" Target="http://cs.wikipedia.org/wiki/Maledivy" TargetMode="External"/><Relationship Id="rId26" Type="http://schemas.openxmlformats.org/officeDocument/2006/relationships/hyperlink" Target="http://cs.wikipedia.org/wiki/S%C3%BAd%C3%A1n" TargetMode="External"/><Relationship Id="rId3" Type="http://schemas.openxmlformats.org/officeDocument/2006/relationships/hyperlink" Target="http://cs.wikipedia.org/wiki/Al%C5%BE%C3%ADrsko" TargetMode="External"/><Relationship Id="rId21" Type="http://schemas.openxmlformats.org/officeDocument/2006/relationships/hyperlink" Target="http://cs.wikipedia.org/wiki/Om%C3%A1n" TargetMode="External"/><Relationship Id="rId34" Type="http://schemas.openxmlformats.org/officeDocument/2006/relationships/hyperlink" Target="http://cs.wikipedia.org/wiki/Uzbekist%C3%A1n" TargetMode="External"/><Relationship Id="rId7" Type="http://schemas.openxmlformats.org/officeDocument/2006/relationships/hyperlink" Target="http://cs.wikipedia.org/wiki/Egypt" TargetMode="External"/><Relationship Id="rId12" Type="http://schemas.openxmlformats.org/officeDocument/2006/relationships/hyperlink" Target="http://cs.wikipedia.org/wiki/Jord%C3%A1nsko" TargetMode="External"/><Relationship Id="rId17" Type="http://schemas.openxmlformats.org/officeDocument/2006/relationships/hyperlink" Target="http://cs.wikipedia.org/wiki/Malajsie" TargetMode="External"/><Relationship Id="rId25" Type="http://schemas.openxmlformats.org/officeDocument/2006/relationships/hyperlink" Target="http://cs.wikipedia.org/wiki/Spojen%C3%A9_arabsk%C3%A9_emir%C3%A1ty" TargetMode="External"/><Relationship Id="rId33" Type="http://schemas.openxmlformats.org/officeDocument/2006/relationships/hyperlink" Target="http://cs.wikipedia.org/wiki/Turkmenist%C3%A1n" TargetMode="External"/><Relationship Id="rId38" Type="http://schemas.openxmlformats.org/officeDocument/2006/relationships/hyperlink" Target="http://cs.wikipedia.org/wiki/Turecko" TargetMode="External"/><Relationship Id="rId2" Type="http://schemas.openxmlformats.org/officeDocument/2006/relationships/hyperlink" Target="http://cs.wikipedia.org/wiki/Afgh%C3%A1nist%C3%A1n" TargetMode="External"/><Relationship Id="rId16" Type="http://schemas.openxmlformats.org/officeDocument/2006/relationships/hyperlink" Target="http://cs.wikipedia.org/wiki/Libye" TargetMode="External"/><Relationship Id="rId20" Type="http://schemas.openxmlformats.org/officeDocument/2006/relationships/hyperlink" Target="http://cs.wikipedia.org/wiki/Maurit%C3%A1nie" TargetMode="External"/><Relationship Id="rId29" Type="http://schemas.openxmlformats.org/officeDocument/2006/relationships/hyperlink" Target="http://cs.wikipedia.org/wiki/%C3%81zerb%C3%A1jd%C5%BE%C3%A1n" TargetMode="External"/><Relationship Id="rId1" Type="http://schemas.openxmlformats.org/officeDocument/2006/relationships/slideLayout" Target="../slideLayouts/slideLayout6.xml"/><Relationship Id="rId6" Type="http://schemas.openxmlformats.org/officeDocument/2006/relationships/hyperlink" Target="http://cs.wikipedia.org/wiki/Brunej" TargetMode="External"/><Relationship Id="rId11" Type="http://schemas.openxmlformats.org/officeDocument/2006/relationships/hyperlink" Target="http://cs.wikipedia.org/wiki/Jemen" TargetMode="External"/><Relationship Id="rId24" Type="http://schemas.openxmlformats.org/officeDocument/2006/relationships/hyperlink" Target="http://cs.wikipedia.org/wiki/Som%C3%A1lsko" TargetMode="External"/><Relationship Id="rId32" Type="http://schemas.openxmlformats.org/officeDocument/2006/relationships/hyperlink" Target="http://cs.wikipedia.org/wiki/T%C3%A1d%C5%BEikist%C3%A1n" TargetMode="External"/><Relationship Id="rId37" Type="http://schemas.openxmlformats.org/officeDocument/2006/relationships/hyperlink" Target="http://cs.wikipedia.org/wiki/S%C3%BDrie" TargetMode="External"/><Relationship Id="rId5" Type="http://schemas.openxmlformats.org/officeDocument/2006/relationships/hyperlink" Target="http://cs.wikipedia.org/wiki/Banglad%C3%A9%C5%A1" TargetMode="External"/><Relationship Id="rId15" Type="http://schemas.openxmlformats.org/officeDocument/2006/relationships/hyperlink" Target="http://cs.wikipedia.org/wiki/Kuvajt" TargetMode="External"/><Relationship Id="rId23" Type="http://schemas.openxmlformats.org/officeDocument/2006/relationships/hyperlink" Target="http://cs.wikipedia.org/wiki/Sa%C3%BAdsk%C3%A1_Ar%C3%A1bie" TargetMode="External"/><Relationship Id="rId28" Type="http://schemas.openxmlformats.org/officeDocument/2006/relationships/hyperlink" Target="http://cs.wikipedia.org/wiki/Alb%C3%A1nie" TargetMode="External"/><Relationship Id="rId36" Type="http://schemas.openxmlformats.org/officeDocument/2006/relationships/hyperlink" Target="http://cs.wikipedia.org/wiki/Senegal" TargetMode="External"/><Relationship Id="rId10" Type="http://schemas.openxmlformats.org/officeDocument/2006/relationships/hyperlink" Target="http://cs.wikipedia.org/wiki/%C3%8Dr%C3%A1n" TargetMode="External"/><Relationship Id="rId19" Type="http://schemas.openxmlformats.org/officeDocument/2006/relationships/hyperlink" Target="http://cs.wikipedia.org/wiki/Maroko" TargetMode="External"/><Relationship Id="rId31" Type="http://schemas.openxmlformats.org/officeDocument/2006/relationships/hyperlink" Target="http://cs.wikipedia.org/wiki/Kyrgyzst%C3%A1n" TargetMode="External"/><Relationship Id="rId4" Type="http://schemas.openxmlformats.org/officeDocument/2006/relationships/hyperlink" Target="http://cs.wikipedia.org/wiki/Bahrajn" TargetMode="External"/><Relationship Id="rId9" Type="http://schemas.openxmlformats.org/officeDocument/2006/relationships/hyperlink" Target="http://cs.wikipedia.org/wiki/Ir%C3%A1k" TargetMode="External"/><Relationship Id="rId14" Type="http://schemas.openxmlformats.org/officeDocument/2006/relationships/hyperlink" Target="http://cs.wikipedia.org/wiki/Komory" TargetMode="External"/><Relationship Id="rId22" Type="http://schemas.openxmlformats.org/officeDocument/2006/relationships/hyperlink" Target="http://cs.wikipedia.org/wiki/P%C3%A1kist%C3%A1n" TargetMode="External"/><Relationship Id="rId27" Type="http://schemas.openxmlformats.org/officeDocument/2006/relationships/hyperlink" Target="http://cs.wikipedia.org/wiki/Tunisko" TargetMode="External"/><Relationship Id="rId30" Type="http://schemas.openxmlformats.org/officeDocument/2006/relationships/hyperlink" Target="http://cs.wikipedia.org/wiki/Kazachst%C3%A1n" TargetMode="External"/><Relationship Id="rId35" Type="http://schemas.openxmlformats.org/officeDocument/2006/relationships/hyperlink" Target="http://cs.wikipedia.org/wiki/Palestinsk%C3%A1_autonomie"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jpeg"/></Relationships>
</file>

<file path=ppt/slides/_rels/slide33.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34.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35.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hyperlink" Target="http://cs.wikipedia.org/wiki/Mud%C5%BE%C3%A1hid%C3%A9" TargetMode="External"/><Relationship Id="rId7" Type="http://schemas.openxmlformats.org/officeDocument/2006/relationships/image" Target="../media/image139.jpeg"/><Relationship Id="rId2"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png"/></Relationships>
</file>

<file path=ppt/slides/_rels/slide3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37.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hyperlink" Target="http://cs.wikipedia.org/wiki/Isl%C3%A1msk%C3%BD_st%C3%A1t" TargetMode="External"/><Relationship Id="rId7" Type="http://schemas.openxmlformats.org/officeDocument/2006/relationships/image" Target="../media/image14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media/image146.jpeg"/><Relationship Id="rId10"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50.jpeg"/></Relationships>
</file>

<file path=ppt/slides/_rels/slide38.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jpeg"/></Relationships>
</file>

<file path=ppt/slides/_rels/slide3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cs.wikipedia.org/wiki/S%C3%BAfismus"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cs.wikipedia.org/wiki/Kor%C3%A1n%C5%A1t%C3%AD_muslimov%C3%A9" TargetMode="External"/><Relationship Id="rId5" Type="http://schemas.openxmlformats.org/officeDocument/2006/relationships/hyperlink" Target="http://cs.wikipedia.org/wiki/Wahh%C3%A1bismus" TargetMode="External"/><Relationship Id="rId4" Type="http://schemas.openxmlformats.org/officeDocument/2006/relationships/hyperlink" Target="http://cs.wikipedia.org/wiki/Ib%C3%A1d%C3%ADja" TargetMode="External"/><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 Id="rId9" Type="http://schemas.openxmlformats.org/officeDocument/2006/relationships/image" Target="../media/image173.jpeg"/></Relationships>
</file>

<file path=ppt/slides/_rels/slide4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4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4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4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45.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5.jpeg"/><Relationship Id="rId7" Type="http://schemas.openxmlformats.org/officeDocument/2006/relationships/image" Target="../media/image199.jpeg"/><Relationship Id="rId2" Type="http://schemas.openxmlformats.org/officeDocument/2006/relationships/image" Target="../media/image194.jpeg"/><Relationship Id="rId1" Type="http://schemas.openxmlformats.org/officeDocument/2006/relationships/slideLayout" Target="../slideLayouts/slideLayout7.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 Id="rId9" Type="http://schemas.openxmlformats.org/officeDocument/2006/relationships/image" Target="../media/image201.jpeg"/></Relationships>
</file>

<file path=ppt/slides/_rels/slide46.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203.jpeg"/><Relationship Id="rId7" Type="http://schemas.openxmlformats.org/officeDocument/2006/relationships/image" Target="../media/image207.jpeg"/><Relationship Id="rId2" Type="http://schemas.openxmlformats.org/officeDocument/2006/relationships/image" Target="../media/image202.jpeg"/><Relationship Id="rId1" Type="http://schemas.openxmlformats.org/officeDocument/2006/relationships/slideLayout" Target="../slideLayouts/slideLayout2.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 Id="rId9" Type="http://schemas.openxmlformats.org/officeDocument/2006/relationships/image" Target="../media/image209.jpeg"/></Relationships>
</file>

<file path=ppt/slides/_rels/slide47.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hyperlink" Target="https://cs.wikipedia.org/wiki/Teroristick%C3%A9_%C3%BAtoky_v_Bruselu_v_b%C5%99eznu_2016" TargetMode="External"/><Relationship Id="rId7" Type="http://schemas.openxmlformats.org/officeDocument/2006/relationships/image" Target="../media/image213.jpeg"/><Relationship Id="rId2" Type="http://schemas.openxmlformats.org/officeDocument/2006/relationships/hyperlink" Target="https://cs.wikipedia.org/wiki/Isl%C3%A1msk%C3%BD_st%C3%A1t" TargetMode="External"/><Relationship Id="rId1" Type="http://schemas.openxmlformats.org/officeDocument/2006/relationships/slideLayout" Target="../slideLayouts/slideLayout2.xml"/><Relationship Id="rId6" Type="http://schemas.openxmlformats.org/officeDocument/2006/relationships/image" Target="../media/image212.jpeg"/><Relationship Id="rId11" Type="http://schemas.openxmlformats.org/officeDocument/2006/relationships/image" Target="../media/image217.jpeg"/><Relationship Id="rId5" Type="http://schemas.openxmlformats.org/officeDocument/2006/relationships/image" Target="../media/image211.jpeg"/><Relationship Id="rId10" Type="http://schemas.openxmlformats.org/officeDocument/2006/relationships/image" Target="../media/image216.jpeg"/><Relationship Id="rId4" Type="http://schemas.openxmlformats.org/officeDocument/2006/relationships/image" Target="../media/image210.jpeg"/><Relationship Id="rId9" Type="http://schemas.openxmlformats.org/officeDocument/2006/relationships/image" Target="../media/image215.jpeg"/></Relationships>
</file>

<file path=ppt/slides/_rels/slide48.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jpeg"/><Relationship Id="rId7" Type="http://schemas.openxmlformats.org/officeDocument/2006/relationships/image" Target="../media/image2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49.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24.jpeg"/><Relationship Id="rId7" Type="http://schemas.openxmlformats.org/officeDocument/2006/relationships/image" Target="../media/image2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60.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42.tiff"/><Relationship Id="rId2" Type="http://schemas.openxmlformats.org/officeDocument/2006/relationships/image" Target="../media/image24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hyperlink" Target="http://www.osn.cz/wp-content/uploads/2015/06/grafunhcr.jp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hyperlink" Target="http://cs.wikipedia.org/wiki/Ramad%C3%A1n" TargetMode="Externa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7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png"/><Relationship Id="rId7" Type="http://schemas.openxmlformats.org/officeDocument/2006/relationships/image" Target="../media/image257.png"/><Relationship Id="rId2" Type="http://schemas.openxmlformats.org/officeDocument/2006/relationships/image" Target="../media/image252.png"/><Relationship Id="rId1" Type="http://schemas.openxmlformats.org/officeDocument/2006/relationships/slideLayout" Target="../slideLayouts/slideLayout7.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72.xml.rels><?xml version="1.0" encoding="UTF-8" standalone="yes"?>
<Relationships xmlns="http://schemas.openxmlformats.org/package/2006/relationships"><Relationship Id="rId8" Type="http://schemas.openxmlformats.org/officeDocument/2006/relationships/image" Target="../media/image264.jpeg"/><Relationship Id="rId3" Type="http://schemas.openxmlformats.org/officeDocument/2006/relationships/image" Target="../media/image12.jpeg"/><Relationship Id="rId7" Type="http://schemas.openxmlformats.org/officeDocument/2006/relationships/image" Target="../media/image263.jpeg"/><Relationship Id="rId2" Type="http://schemas.openxmlformats.org/officeDocument/2006/relationships/image" Target="../media/image259.jpeg"/><Relationship Id="rId1" Type="http://schemas.openxmlformats.org/officeDocument/2006/relationships/slideLayout" Target="../slideLayouts/slideLayout7.xml"/><Relationship Id="rId6" Type="http://schemas.openxmlformats.org/officeDocument/2006/relationships/image" Target="../media/image262.jpeg"/><Relationship Id="rId11" Type="http://schemas.openxmlformats.org/officeDocument/2006/relationships/image" Target="../media/image267.jpeg"/><Relationship Id="rId5" Type="http://schemas.openxmlformats.org/officeDocument/2006/relationships/image" Target="../media/image261.jpeg"/><Relationship Id="rId10" Type="http://schemas.openxmlformats.org/officeDocument/2006/relationships/image" Target="../media/image266.jpeg"/><Relationship Id="rId4" Type="http://schemas.openxmlformats.org/officeDocument/2006/relationships/image" Target="../media/image260.jpeg"/><Relationship Id="rId9" Type="http://schemas.openxmlformats.org/officeDocument/2006/relationships/image" Target="../media/image26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274.jpeg"/><Relationship Id="rId3" Type="http://schemas.openxmlformats.org/officeDocument/2006/relationships/image" Target="../media/image269.jpeg"/><Relationship Id="rId7" Type="http://schemas.openxmlformats.org/officeDocument/2006/relationships/image" Target="../media/image273.jpeg"/><Relationship Id="rId2" Type="http://schemas.openxmlformats.org/officeDocument/2006/relationships/image" Target="../media/image268.jpeg"/><Relationship Id="rId1" Type="http://schemas.openxmlformats.org/officeDocument/2006/relationships/slideLayout" Target="../slideLayouts/slideLayout2.xml"/><Relationship Id="rId6" Type="http://schemas.openxmlformats.org/officeDocument/2006/relationships/image" Target="../media/image272.jpeg"/><Relationship Id="rId5" Type="http://schemas.openxmlformats.org/officeDocument/2006/relationships/image" Target="../media/image271.jpeg"/><Relationship Id="rId10" Type="http://schemas.openxmlformats.org/officeDocument/2006/relationships/image" Target="../media/image276.jpeg"/><Relationship Id="rId4" Type="http://schemas.openxmlformats.org/officeDocument/2006/relationships/image" Target="../media/image270.jpeg"/><Relationship Id="rId9" Type="http://schemas.openxmlformats.org/officeDocument/2006/relationships/image" Target="../media/image275.png"/></Relationships>
</file>

<file path=ppt/slides/_rels/slide75.xml.rels><?xml version="1.0" encoding="UTF-8" standalone="yes"?>
<Relationships xmlns="http://schemas.openxmlformats.org/package/2006/relationships"><Relationship Id="rId3" Type="http://schemas.openxmlformats.org/officeDocument/2006/relationships/image" Target="../media/image278.jpeg"/><Relationship Id="rId7" Type="http://schemas.openxmlformats.org/officeDocument/2006/relationships/image" Target="../media/image282.jpeg"/><Relationship Id="rId2" Type="http://schemas.openxmlformats.org/officeDocument/2006/relationships/image" Target="../media/image277.jpeg"/><Relationship Id="rId1" Type="http://schemas.openxmlformats.org/officeDocument/2006/relationships/slideLayout" Target="../slideLayouts/slideLayout7.xml"/><Relationship Id="rId6" Type="http://schemas.openxmlformats.org/officeDocument/2006/relationships/image" Target="../media/image281.jpeg"/><Relationship Id="rId5" Type="http://schemas.openxmlformats.org/officeDocument/2006/relationships/image" Target="../media/image280.jpeg"/><Relationship Id="rId4" Type="http://schemas.openxmlformats.org/officeDocument/2006/relationships/image" Target="../media/image279.jpeg"/></Relationships>
</file>

<file path=ppt/slides/_rels/slide76.xml.rels><?xml version="1.0" encoding="UTF-8" standalone="yes"?>
<Relationships xmlns="http://schemas.openxmlformats.org/package/2006/relationships"><Relationship Id="rId8" Type="http://schemas.openxmlformats.org/officeDocument/2006/relationships/image" Target="../media/image288.jpeg"/><Relationship Id="rId13" Type="http://schemas.openxmlformats.org/officeDocument/2006/relationships/image" Target="../media/image1.jpeg"/><Relationship Id="rId3" Type="http://schemas.openxmlformats.org/officeDocument/2006/relationships/image" Target="../media/image283.png"/><Relationship Id="rId7" Type="http://schemas.openxmlformats.org/officeDocument/2006/relationships/image" Target="../media/image287.jpeg"/><Relationship Id="rId12" Type="http://schemas.openxmlformats.org/officeDocument/2006/relationships/image" Target="../media/image29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6.jpeg"/><Relationship Id="rId11" Type="http://schemas.openxmlformats.org/officeDocument/2006/relationships/image" Target="../media/image291.jpeg"/><Relationship Id="rId5" Type="http://schemas.openxmlformats.org/officeDocument/2006/relationships/image" Target="../media/image285.jpeg"/><Relationship Id="rId15" Type="http://schemas.openxmlformats.org/officeDocument/2006/relationships/image" Target="../media/image294.jpeg"/><Relationship Id="rId10" Type="http://schemas.openxmlformats.org/officeDocument/2006/relationships/image" Target="../media/image290.jpeg"/><Relationship Id="rId4" Type="http://schemas.openxmlformats.org/officeDocument/2006/relationships/image" Target="../media/image284.jpeg"/><Relationship Id="rId9" Type="http://schemas.openxmlformats.org/officeDocument/2006/relationships/image" Target="../media/image289.jpeg"/><Relationship Id="rId14" Type="http://schemas.openxmlformats.org/officeDocument/2006/relationships/image" Target="../media/image29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jpeg"/><Relationship Id="rId1" Type="http://schemas.openxmlformats.org/officeDocument/2006/relationships/slideLayout" Target="../slideLayouts/slideLayout7.xml"/><Relationship Id="rId4" Type="http://schemas.openxmlformats.org/officeDocument/2006/relationships/image" Target="../media/image299.pn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8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7.xml"/><Relationship Id="rId4" Type="http://schemas.openxmlformats.org/officeDocument/2006/relationships/image" Target="../media/image297.jpe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917848"/>
            <a:ext cx="8229600" cy="1143000"/>
          </a:xfrm>
        </p:spPr>
        <p:txBody>
          <a:bodyPr>
            <a:normAutofit fontScale="90000"/>
          </a:bodyPr>
          <a:lstStyle/>
          <a:p>
            <a:pPr eaLnBrk="1" hangingPunct="1"/>
            <a:r>
              <a:rPr lang="cs-CZ" altLang="cs-CZ" sz="3600" b="1" dirty="0" smtClean="0">
                <a:solidFill>
                  <a:srgbClr val="FF0000"/>
                </a:solidFill>
              </a:rPr>
              <a:t>Islám </a:t>
            </a:r>
            <a:br>
              <a:rPr lang="cs-CZ" altLang="cs-CZ" sz="3600" b="1" dirty="0" smtClean="0">
                <a:solidFill>
                  <a:srgbClr val="FF0000"/>
                </a:solidFill>
              </a:rPr>
            </a:br>
            <a:r>
              <a:rPr lang="cs-CZ" altLang="cs-CZ" sz="3600" b="1" dirty="0" smtClean="0">
                <a:solidFill>
                  <a:srgbClr val="FF0000"/>
                </a:solidFill>
              </a:rPr>
              <a:t>Islamismus</a:t>
            </a:r>
            <a:br>
              <a:rPr lang="cs-CZ" altLang="cs-CZ" sz="3600" b="1" dirty="0" smtClean="0">
                <a:solidFill>
                  <a:srgbClr val="FF0000"/>
                </a:solidFill>
              </a:rPr>
            </a:br>
            <a:r>
              <a:rPr lang="cs-CZ" altLang="cs-CZ" sz="3600" b="1" dirty="0" smtClean="0">
                <a:solidFill>
                  <a:srgbClr val="FF0000"/>
                </a:solidFill>
              </a:rPr>
              <a:t>muslimové v Evropě</a:t>
            </a:r>
            <a:br>
              <a:rPr lang="cs-CZ" altLang="cs-CZ" sz="3600" b="1" dirty="0" smtClean="0">
                <a:solidFill>
                  <a:srgbClr val="FF0000"/>
                </a:solidFill>
              </a:rPr>
            </a:br>
            <a:r>
              <a:rPr lang="cs-CZ" altLang="cs-CZ" sz="3600" b="1" dirty="0" smtClean="0">
                <a:solidFill>
                  <a:srgbClr val="FF0000"/>
                </a:solidFill>
              </a:rPr>
              <a:t>konflikty</a:t>
            </a:r>
            <a:br>
              <a:rPr lang="cs-CZ" altLang="cs-CZ" sz="3600" b="1" dirty="0" smtClean="0">
                <a:solidFill>
                  <a:srgbClr val="FF0000"/>
                </a:solidFill>
              </a:rPr>
            </a:br>
            <a:r>
              <a:rPr lang="cs-CZ" altLang="cs-CZ" sz="3600" b="1" dirty="0" smtClean="0">
                <a:solidFill>
                  <a:srgbClr val="FF0000"/>
                </a:solidFill>
              </a:rPr>
              <a:t>uprchlická krize</a:t>
            </a:r>
            <a:br>
              <a:rPr lang="cs-CZ" altLang="cs-CZ" sz="3600" b="1" dirty="0" smtClean="0">
                <a:solidFill>
                  <a:srgbClr val="FF0000"/>
                </a:solidFill>
              </a:rPr>
            </a:br>
            <a:r>
              <a:rPr lang="cs-CZ" altLang="cs-CZ" sz="3600" b="1" dirty="0" smtClean="0">
                <a:solidFill>
                  <a:srgbClr val="FF0000"/>
                </a:solidFill>
              </a:rPr>
              <a:t>  „</a:t>
            </a:r>
            <a:r>
              <a:rPr lang="cs-CZ" altLang="cs-CZ" sz="3600" b="1" dirty="0" err="1" smtClean="0">
                <a:solidFill>
                  <a:srgbClr val="FF0000"/>
                </a:solidFill>
              </a:rPr>
              <a:t>islámofobie</a:t>
            </a:r>
            <a:r>
              <a:rPr lang="cs-CZ" altLang="cs-CZ" sz="3600" b="1" dirty="0" smtClean="0">
                <a:solidFill>
                  <a:srgbClr val="FF0000"/>
                </a:solidFill>
              </a:rPr>
              <a:t>“</a:t>
            </a:r>
          </a:p>
        </p:txBody>
      </p:sp>
      <p:pic>
        <p:nvPicPr>
          <p:cNvPr id="2051" name="Picture 4" descr="islam_symbol_sword"/>
          <p:cNvPicPr>
            <a:picLocks noChangeAspect="1" noChangeArrowheads="1"/>
          </p:cNvPicPr>
          <p:nvPr/>
        </p:nvPicPr>
        <p:blipFill>
          <a:blip r:embed="rId3" cstate="print"/>
          <a:srcRect l="6236" r="6236"/>
          <a:stretch>
            <a:fillRect/>
          </a:stretch>
        </p:blipFill>
        <p:spPr bwMode="auto">
          <a:xfrm>
            <a:off x="114300" y="4856163"/>
            <a:ext cx="1600200" cy="1773237"/>
          </a:xfrm>
          <a:prstGeom prst="rect">
            <a:avLst/>
          </a:prstGeom>
          <a:noFill/>
          <a:ln w="9525">
            <a:noFill/>
            <a:miter lim="800000"/>
            <a:headEnd/>
            <a:tailEnd/>
          </a:ln>
        </p:spPr>
      </p:pic>
      <p:pic>
        <p:nvPicPr>
          <p:cNvPr id="2052" name="Picture 5" descr="1074753"/>
          <p:cNvPicPr>
            <a:picLocks noChangeAspect="1" noChangeArrowheads="1"/>
          </p:cNvPicPr>
          <p:nvPr/>
        </p:nvPicPr>
        <p:blipFill>
          <a:blip r:embed="rId4" cstate="print"/>
          <a:srcRect l="7559" r="7559" b="22678"/>
          <a:stretch>
            <a:fillRect/>
          </a:stretch>
        </p:blipFill>
        <p:spPr bwMode="auto">
          <a:xfrm>
            <a:off x="6923088" y="395288"/>
            <a:ext cx="1992312" cy="1814512"/>
          </a:xfrm>
          <a:prstGeom prst="rect">
            <a:avLst/>
          </a:prstGeom>
          <a:noFill/>
          <a:ln w="9525">
            <a:noFill/>
            <a:miter lim="800000"/>
            <a:headEnd/>
            <a:tailEnd/>
          </a:ln>
        </p:spPr>
      </p:pic>
      <p:sp>
        <p:nvSpPr>
          <p:cNvPr id="2053" name="Rectangle 6"/>
          <p:cNvSpPr>
            <a:spLocks noChangeArrowheads="1"/>
          </p:cNvSpPr>
          <p:nvPr/>
        </p:nvSpPr>
        <p:spPr bwMode="auto">
          <a:xfrm>
            <a:off x="7248569" y="5877272"/>
            <a:ext cx="1715919" cy="341632"/>
          </a:xfrm>
          <a:prstGeom prst="rect">
            <a:avLst/>
          </a:prstGeom>
          <a:noFill/>
          <a:ln w="9525">
            <a:noFill/>
            <a:miter lim="800000"/>
            <a:headEnd/>
            <a:tailEnd/>
          </a:ln>
        </p:spPr>
        <p:txBody>
          <a:bodyPr wrap="none">
            <a:spAutoFit/>
          </a:bodyPr>
          <a:lstStyle/>
          <a:p>
            <a:pPr eaLnBrk="1" hangingPunct="1">
              <a:lnSpc>
                <a:spcPct val="90000"/>
              </a:lnSpc>
              <a:spcBef>
                <a:spcPct val="20000"/>
              </a:spcBef>
            </a:pPr>
            <a:r>
              <a:rPr lang="cs-CZ" altLang="cs-CZ" b="1" dirty="0"/>
              <a:t>Jan Dočkal </a:t>
            </a:r>
            <a:r>
              <a:rPr lang="cs-CZ" altLang="cs-CZ" b="1" dirty="0" smtClean="0"/>
              <a:t>2016</a:t>
            </a:r>
            <a:endParaRPr lang="cs-CZ" altLang="cs-CZ" b="1" dirty="0"/>
          </a:p>
        </p:txBody>
      </p:sp>
      <p:pic>
        <p:nvPicPr>
          <p:cNvPr id="2054" name="il_fi" descr="100px-Copyright"/>
          <p:cNvPicPr>
            <a:picLocks noChangeAspect="1" noChangeArrowheads="1"/>
          </p:cNvPicPr>
          <p:nvPr/>
        </p:nvPicPr>
        <p:blipFill>
          <a:blip r:embed="rId5" cstate="print"/>
          <a:srcRect/>
          <a:stretch>
            <a:fillRect/>
          </a:stretch>
        </p:blipFill>
        <p:spPr bwMode="auto">
          <a:xfrm>
            <a:off x="6931496" y="5877272"/>
            <a:ext cx="304800" cy="304800"/>
          </a:xfrm>
          <a:prstGeom prst="rect">
            <a:avLst/>
          </a:prstGeom>
          <a:noFill/>
          <a:ln w="9525">
            <a:noFill/>
            <a:miter lim="800000"/>
            <a:headEnd/>
            <a:tailEnd/>
          </a:ln>
        </p:spPr>
      </p:pic>
      <p:pic>
        <p:nvPicPr>
          <p:cNvPr id="2055" name="Picture 9" descr="ANd9GcQEe3UtovJKIR_heG9pog9enaw9NPhwQfqOvMNPzqYDcl38f3Sr"/>
          <p:cNvPicPr>
            <a:picLocks noChangeAspect="1" noChangeArrowheads="1"/>
          </p:cNvPicPr>
          <p:nvPr/>
        </p:nvPicPr>
        <p:blipFill>
          <a:blip r:embed="rId6" cstate="print"/>
          <a:srcRect/>
          <a:stretch>
            <a:fillRect/>
          </a:stretch>
        </p:blipFill>
        <p:spPr bwMode="auto">
          <a:xfrm>
            <a:off x="7147818" y="4005064"/>
            <a:ext cx="1744662" cy="1752600"/>
          </a:xfrm>
          <a:prstGeom prst="rect">
            <a:avLst/>
          </a:prstGeom>
          <a:noFill/>
          <a:ln w="9525">
            <a:noFill/>
            <a:miter lim="800000"/>
            <a:headEnd/>
            <a:tailEnd/>
          </a:ln>
        </p:spPr>
      </p:pic>
      <p:pic>
        <p:nvPicPr>
          <p:cNvPr id="2056" name="Picture 11" descr="ca7d9b84a9_1755142_o2"/>
          <p:cNvPicPr>
            <a:picLocks noChangeAspect="1" noChangeArrowheads="1"/>
          </p:cNvPicPr>
          <p:nvPr/>
        </p:nvPicPr>
        <p:blipFill>
          <a:blip r:embed="rId7" cstate="print"/>
          <a:srcRect/>
          <a:stretch>
            <a:fillRect/>
          </a:stretch>
        </p:blipFill>
        <p:spPr bwMode="auto">
          <a:xfrm>
            <a:off x="4800600" y="3057128"/>
            <a:ext cx="2133600" cy="1524000"/>
          </a:xfrm>
          <a:prstGeom prst="rect">
            <a:avLst/>
          </a:prstGeom>
          <a:noFill/>
          <a:ln w="9525">
            <a:noFill/>
            <a:miter lim="800000"/>
            <a:headEnd/>
            <a:tailEnd/>
          </a:ln>
        </p:spPr>
      </p:pic>
      <p:pic>
        <p:nvPicPr>
          <p:cNvPr id="2057" name="Picture 15" descr="JV3adbed_p201105020140001"/>
          <p:cNvPicPr>
            <a:picLocks noChangeAspect="1" noChangeArrowheads="1"/>
          </p:cNvPicPr>
          <p:nvPr/>
        </p:nvPicPr>
        <p:blipFill>
          <a:blip r:embed="rId8" cstate="print"/>
          <a:srcRect/>
          <a:stretch>
            <a:fillRect/>
          </a:stretch>
        </p:blipFill>
        <p:spPr bwMode="auto">
          <a:xfrm>
            <a:off x="7086600" y="2486025"/>
            <a:ext cx="1828800" cy="1323975"/>
          </a:xfrm>
          <a:prstGeom prst="rect">
            <a:avLst/>
          </a:prstGeom>
          <a:noFill/>
          <a:ln w="9525">
            <a:noFill/>
            <a:miter lim="800000"/>
            <a:headEnd/>
            <a:tailEnd/>
          </a:ln>
        </p:spPr>
      </p:pic>
      <p:sp>
        <p:nvSpPr>
          <p:cNvPr id="2058" name="AutoShape 17"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1" hangingPunct="1"/>
            <a:endParaRPr lang="cs-CZ" altLang="cs-CZ"/>
          </a:p>
        </p:txBody>
      </p:sp>
      <p:pic>
        <p:nvPicPr>
          <p:cNvPr id="2059" name="Picture 19" descr="islam"/>
          <p:cNvPicPr>
            <a:picLocks noChangeAspect="1" noChangeArrowheads="1"/>
          </p:cNvPicPr>
          <p:nvPr/>
        </p:nvPicPr>
        <p:blipFill>
          <a:blip r:embed="rId9" cstate="print"/>
          <a:srcRect b="20616"/>
          <a:stretch>
            <a:fillRect/>
          </a:stretch>
        </p:blipFill>
        <p:spPr bwMode="auto">
          <a:xfrm>
            <a:off x="231775" y="76200"/>
            <a:ext cx="2282825" cy="1249363"/>
          </a:xfrm>
          <a:prstGeom prst="rect">
            <a:avLst/>
          </a:prstGeom>
          <a:noFill/>
          <a:ln w="9525">
            <a:noFill/>
            <a:miter lim="800000"/>
            <a:headEnd/>
            <a:tailEnd/>
          </a:ln>
        </p:spPr>
      </p:pic>
      <p:pic>
        <p:nvPicPr>
          <p:cNvPr id="2061" name="Picture 25" descr="islam-terorism"/>
          <p:cNvPicPr>
            <a:picLocks noChangeAspect="1" noChangeArrowheads="1"/>
          </p:cNvPicPr>
          <p:nvPr/>
        </p:nvPicPr>
        <p:blipFill>
          <a:blip r:embed="rId10" cstate="print"/>
          <a:srcRect l="3937" r="3937"/>
          <a:stretch>
            <a:fillRect/>
          </a:stretch>
        </p:blipFill>
        <p:spPr bwMode="auto">
          <a:xfrm>
            <a:off x="1835150" y="4838700"/>
            <a:ext cx="2203450" cy="1790700"/>
          </a:xfrm>
          <a:prstGeom prst="rect">
            <a:avLst/>
          </a:prstGeom>
          <a:noFill/>
          <a:ln w="9525">
            <a:noFill/>
            <a:miter lim="800000"/>
            <a:headEnd/>
            <a:tailEnd/>
          </a:ln>
        </p:spPr>
      </p:pic>
      <p:pic>
        <p:nvPicPr>
          <p:cNvPr id="2062" name="Picture 27" descr="ANd9GcSLAtXf1qGHR35b58nG0AXzoxGzvA5httKaGFVFhf0dg7PCAhpI"/>
          <p:cNvPicPr>
            <a:picLocks noChangeAspect="1" noChangeArrowheads="1"/>
          </p:cNvPicPr>
          <p:nvPr/>
        </p:nvPicPr>
        <p:blipFill>
          <a:blip r:embed="rId11" cstate="print"/>
          <a:srcRect r="6897"/>
          <a:stretch>
            <a:fillRect/>
          </a:stretch>
        </p:blipFill>
        <p:spPr bwMode="auto">
          <a:xfrm>
            <a:off x="2555776" y="3033316"/>
            <a:ext cx="2146300" cy="1547812"/>
          </a:xfrm>
          <a:prstGeom prst="rect">
            <a:avLst/>
          </a:prstGeom>
          <a:noFill/>
          <a:ln w="9525">
            <a:noFill/>
            <a:miter lim="800000"/>
            <a:headEnd/>
            <a:tailEnd/>
          </a:ln>
        </p:spPr>
      </p:pic>
      <p:pic>
        <p:nvPicPr>
          <p:cNvPr id="2063" name="Picture 29" descr="prayer"/>
          <p:cNvPicPr>
            <a:picLocks noChangeAspect="1" noChangeArrowheads="1"/>
          </p:cNvPicPr>
          <p:nvPr/>
        </p:nvPicPr>
        <p:blipFill>
          <a:blip r:embed="rId12" cstate="print"/>
          <a:srcRect r="9000" b="11810"/>
          <a:stretch>
            <a:fillRect/>
          </a:stretch>
        </p:blipFill>
        <p:spPr bwMode="auto">
          <a:xfrm>
            <a:off x="76200" y="1905000"/>
            <a:ext cx="2362200" cy="1746250"/>
          </a:xfrm>
          <a:prstGeom prst="rect">
            <a:avLst/>
          </a:prstGeom>
          <a:noFill/>
          <a:ln w="9525">
            <a:noFill/>
            <a:miter lim="800000"/>
            <a:headEnd/>
            <a:tailEnd/>
          </a:ln>
        </p:spPr>
      </p:pic>
      <p:pic>
        <p:nvPicPr>
          <p:cNvPr id="2064" name="Picture 33" descr="muslim-woman"/>
          <p:cNvPicPr>
            <a:picLocks noChangeAspect="1" noChangeArrowheads="1"/>
          </p:cNvPicPr>
          <p:nvPr/>
        </p:nvPicPr>
        <p:blipFill>
          <a:blip r:embed="rId13" cstate="print"/>
          <a:srcRect t="8551" b="25653"/>
          <a:stretch>
            <a:fillRect/>
          </a:stretch>
        </p:blipFill>
        <p:spPr bwMode="auto">
          <a:xfrm>
            <a:off x="176213" y="3686175"/>
            <a:ext cx="2109787" cy="966788"/>
          </a:xfrm>
          <a:prstGeom prst="rect">
            <a:avLst/>
          </a:prstGeom>
          <a:noFill/>
          <a:ln w="9525">
            <a:noFill/>
            <a:miter lim="800000"/>
            <a:headEnd/>
            <a:tailEnd/>
          </a:ln>
        </p:spPr>
      </p:pic>
      <p:pic>
        <p:nvPicPr>
          <p:cNvPr id="16" name="Obrázek 5" descr="http://img.mf.cz/339/988/3-FO01003144.jpeg"/>
          <p:cNvPicPr>
            <a:picLocks noChangeAspect="1" noChangeArrowheads="1"/>
          </p:cNvPicPr>
          <p:nvPr/>
        </p:nvPicPr>
        <p:blipFill>
          <a:blip r:embed="rId14" cstate="print"/>
          <a:srcRect/>
          <a:stretch>
            <a:fillRect/>
          </a:stretch>
        </p:blipFill>
        <p:spPr bwMode="auto">
          <a:xfrm>
            <a:off x="4139952" y="4869011"/>
            <a:ext cx="2630612" cy="17283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503238"/>
            <a:ext cx="8229600" cy="411162"/>
          </a:xfrm>
        </p:spPr>
        <p:txBody>
          <a:bodyPr>
            <a:normAutofit fontScale="90000"/>
          </a:bodyPr>
          <a:lstStyle/>
          <a:p>
            <a:pPr eaLnBrk="1" hangingPunct="1"/>
            <a:r>
              <a:rPr lang="cs-CZ" altLang="cs-CZ" sz="3200" b="1" smtClean="0">
                <a:solidFill>
                  <a:srgbClr val="CC0000"/>
                </a:solidFill>
              </a:rPr>
              <a:t>Islámské právo</a:t>
            </a:r>
            <a:br>
              <a:rPr lang="cs-CZ" altLang="cs-CZ" sz="3200" b="1" smtClean="0">
                <a:solidFill>
                  <a:srgbClr val="CC0000"/>
                </a:solidFill>
              </a:rPr>
            </a:br>
            <a:r>
              <a:rPr lang="cs-CZ" altLang="cs-CZ" sz="3200" b="1" smtClean="0">
                <a:solidFill>
                  <a:srgbClr val="CC0000"/>
                </a:solidFill>
              </a:rPr>
              <a:t> šaria</a:t>
            </a:r>
          </a:p>
        </p:txBody>
      </p:sp>
      <p:sp>
        <p:nvSpPr>
          <p:cNvPr id="14339" name="Rectangle 3"/>
          <p:cNvSpPr>
            <a:spLocks noGrp="1" noChangeArrowheads="1"/>
          </p:cNvSpPr>
          <p:nvPr>
            <p:ph type="body" idx="1"/>
          </p:nvPr>
        </p:nvSpPr>
        <p:spPr>
          <a:xfrm>
            <a:off x="-152400" y="1676400"/>
            <a:ext cx="9144000" cy="5943600"/>
          </a:xfrm>
        </p:spPr>
        <p:txBody>
          <a:bodyPr>
            <a:noAutofit/>
          </a:bodyPr>
          <a:lstStyle/>
          <a:p>
            <a:pPr eaLnBrk="1" hangingPunct="1">
              <a:lnSpc>
                <a:spcPct val="80000"/>
              </a:lnSpc>
              <a:buFontTx/>
              <a:buNone/>
            </a:pPr>
            <a:r>
              <a:rPr lang="cs-CZ" altLang="cs-CZ" sz="2000" b="1" dirty="0" smtClean="0"/>
              <a:t>      Islám je teokratické náboženství má klíčovou důležitost pro život muslimů. Je náboženstvím zákonů a ty jsou trvalé a univerzální. Jsou oblasti  a období, kdy jsou zdůrazňovány více, jindy méně, ale muslimové se k těmto zákonům vždycky vracejí. </a:t>
            </a:r>
          </a:p>
          <a:p>
            <a:pPr eaLnBrk="1" hangingPunct="1">
              <a:lnSpc>
                <a:spcPct val="80000"/>
              </a:lnSpc>
              <a:buFontTx/>
              <a:buNone/>
            </a:pPr>
            <a:r>
              <a:rPr lang="cs-CZ" altLang="cs-CZ" sz="2000" b="1" dirty="0" smtClean="0"/>
              <a:t>      Systém islámského náboženského práva pochází ze 7. století                                                     Vychází  z Koránu a učení proroka </a:t>
            </a:r>
            <a:r>
              <a:rPr lang="cs-CZ" altLang="cs-CZ" sz="2000" b="1" dirty="0" err="1" smtClean="0"/>
              <a:t>Muhammada</a:t>
            </a:r>
            <a:r>
              <a:rPr lang="cs-CZ" altLang="cs-CZ" sz="2000" b="1" dirty="0" smtClean="0"/>
              <a:t>..</a:t>
            </a:r>
            <a:r>
              <a:rPr lang="cs-CZ" altLang="cs-CZ" sz="2000" dirty="0" smtClean="0"/>
              <a:t> </a:t>
            </a:r>
            <a:r>
              <a:rPr lang="cs-CZ" altLang="cs-CZ" sz="2000" b="1" dirty="0" err="1" smtClean="0"/>
              <a:t>Šaría</a:t>
            </a:r>
            <a:r>
              <a:rPr lang="cs-CZ" altLang="cs-CZ" sz="2000" b="1" dirty="0" smtClean="0"/>
              <a:t>  znamená „cestu“ nebo „stezku ke zdroji vody“. Reguluje vztah muslima k Bohu (uctívání) i veřejné a soukromé aspekty života. Přesně stanovuje, jak se mají věřící chovat - od politiky přes obchod až po rodinu, sexualitu či osobní hygienu Velmi záleží na výkladu a konkrétní aplikaci.  Výklady jsou různé, od benevolentních až po velmi radikální. Mnoho muslimských zemí má sekularizovanou ústavu i právní systém a drastické excesy zakazuje. Jsou</a:t>
            </a:r>
            <a:r>
              <a:rPr lang="pt-BR" altLang="cs-CZ" sz="2000" b="1" dirty="0" smtClean="0">
                <a:cs typeface="Times New Roman" pitchFamily="18" charset="0"/>
              </a:rPr>
              <a:t> spíš</a:t>
            </a:r>
            <a:r>
              <a:rPr lang="cs-CZ" altLang="cs-CZ" sz="2000" b="1" dirty="0" smtClean="0">
                <a:cs typeface="Times New Roman" pitchFamily="18" charset="0"/>
              </a:rPr>
              <a:t>e</a:t>
            </a:r>
            <a:r>
              <a:rPr lang="pt-BR" altLang="cs-CZ" sz="2000" b="1" dirty="0" smtClean="0">
                <a:cs typeface="Times New Roman" pitchFamily="18" charset="0"/>
              </a:rPr>
              <a:t> </a:t>
            </a:r>
            <a:r>
              <a:rPr lang="cs-CZ" altLang="cs-CZ" sz="2000" b="1" dirty="0" smtClean="0">
                <a:cs typeface="Times New Roman" pitchFamily="18" charset="0"/>
              </a:rPr>
              <a:t>projevem</a:t>
            </a:r>
            <a:r>
              <a:rPr lang="pt-BR" altLang="cs-CZ" sz="2000" b="1" dirty="0" smtClean="0">
                <a:cs typeface="Times New Roman" pitchFamily="18" charset="0"/>
              </a:rPr>
              <a:t> extremistů</a:t>
            </a:r>
            <a:r>
              <a:rPr lang="cs-CZ" altLang="cs-CZ" sz="2000" b="1" dirty="0" smtClean="0">
                <a:cs typeface="Times New Roman" pitchFamily="18" charset="0"/>
              </a:rPr>
              <a:t> a</a:t>
            </a:r>
            <a:r>
              <a:rPr lang="pt-BR" altLang="cs-CZ" sz="2000" b="1" dirty="0" smtClean="0">
                <a:cs typeface="Times New Roman" pitchFamily="18" charset="0"/>
              </a:rPr>
              <a:t> fundamentalistů</a:t>
            </a:r>
            <a:endParaRPr lang="cs-CZ" altLang="cs-CZ" sz="2000" b="1" dirty="0" smtClean="0">
              <a:cs typeface="Times New Roman" pitchFamily="18" charset="0"/>
            </a:endParaRPr>
          </a:p>
          <a:p>
            <a:pPr eaLnBrk="1" hangingPunct="1">
              <a:lnSpc>
                <a:spcPct val="80000"/>
              </a:lnSpc>
              <a:buFontTx/>
              <a:buNone/>
            </a:pPr>
            <a:r>
              <a:rPr lang="cs-CZ" altLang="cs-CZ" sz="2000" b="1" dirty="0" smtClean="0"/>
              <a:t>      Vlivem globalizačních procesů dochází  ve většině islámských zemí k postupné liberalizaci života, ale také sílí fundamentalismus.  „Evropské hodnoty“, jako demokracie a lidská práva, nelze v islámských zemích jednoduše aplikovat.</a:t>
            </a:r>
          </a:p>
          <a:p>
            <a:pPr eaLnBrk="1" hangingPunct="1">
              <a:lnSpc>
                <a:spcPct val="80000"/>
              </a:lnSpc>
              <a:buFontTx/>
              <a:buNone/>
            </a:pPr>
            <a:r>
              <a:rPr lang="cs-CZ" altLang="cs-CZ" sz="2000" b="1" dirty="0" smtClean="0"/>
              <a:t>       Na druhé straně i v tradičních muslimských zemích, jako Írán, Egypt, Jordánsko a další, žije stále více obyvatel „evropským“ způsobem života.</a:t>
            </a:r>
          </a:p>
          <a:p>
            <a:pPr eaLnBrk="1" hangingPunct="1">
              <a:lnSpc>
                <a:spcPct val="80000"/>
              </a:lnSpc>
              <a:buFontTx/>
              <a:buNone/>
            </a:pPr>
            <a:endParaRPr lang="cs-CZ" altLang="cs-CZ" sz="2000" b="1" dirty="0" smtClean="0"/>
          </a:p>
        </p:txBody>
      </p:sp>
      <p:pic>
        <p:nvPicPr>
          <p:cNvPr id="14340" name="Picture 4" descr="5364527-islam-pilire"/>
          <p:cNvPicPr>
            <a:picLocks noChangeAspect="1" noChangeArrowheads="1"/>
          </p:cNvPicPr>
          <p:nvPr/>
        </p:nvPicPr>
        <p:blipFill>
          <a:blip r:embed="rId3" cstate="print"/>
          <a:srcRect/>
          <a:stretch>
            <a:fillRect/>
          </a:stretch>
        </p:blipFill>
        <p:spPr bwMode="auto">
          <a:xfrm>
            <a:off x="312738" y="152400"/>
            <a:ext cx="2247900" cy="1371600"/>
          </a:xfrm>
          <a:prstGeom prst="rect">
            <a:avLst/>
          </a:prstGeom>
          <a:noFill/>
          <a:ln w="9525">
            <a:noFill/>
            <a:miter lim="800000"/>
            <a:headEnd/>
            <a:tailEnd/>
          </a:ln>
        </p:spPr>
      </p:pic>
      <p:sp>
        <p:nvSpPr>
          <p:cNvPr id="14341" name="AutoShape 5" descr="9k="/>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pPr eaLnBrk="1" hangingPunct="1"/>
            <a:endParaRPr lang="cs-CZ" altLang="cs-CZ"/>
          </a:p>
        </p:txBody>
      </p:sp>
      <p:pic>
        <p:nvPicPr>
          <p:cNvPr id="14342" name="Picture 6" descr="profimedia-0006501907-4b571d8cf0f05_275x183"/>
          <p:cNvPicPr>
            <a:picLocks noChangeAspect="1" noChangeArrowheads="1"/>
          </p:cNvPicPr>
          <p:nvPr/>
        </p:nvPicPr>
        <p:blipFill>
          <a:blip r:embed="rId4" cstate="print"/>
          <a:srcRect/>
          <a:stretch>
            <a:fillRect/>
          </a:stretch>
        </p:blipFill>
        <p:spPr bwMode="auto">
          <a:xfrm>
            <a:off x="6473825" y="76200"/>
            <a:ext cx="2289175"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Users\Honza\Pictures\Šaría - mapa.jpg"/>
          <p:cNvPicPr>
            <a:picLocks noChangeAspect="1" noChangeArrowheads="1"/>
          </p:cNvPicPr>
          <p:nvPr/>
        </p:nvPicPr>
        <p:blipFill>
          <a:blip r:embed="rId2" cstate="print"/>
          <a:srcRect/>
          <a:stretch>
            <a:fillRect/>
          </a:stretch>
        </p:blipFill>
        <p:spPr bwMode="auto">
          <a:xfrm>
            <a:off x="1066800" y="1143000"/>
            <a:ext cx="7010400" cy="5410200"/>
          </a:xfrm>
          <a:prstGeom prst="rect">
            <a:avLst/>
          </a:prstGeom>
          <a:noFill/>
          <a:ln w="9525">
            <a:noFill/>
            <a:miter lim="800000"/>
            <a:headEnd/>
            <a:tailEnd/>
          </a:ln>
        </p:spPr>
      </p:pic>
      <p:sp>
        <p:nvSpPr>
          <p:cNvPr id="15363" name="TextovéPole 5"/>
          <p:cNvSpPr txBox="1">
            <a:spLocks noChangeArrowheads="1"/>
          </p:cNvSpPr>
          <p:nvPr/>
        </p:nvSpPr>
        <p:spPr bwMode="auto">
          <a:xfrm>
            <a:off x="685800" y="304800"/>
            <a:ext cx="8001000" cy="461963"/>
          </a:xfrm>
          <a:prstGeom prst="rect">
            <a:avLst/>
          </a:prstGeom>
          <a:noFill/>
          <a:ln w="9525">
            <a:noFill/>
            <a:miter lim="800000"/>
            <a:headEnd/>
            <a:tailEnd/>
          </a:ln>
        </p:spPr>
        <p:txBody>
          <a:bodyPr>
            <a:spAutoFit/>
          </a:bodyPr>
          <a:lstStyle/>
          <a:p>
            <a:pPr eaLnBrk="1" hangingPunct="1"/>
            <a:r>
              <a:rPr lang="cs-CZ" altLang="cs-CZ" sz="2400" b="1">
                <a:solidFill>
                  <a:srgbClr val="CC0000"/>
                </a:solidFill>
              </a:rPr>
              <a:t>Uplatňování práva ŠARIA  v muslimských zemách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cs-CZ" altLang="cs-CZ" sz="3200" b="1" smtClean="0">
                <a:solidFill>
                  <a:srgbClr val="CC0000"/>
                </a:solidFill>
              </a:rPr>
              <a:t>Problematické uplatňování práva šaria</a:t>
            </a:r>
          </a:p>
        </p:txBody>
      </p:sp>
      <p:pic>
        <p:nvPicPr>
          <p:cNvPr id="16387" name="Picture 3" descr="crop-4043-profimedia-0035695561"/>
          <p:cNvPicPr>
            <a:picLocks noChangeAspect="1" noChangeArrowheads="1"/>
          </p:cNvPicPr>
          <p:nvPr/>
        </p:nvPicPr>
        <p:blipFill>
          <a:blip r:embed="rId2" cstate="print"/>
          <a:srcRect l="9528" r="9528"/>
          <a:stretch>
            <a:fillRect/>
          </a:stretch>
        </p:blipFill>
        <p:spPr bwMode="auto">
          <a:xfrm>
            <a:off x="152400" y="4864100"/>
            <a:ext cx="2743200" cy="1631950"/>
          </a:xfrm>
          <a:prstGeom prst="rect">
            <a:avLst/>
          </a:prstGeom>
          <a:noFill/>
          <a:ln w="9525">
            <a:noFill/>
            <a:miter lim="800000"/>
            <a:headEnd/>
            <a:tailEnd/>
          </a:ln>
        </p:spPr>
      </p:pic>
      <p:pic>
        <p:nvPicPr>
          <p:cNvPr id="16388" name="Picture 4" descr="The-Stoning-of-Soraya-M"/>
          <p:cNvPicPr>
            <a:picLocks noChangeAspect="1" noChangeArrowheads="1"/>
          </p:cNvPicPr>
          <p:nvPr/>
        </p:nvPicPr>
        <p:blipFill>
          <a:blip r:embed="rId3" cstate="print"/>
          <a:srcRect l="5727"/>
          <a:stretch>
            <a:fillRect/>
          </a:stretch>
        </p:blipFill>
        <p:spPr bwMode="auto">
          <a:xfrm>
            <a:off x="3048000" y="4495800"/>
            <a:ext cx="1751013" cy="1981200"/>
          </a:xfrm>
          <a:prstGeom prst="rect">
            <a:avLst/>
          </a:prstGeom>
          <a:noFill/>
          <a:ln w="9525">
            <a:noFill/>
            <a:miter lim="800000"/>
            <a:headEnd/>
            <a:tailEnd/>
          </a:ln>
        </p:spPr>
      </p:pic>
      <p:pic>
        <p:nvPicPr>
          <p:cNvPr id="16389" name="Picture 5" descr="PTA4052a7_muslim"/>
          <p:cNvPicPr>
            <a:picLocks noGrp="1" noChangeAspect="1" noChangeArrowheads="1"/>
          </p:cNvPicPr>
          <p:nvPr>
            <p:ph type="body" idx="1"/>
          </p:nvPr>
        </p:nvPicPr>
        <p:blipFill>
          <a:blip r:embed="rId4" cstate="print"/>
          <a:srcRect/>
          <a:stretch>
            <a:fillRect/>
          </a:stretch>
        </p:blipFill>
        <p:spPr>
          <a:xfrm>
            <a:off x="228600" y="1143000"/>
            <a:ext cx="2647950" cy="1547813"/>
          </a:xfrm>
          <a:noFill/>
        </p:spPr>
      </p:pic>
      <p:pic>
        <p:nvPicPr>
          <p:cNvPr id="16390" name="Picture 6" descr="ANd9GcR-PuBitdkHY7WFAs5s_ZfChkHTPkJ0iv-C-e3KkuaMaRHWS7yTHg"/>
          <p:cNvPicPr>
            <a:picLocks noChangeAspect="1" noChangeArrowheads="1"/>
          </p:cNvPicPr>
          <p:nvPr/>
        </p:nvPicPr>
        <p:blipFill>
          <a:blip r:embed="rId5" cstate="print"/>
          <a:srcRect/>
          <a:stretch>
            <a:fillRect/>
          </a:stretch>
        </p:blipFill>
        <p:spPr bwMode="auto">
          <a:xfrm>
            <a:off x="6781800" y="1068388"/>
            <a:ext cx="2286000" cy="1712912"/>
          </a:xfrm>
          <a:prstGeom prst="rect">
            <a:avLst/>
          </a:prstGeom>
          <a:noFill/>
          <a:ln w="9525">
            <a:noFill/>
            <a:miter lim="800000"/>
            <a:headEnd/>
            <a:tailEnd/>
          </a:ln>
        </p:spPr>
      </p:pic>
      <p:pic>
        <p:nvPicPr>
          <p:cNvPr id="16391" name="Picture 7" descr="ANd9GcRFoFyJ1GEYYhN8Asgan5btMXwqKyOzawxDexHgqMkfn8bw1ZK6"/>
          <p:cNvPicPr>
            <a:picLocks noChangeAspect="1" noChangeArrowheads="1"/>
          </p:cNvPicPr>
          <p:nvPr/>
        </p:nvPicPr>
        <p:blipFill>
          <a:blip r:embed="rId6" cstate="print"/>
          <a:srcRect/>
          <a:stretch>
            <a:fillRect/>
          </a:stretch>
        </p:blipFill>
        <p:spPr bwMode="auto">
          <a:xfrm>
            <a:off x="3048000" y="1219200"/>
            <a:ext cx="3500438" cy="1841500"/>
          </a:xfrm>
          <a:prstGeom prst="rect">
            <a:avLst/>
          </a:prstGeom>
          <a:noFill/>
          <a:ln w="9525">
            <a:noFill/>
            <a:miter lim="800000"/>
            <a:headEnd/>
            <a:tailEnd/>
          </a:ln>
        </p:spPr>
      </p:pic>
      <p:pic>
        <p:nvPicPr>
          <p:cNvPr id="16392" name="Picture 8" descr="https://encrypted-tbn3.gstatic.com/images?q=tbn:ANd9GcRwZUclhTUFJ61dXfinuJFPenPdgATCi2sRRbgDTzduXK4nzYU0"/>
          <p:cNvPicPr>
            <a:picLocks noChangeAspect="1" noChangeArrowheads="1"/>
          </p:cNvPicPr>
          <p:nvPr/>
        </p:nvPicPr>
        <p:blipFill>
          <a:blip r:embed="rId7" cstate="print"/>
          <a:srcRect t="23331"/>
          <a:stretch>
            <a:fillRect/>
          </a:stretch>
        </p:blipFill>
        <p:spPr bwMode="auto">
          <a:xfrm>
            <a:off x="3048000" y="2838450"/>
            <a:ext cx="3505200" cy="1428750"/>
          </a:xfrm>
          <a:prstGeom prst="rect">
            <a:avLst/>
          </a:prstGeom>
          <a:noFill/>
          <a:ln w="9525">
            <a:noFill/>
            <a:miter lim="800000"/>
            <a:headEnd/>
            <a:tailEnd/>
          </a:ln>
        </p:spPr>
      </p:pic>
      <p:pic>
        <p:nvPicPr>
          <p:cNvPr id="16393" name="Picture 10" descr="ANd9GcSPudgKAe8beMG5wrKcUQ1YmBDTPLq48iE3sqSwuOTelqJxsjvRYQ"/>
          <p:cNvPicPr>
            <a:picLocks noChangeAspect="1" noChangeArrowheads="1"/>
          </p:cNvPicPr>
          <p:nvPr/>
        </p:nvPicPr>
        <p:blipFill>
          <a:blip r:embed="rId8" cstate="print"/>
          <a:srcRect/>
          <a:stretch>
            <a:fillRect/>
          </a:stretch>
        </p:blipFill>
        <p:spPr bwMode="auto">
          <a:xfrm>
            <a:off x="152400" y="2819400"/>
            <a:ext cx="2657475" cy="1724025"/>
          </a:xfrm>
          <a:prstGeom prst="rect">
            <a:avLst/>
          </a:prstGeom>
          <a:noFill/>
          <a:ln w="9525">
            <a:noFill/>
            <a:miter lim="800000"/>
            <a:headEnd/>
            <a:tailEnd/>
          </a:ln>
        </p:spPr>
      </p:pic>
      <p:pic>
        <p:nvPicPr>
          <p:cNvPr id="16394" name="Picture 14" descr="sharia"/>
          <p:cNvPicPr>
            <a:picLocks noChangeAspect="1" noChangeArrowheads="1"/>
          </p:cNvPicPr>
          <p:nvPr/>
        </p:nvPicPr>
        <p:blipFill>
          <a:blip r:embed="rId9" cstate="print"/>
          <a:srcRect l="9044" r="4523"/>
          <a:stretch>
            <a:fillRect/>
          </a:stretch>
        </p:blipFill>
        <p:spPr bwMode="auto">
          <a:xfrm>
            <a:off x="6662738" y="4648200"/>
            <a:ext cx="2328862" cy="1866900"/>
          </a:xfrm>
          <a:prstGeom prst="rect">
            <a:avLst/>
          </a:prstGeom>
          <a:noFill/>
          <a:ln w="9525">
            <a:noFill/>
            <a:miter lim="800000"/>
            <a:headEnd/>
            <a:tailEnd/>
          </a:ln>
        </p:spPr>
      </p:pic>
      <p:pic>
        <p:nvPicPr>
          <p:cNvPr id="16395" name="Picture 16" descr="ANd9GcQLS6G3F6NsKvbmdc2U3BMev-1FczimTals9jMOLdEFdrMDsNvV"/>
          <p:cNvPicPr>
            <a:picLocks noChangeAspect="1" noChangeArrowheads="1"/>
          </p:cNvPicPr>
          <p:nvPr/>
        </p:nvPicPr>
        <p:blipFill>
          <a:blip r:embed="rId10" cstate="print"/>
          <a:srcRect/>
          <a:stretch>
            <a:fillRect/>
          </a:stretch>
        </p:blipFill>
        <p:spPr bwMode="auto">
          <a:xfrm>
            <a:off x="6705600" y="2819400"/>
            <a:ext cx="2286000" cy="1712913"/>
          </a:xfrm>
          <a:prstGeom prst="rect">
            <a:avLst/>
          </a:prstGeom>
          <a:noFill/>
          <a:ln w="9525">
            <a:noFill/>
            <a:miter lim="800000"/>
            <a:headEnd/>
            <a:tailEnd/>
          </a:ln>
        </p:spPr>
      </p:pic>
      <p:pic>
        <p:nvPicPr>
          <p:cNvPr id="16396" name="Picture 18" descr="ANd9GcT0ike-ic4JL7vJ_OQiLENWegyLXDYXM-Lq9TVvgJg5sW__Rz-ZCA"/>
          <p:cNvPicPr>
            <a:picLocks noChangeAspect="1" noChangeArrowheads="1"/>
          </p:cNvPicPr>
          <p:nvPr/>
        </p:nvPicPr>
        <p:blipFill>
          <a:blip r:embed="rId11" cstate="print"/>
          <a:srcRect l="11023" r="25197"/>
          <a:stretch>
            <a:fillRect/>
          </a:stretch>
        </p:blipFill>
        <p:spPr bwMode="auto">
          <a:xfrm>
            <a:off x="4933950" y="4572000"/>
            <a:ext cx="161925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76200"/>
            <a:ext cx="8229600" cy="868363"/>
          </a:xfrm>
        </p:spPr>
        <p:txBody>
          <a:bodyPr>
            <a:normAutofit fontScale="90000"/>
          </a:bodyPr>
          <a:lstStyle/>
          <a:p>
            <a:pPr eaLnBrk="1" hangingPunct="1"/>
            <a:r>
              <a:rPr lang="cs-CZ" altLang="cs-CZ" sz="3200" b="1" smtClean="0">
                <a:solidFill>
                  <a:srgbClr val="CC0000"/>
                </a:solidFill>
              </a:rPr>
              <a:t>Džihád</a:t>
            </a:r>
            <a:r>
              <a:rPr lang="cs-CZ" altLang="cs-CZ" sz="5400" b="1" smtClean="0"/>
              <a:t> </a:t>
            </a:r>
            <a:br>
              <a:rPr lang="cs-CZ" altLang="cs-CZ" sz="5400" b="1" smtClean="0"/>
            </a:br>
            <a:r>
              <a:rPr lang="ar-SA" altLang="cs-CZ" sz="4000" b="1" smtClean="0">
                <a:cs typeface="Arial" charset="0"/>
              </a:rPr>
              <a:t>جهاد</a:t>
            </a:r>
            <a:endParaRPr lang="cs-CZ" altLang="cs-CZ" sz="4000" b="1" smtClean="0"/>
          </a:p>
        </p:txBody>
      </p:sp>
      <p:sp>
        <p:nvSpPr>
          <p:cNvPr id="43011" name="Rectangle 3"/>
          <p:cNvSpPr>
            <a:spLocks noGrp="1" noChangeArrowheads="1"/>
          </p:cNvSpPr>
          <p:nvPr>
            <p:ph type="body" idx="1"/>
          </p:nvPr>
        </p:nvSpPr>
        <p:spPr>
          <a:xfrm>
            <a:off x="228600" y="1699592"/>
            <a:ext cx="8686800" cy="5257800"/>
          </a:xfrm>
        </p:spPr>
        <p:txBody>
          <a:bodyPr/>
          <a:lstStyle/>
          <a:p>
            <a:pPr eaLnBrk="1" hangingPunct="1">
              <a:lnSpc>
                <a:spcPct val="80000"/>
              </a:lnSpc>
              <a:buFontTx/>
              <a:buNone/>
            </a:pPr>
            <a:r>
              <a:rPr lang="cs-CZ" altLang="cs-CZ" sz="2000" b="1" dirty="0" smtClean="0"/>
              <a:t>                        Džihád je termín označující  náboženskou                                 povinnost  muslimů usilovat o obranu a rozšiřování                                                 Islámu   ve vlastním srdci i ve světě</a:t>
            </a:r>
            <a:r>
              <a:rPr lang="cs-CZ" altLang="cs-CZ" sz="2000" dirty="0" smtClean="0"/>
              <a:t>.                            </a:t>
            </a:r>
          </a:p>
          <a:p>
            <a:pPr eaLnBrk="1" hangingPunct="1">
              <a:lnSpc>
                <a:spcPct val="80000"/>
              </a:lnSpc>
              <a:buFontTx/>
              <a:buNone/>
            </a:pPr>
            <a:r>
              <a:rPr lang="cs-CZ" altLang="cs-CZ" sz="2000" b="1" dirty="0" smtClean="0"/>
              <a:t>     Tradičně se rozlišují čtyři druhy džihádu: </a:t>
            </a:r>
          </a:p>
          <a:p>
            <a:pPr eaLnBrk="1" hangingPunct="1">
              <a:lnSpc>
                <a:spcPct val="80000"/>
              </a:lnSpc>
            </a:pPr>
            <a:r>
              <a:rPr lang="cs-CZ" altLang="cs-CZ" sz="2000" b="1" i="1" dirty="0" smtClean="0"/>
              <a:t>džihád srdcem</a:t>
            </a:r>
            <a:r>
              <a:rPr lang="cs-CZ" altLang="cs-CZ" sz="2000" b="1" dirty="0" smtClean="0"/>
              <a:t> (</a:t>
            </a:r>
            <a:r>
              <a:rPr lang="cs-CZ" altLang="cs-CZ" sz="2000" b="1" i="1" dirty="0" smtClean="0"/>
              <a:t>džihád </a:t>
            </a:r>
            <a:r>
              <a:rPr lang="cs-CZ" altLang="cs-CZ" sz="2000" b="1" i="1" dirty="0" err="1" smtClean="0"/>
              <a:t>bi’l</a:t>
            </a:r>
            <a:r>
              <a:rPr lang="cs-CZ" altLang="cs-CZ" sz="2000" b="1" i="1" dirty="0" smtClean="0"/>
              <a:t>-</a:t>
            </a:r>
            <a:r>
              <a:rPr lang="cs-CZ" altLang="cs-CZ" sz="2000" b="1" i="1" dirty="0" err="1" smtClean="0"/>
              <a:t>kalb</a:t>
            </a:r>
            <a:r>
              <a:rPr lang="cs-CZ" altLang="cs-CZ" sz="2000" b="1" dirty="0" smtClean="0"/>
              <a:t>) - neustálé prohlubování osobní zbožnosti a přemáhání hříchu a pokušení,</a:t>
            </a:r>
          </a:p>
          <a:p>
            <a:pPr eaLnBrk="1" hangingPunct="1">
              <a:lnSpc>
                <a:spcPct val="80000"/>
              </a:lnSpc>
            </a:pPr>
            <a:r>
              <a:rPr lang="cs-CZ" altLang="cs-CZ" sz="2000" b="1" i="1" dirty="0" smtClean="0"/>
              <a:t>džihád jazykem</a:t>
            </a:r>
            <a:r>
              <a:rPr lang="cs-CZ" altLang="cs-CZ" sz="2000" b="1" dirty="0" smtClean="0"/>
              <a:t> (</a:t>
            </a:r>
            <a:r>
              <a:rPr lang="cs-CZ" altLang="cs-CZ" sz="2000" b="1" i="1" dirty="0" smtClean="0"/>
              <a:t>džihád </a:t>
            </a:r>
            <a:r>
              <a:rPr lang="cs-CZ" altLang="cs-CZ" sz="2000" b="1" i="1" dirty="0" err="1" smtClean="0"/>
              <a:t>bi’l</a:t>
            </a:r>
            <a:r>
              <a:rPr lang="cs-CZ" altLang="cs-CZ" sz="2000" b="1" i="1" dirty="0" smtClean="0"/>
              <a:t>-</a:t>
            </a:r>
            <a:r>
              <a:rPr lang="cs-CZ" altLang="cs-CZ" sz="2000" b="1" i="1" dirty="0" err="1" smtClean="0"/>
              <a:t>lisán</a:t>
            </a:r>
            <a:r>
              <a:rPr lang="cs-CZ" altLang="cs-CZ" sz="2000" b="1" dirty="0" smtClean="0"/>
              <a:t>) - podpora a šíření Pravdy, misijní činnost a poukazování na špatnosti,</a:t>
            </a:r>
          </a:p>
          <a:p>
            <a:pPr eaLnBrk="1" hangingPunct="1">
              <a:lnSpc>
                <a:spcPct val="80000"/>
              </a:lnSpc>
            </a:pPr>
            <a:r>
              <a:rPr lang="cs-CZ" altLang="cs-CZ" sz="2000" b="1" i="1" dirty="0" smtClean="0"/>
              <a:t>džihád rukou</a:t>
            </a:r>
            <a:r>
              <a:rPr lang="cs-CZ" altLang="cs-CZ" sz="2000" b="1" dirty="0" smtClean="0"/>
              <a:t> (</a:t>
            </a:r>
            <a:r>
              <a:rPr lang="cs-CZ" altLang="cs-CZ" sz="2000" b="1" i="1" dirty="0" smtClean="0"/>
              <a:t>džihád </a:t>
            </a:r>
            <a:r>
              <a:rPr lang="cs-CZ" altLang="cs-CZ" sz="2000" b="1" i="1" dirty="0" err="1" smtClean="0"/>
              <a:t>bi’l</a:t>
            </a:r>
            <a:r>
              <a:rPr lang="cs-CZ" altLang="cs-CZ" sz="2000" b="1" i="1" dirty="0" smtClean="0"/>
              <a:t>-</a:t>
            </a:r>
            <a:r>
              <a:rPr lang="cs-CZ" altLang="cs-CZ" sz="2000" b="1" i="1" dirty="0" err="1" smtClean="0"/>
              <a:t>jad</a:t>
            </a:r>
            <a:r>
              <a:rPr lang="cs-CZ" altLang="cs-CZ" sz="2000" b="1" dirty="0" smtClean="0"/>
              <a:t>) - obecně záslužná a charitativní činnost  </a:t>
            </a:r>
          </a:p>
          <a:p>
            <a:pPr eaLnBrk="1" hangingPunct="1">
              <a:lnSpc>
                <a:spcPct val="80000"/>
              </a:lnSpc>
            </a:pPr>
            <a:r>
              <a:rPr lang="cs-CZ" altLang="cs-CZ" sz="2000" b="1" i="1" dirty="0" smtClean="0"/>
              <a:t>džihád mečem</a:t>
            </a:r>
            <a:r>
              <a:rPr lang="cs-CZ" altLang="cs-CZ" sz="2000" b="1" dirty="0" smtClean="0"/>
              <a:t> (</a:t>
            </a:r>
            <a:r>
              <a:rPr lang="cs-CZ" altLang="cs-CZ" sz="2000" b="1" i="1" dirty="0" smtClean="0"/>
              <a:t>džihád </a:t>
            </a:r>
            <a:r>
              <a:rPr lang="cs-CZ" altLang="cs-CZ" sz="2000" b="1" i="1" dirty="0" err="1" smtClean="0"/>
              <a:t>bi’s</a:t>
            </a:r>
            <a:r>
              <a:rPr lang="cs-CZ" altLang="cs-CZ" sz="2000" b="1" i="1" dirty="0" smtClean="0"/>
              <a:t>-</a:t>
            </a:r>
            <a:r>
              <a:rPr lang="cs-CZ" altLang="cs-CZ" sz="2000" b="1" i="1" dirty="0" err="1" smtClean="0"/>
              <a:t>sajf</a:t>
            </a:r>
            <a:r>
              <a:rPr lang="cs-CZ" altLang="cs-CZ" sz="2000" b="1" dirty="0" smtClean="0"/>
              <a:t>) - prosazování islámu různými podobami násilí, ať už represí vůči bezvěrcům na území islámského státu, vedením války za šíření víry, bojem proti strůjcům rozkladu zevnitř nebo, v dnešní době asi nejčastěji, obranou vůči vnějšímu nepříteli. </a:t>
            </a:r>
          </a:p>
          <a:p>
            <a:pPr eaLnBrk="1" hangingPunct="1">
              <a:lnSpc>
                <a:spcPct val="80000"/>
              </a:lnSpc>
            </a:pPr>
            <a:endParaRPr lang="cs-CZ" altLang="cs-CZ" sz="2000" b="1" dirty="0" smtClean="0"/>
          </a:p>
          <a:p>
            <a:pPr eaLnBrk="1" hangingPunct="1">
              <a:lnSpc>
                <a:spcPct val="80000"/>
              </a:lnSpc>
            </a:pPr>
            <a:endParaRPr lang="cs-CZ" altLang="cs-CZ" sz="2000" dirty="0" smtClean="0"/>
          </a:p>
        </p:txBody>
      </p:sp>
      <p:pic>
        <p:nvPicPr>
          <p:cNvPr id="43012" name="Picture 5" descr="Dzihad-za-lasku"/>
          <p:cNvPicPr>
            <a:picLocks noChangeAspect="1" noChangeArrowheads="1"/>
          </p:cNvPicPr>
          <p:nvPr/>
        </p:nvPicPr>
        <p:blipFill>
          <a:blip r:embed="rId3" cstate="print"/>
          <a:srcRect l="10603" t="13228" b="2362"/>
          <a:stretch>
            <a:fillRect/>
          </a:stretch>
        </p:blipFill>
        <p:spPr bwMode="auto">
          <a:xfrm>
            <a:off x="7391400" y="0"/>
            <a:ext cx="1595438" cy="2251075"/>
          </a:xfrm>
          <a:prstGeom prst="rect">
            <a:avLst/>
          </a:prstGeom>
          <a:noFill/>
          <a:ln w="9525">
            <a:noFill/>
            <a:miter lim="800000"/>
            <a:headEnd/>
            <a:tailEnd/>
          </a:ln>
        </p:spPr>
      </p:pic>
      <p:pic>
        <p:nvPicPr>
          <p:cNvPr id="43013" name="Picture 7" descr="71_B_R19_2012"/>
          <p:cNvPicPr>
            <a:picLocks noChangeAspect="1" noChangeArrowheads="1"/>
          </p:cNvPicPr>
          <p:nvPr/>
        </p:nvPicPr>
        <p:blipFill>
          <a:blip r:embed="rId4" cstate="print"/>
          <a:srcRect t="18945" b="4736"/>
          <a:stretch>
            <a:fillRect/>
          </a:stretch>
        </p:blipFill>
        <p:spPr bwMode="auto">
          <a:xfrm>
            <a:off x="381000" y="5334000"/>
            <a:ext cx="2695575" cy="1366838"/>
          </a:xfrm>
          <a:prstGeom prst="rect">
            <a:avLst/>
          </a:prstGeom>
          <a:noFill/>
          <a:ln w="9525">
            <a:noFill/>
            <a:miter lim="800000"/>
            <a:headEnd/>
            <a:tailEnd/>
          </a:ln>
        </p:spPr>
      </p:pic>
      <p:pic>
        <p:nvPicPr>
          <p:cNvPr id="43014" name="Picture 9" descr="A_Land_Called_Paradise"/>
          <p:cNvPicPr>
            <a:picLocks noChangeAspect="1" noChangeArrowheads="1"/>
          </p:cNvPicPr>
          <p:nvPr/>
        </p:nvPicPr>
        <p:blipFill>
          <a:blip r:embed="rId5" cstate="print"/>
          <a:srcRect/>
          <a:stretch>
            <a:fillRect/>
          </a:stretch>
        </p:blipFill>
        <p:spPr bwMode="auto">
          <a:xfrm>
            <a:off x="3276600" y="5334000"/>
            <a:ext cx="1885950" cy="1414463"/>
          </a:xfrm>
          <a:prstGeom prst="rect">
            <a:avLst/>
          </a:prstGeom>
          <a:noFill/>
          <a:ln w="9525">
            <a:noFill/>
            <a:miter lim="800000"/>
            <a:headEnd/>
            <a:tailEnd/>
          </a:ln>
        </p:spPr>
      </p:pic>
      <p:sp>
        <p:nvSpPr>
          <p:cNvPr id="43015" name="AutoShape 11"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1" hangingPunct="1"/>
            <a:endParaRPr lang="cs-CZ" altLang="cs-CZ"/>
          </a:p>
        </p:txBody>
      </p:sp>
      <p:pic>
        <p:nvPicPr>
          <p:cNvPr id="43016" name="Picture 13" descr="islam_symbol_sword"/>
          <p:cNvPicPr>
            <a:picLocks noChangeAspect="1" noChangeArrowheads="1"/>
          </p:cNvPicPr>
          <p:nvPr/>
        </p:nvPicPr>
        <p:blipFill>
          <a:blip r:embed="rId6" cstate="print"/>
          <a:srcRect/>
          <a:stretch>
            <a:fillRect/>
          </a:stretch>
        </p:blipFill>
        <p:spPr bwMode="auto">
          <a:xfrm>
            <a:off x="304800" y="192088"/>
            <a:ext cx="1295400" cy="1255712"/>
          </a:xfrm>
          <a:prstGeom prst="rect">
            <a:avLst/>
          </a:prstGeom>
          <a:noFill/>
          <a:ln w="9525">
            <a:noFill/>
            <a:miter lim="800000"/>
            <a:headEnd/>
            <a:tailEnd/>
          </a:ln>
        </p:spPr>
      </p:pic>
      <p:pic>
        <p:nvPicPr>
          <p:cNvPr id="43017" name="Picture 15" descr="9ea7b2f18f_2422534_o2"/>
          <p:cNvPicPr>
            <a:picLocks noChangeAspect="1" noChangeArrowheads="1"/>
          </p:cNvPicPr>
          <p:nvPr/>
        </p:nvPicPr>
        <p:blipFill>
          <a:blip r:embed="rId7" cstate="print"/>
          <a:srcRect/>
          <a:stretch>
            <a:fillRect/>
          </a:stretch>
        </p:blipFill>
        <p:spPr bwMode="auto">
          <a:xfrm>
            <a:off x="7010400" y="5295900"/>
            <a:ext cx="2085975" cy="1562100"/>
          </a:xfrm>
          <a:prstGeom prst="rect">
            <a:avLst/>
          </a:prstGeom>
          <a:noFill/>
          <a:ln w="9525">
            <a:noFill/>
            <a:miter lim="800000"/>
            <a:headEnd/>
            <a:tailEnd/>
          </a:ln>
        </p:spPr>
      </p:pic>
      <p:sp>
        <p:nvSpPr>
          <p:cNvPr id="43018" name="Text Box 16"/>
          <p:cNvSpPr txBox="1">
            <a:spLocks noChangeArrowheads="1"/>
          </p:cNvSpPr>
          <p:nvPr/>
        </p:nvSpPr>
        <p:spPr bwMode="auto">
          <a:xfrm>
            <a:off x="5257800" y="5257800"/>
            <a:ext cx="1752600" cy="915988"/>
          </a:xfrm>
          <a:prstGeom prst="rect">
            <a:avLst/>
          </a:prstGeom>
          <a:noFill/>
          <a:ln w="9525">
            <a:noFill/>
            <a:miter lim="800000"/>
            <a:headEnd/>
            <a:tailEnd/>
          </a:ln>
        </p:spPr>
        <p:txBody>
          <a:bodyPr>
            <a:spAutoFit/>
          </a:bodyPr>
          <a:lstStyle/>
          <a:p>
            <a:pPr eaLnBrk="1" hangingPunct="1">
              <a:spcBef>
                <a:spcPct val="50000"/>
              </a:spcBef>
            </a:pPr>
            <a:r>
              <a:rPr lang="cs-CZ" altLang="cs-CZ" b="1"/>
              <a:t>„Teroristé unesli mé náboženství“</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a:xfrm>
            <a:off x="0" y="0"/>
            <a:ext cx="8686800" cy="914400"/>
          </a:xfrm>
        </p:spPr>
        <p:txBody>
          <a:bodyPr>
            <a:normAutofit fontScale="90000"/>
          </a:bodyPr>
          <a:lstStyle/>
          <a:p>
            <a:r>
              <a:rPr lang="cs-CZ" altLang="cs-CZ" sz="2800" b="1" smtClean="0">
                <a:solidFill>
                  <a:srgbClr val="FF0000"/>
                </a:solidFill>
              </a:rPr>
              <a:t>Nepravdy a polopravdy, které šíří odpůrci islámu,          a kterým mnoho lidé věří</a:t>
            </a:r>
          </a:p>
        </p:txBody>
      </p:sp>
      <p:sp>
        <p:nvSpPr>
          <p:cNvPr id="36867" name="Zástupný symbol pro obsah 4"/>
          <p:cNvSpPr>
            <a:spLocks noGrp="1"/>
          </p:cNvSpPr>
          <p:nvPr>
            <p:ph idx="1"/>
          </p:nvPr>
        </p:nvSpPr>
        <p:spPr>
          <a:xfrm>
            <a:off x="228600" y="908720"/>
            <a:ext cx="8915400" cy="5943600"/>
          </a:xfrm>
        </p:spPr>
        <p:txBody>
          <a:bodyPr>
            <a:normAutofit/>
          </a:bodyPr>
          <a:lstStyle/>
          <a:p>
            <a:pPr>
              <a:buFontTx/>
              <a:buNone/>
            </a:pPr>
            <a:r>
              <a:rPr lang="cs-CZ" altLang="cs-CZ" sz="1800" b="1" dirty="0" smtClean="0"/>
              <a:t>      Muslimové pohrdají ženami, jsou krutí a nevzdělaní, neuznávají jiná náboženství, odmítají technický pokrok, jsou to </a:t>
            </a:r>
            <a:r>
              <a:rPr lang="cs-CZ" altLang="cs-CZ" sz="1800" b="1" dirty="0" err="1" smtClean="0"/>
              <a:t>terroristé</a:t>
            </a:r>
            <a:r>
              <a:rPr lang="cs-CZ" altLang="cs-CZ" sz="1800" b="1" dirty="0" smtClean="0"/>
              <a:t>.</a:t>
            </a:r>
          </a:p>
          <a:p>
            <a:pPr>
              <a:buNone/>
            </a:pPr>
            <a:r>
              <a:rPr lang="cs-CZ" altLang="cs-CZ" sz="2400" b="1" dirty="0" smtClean="0"/>
              <a:t>Ženy</a:t>
            </a:r>
          </a:p>
          <a:p>
            <a:r>
              <a:rPr lang="cs-CZ" altLang="cs-CZ" sz="1800" b="1" dirty="0" smtClean="0"/>
              <a:t>Ženy jsou týrány, bičovány, kamenovány</a:t>
            </a:r>
          </a:p>
          <a:p>
            <a:endParaRPr lang="cs-CZ" altLang="cs-CZ" sz="1600" b="1" dirty="0" smtClean="0"/>
          </a:p>
          <a:p>
            <a:endParaRPr lang="cs-CZ" altLang="cs-CZ" sz="1600" b="1" dirty="0" smtClean="0"/>
          </a:p>
          <a:p>
            <a:endParaRPr lang="cs-CZ" altLang="cs-CZ" sz="1600" b="1" dirty="0" smtClean="0"/>
          </a:p>
          <a:p>
            <a:endParaRPr lang="cs-CZ" altLang="cs-CZ" sz="1600" b="1" dirty="0" smtClean="0"/>
          </a:p>
          <a:p>
            <a:endParaRPr lang="cs-CZ" altLang="cs-CZ" sz="1600" b="1" dirty="0" smtClean="0"/>
          </a:p>
          <a:p>
            <a:r>
              <a:rPr lang="cs-CZ" altLang="cs-CZ" sz="1800" b="1" dirty="0" smtClean="0"/>
              <a:t>Všechny muslimské ženy chodí zahalené</a:t>
            </a:r>
            <a:endParaRPr lang="cs-CZ" altLang="cs-CZ" sz="1800" dirty="0" smtClean="0"/>
          </a:p>
          <a:p>
            <a:endParaRPr lang="cs-CZ" altLang="cs-CZ" sz="1600" b="1" dirty="0" smtClean="0"/>
          </a:p>
          <a:p>
            <a:endParaRPr lang="cs-CZ" altLang="cs-CZ" sz="1600" b="1" dirty="0" smtClean="0"/>
          </a:p>
          <a:p>
            <a:endParaRPr lang="cs-CZ" altLang="cs-CZ" sz="1600" b="1" dirty="0" smtClean="0"/>
          </a:p>
          <a:p>
            <a:endParaRPr lang="cs-CZ" altLang="cs-CZ" sz="1600" b="1" dirty="0" smtClean="0"/>
          </a:p>
          <a:p>
            <a:pPr>
              <a:buFontTx/>
              <a:buNone/>
            </a:pPr>
            <a:endParaRPr lang="cs-CZ" altLang="cs-CZ" sz="1600" b="1" dirty="0" smtClean="0"/>
          </a:p>
          <a:p>
            <a:pPr>
              <a:buFontTx/>
              <a:buNone/>
            </a:pPr>
            <a:r>
              <a:rPr lang="cs-CZ" altLang="cs-CZ" dirty="0" smtClean="0"/>
              <a:t>                                                                                            </a:t>
            </a:r>
          </a:p>
        </p:txBody>
      </p:sp>
      <p:pic>
        <p:nvPicPr>
          <p:cNvPr id="36868" name="Picture 3" descr="crop-4043-profimedia-0035695561"/>
          <p:cNvPicPr>
            <a:picLocks noChangeAspect="1" noChangeArrowheads="1"/>
          </p:cNvPicPr>
          <p:nvPr/>
        </p:nvPicPr>
        <p:blipFill>
          <a:blip r:embed="rId3" cstate="print"/>
          <a:srcRect l="9528" r="9528"/>
          <a:stretch>
            <a:fillRect/>
          </a:stretch>
        </p:blipFill>
        <p:spPr bwMode="auto">
          <a:xfrm>
            <a:off x="152400" y="2375024"/>
            <a:ext cx="2133600" cy="1270000"/>
          </a:xfrm>
          <a:prstGeom prst="rect">
            <a:avLst/>
          </a:prstGeom>
          <a:noFill/>
          <a:ln w="9525">
            <a:noFill/>
            <a:miter lim="800000"/>
            <a:headEnd/>
            <a:tailEnd/>
          </a:ln>
        </p:spPr>
      </p:pic>
      <p:pic>
        <p:nvPicPr>
          <p:cNvPr id="36869" name="Picture 4" descr="The-Stoning-of-Soraya-M"/>
          <p:cNvPicPr>
            <a:picLocks noChangeAspect="1" noChangeArrowheads="1"/>
          </p:cNvPicPr>
          <p:nvPr/>
        </p:nvPicPr>
        <p:blipFill>
          <a:blip r:embed="rId4" cstate="print"/>
          <a:srcRect l="5727"/>
          <a:stretch>
            <a:fillRect/>
          </a:stretch>
        </p:blipFill>
        <p:spPr bwMode="auto">
          <a:xfrm>
            <a:off x="2444750" y="2345432"/>
            <a:ext cx="1212850" cy="1371600"/>
          </a:xfrm>
          <a:prstGeom prst="rect">
            <a:avLst/>
          </a:prstGeom>
          <a:noFill/>
          <a:ln w="9525">
            <a:noFill/>
            <a:miter lim="800000"/>
            <a:headEnd/>
            <a:tailEnd/>
          </a:ln>
        </p:spPr>
      </p:pic>
      <p:sp>
        <p:nvSpPr>
          <p:cNvPr id="36870" name="TextovéPole 7"/>
          <p:cNvSpPr txBox="1">
            <a:spLocks noChangeArrowheads="1"/>
          </p:cNvSpPr>
          <p:nvPr/>
        </p:nvSpPr>
        <p:spPr bwMode="auto">
          <a:xfrm>
            <a:off x="5181600" y="1905000"/>
            <a:ext cx="3429000" cy="1569660"/>
          </a:xfrm>
          <a:prstGeom prst="rect">
            <a:avLst/>
          </a:prstGeom>
          <a:noFill/>
          <a:ln w="9525">
            <a:noFill/>
            <a:miter lim="800000"/>
            <a:headEnd/>
            <a:tailEnd/>
          </a:ln>
        </p:spPr>
        <p:txBody>
          <a:bodyPr>
            <a:spAutoFit/>
          </a:bodyPr>
          <a:lstStyle/>
          <a:p>
            <a:pPr eaLnBrk="1" hangingPunct="1"/>
            <a:r>
              <a:rPr lang="cs-CZ" altLang="cs-CZ" sz="1600" b="1" dirty="0"/>
              <a:t>Je pravda, že se to v některých odlehlejších oblastech některých  muslimských zemí  ještě děje. Jde o fundamentalistické uplatňování náboženského zákona </a:t>
            </a:r>
            <a:r>
              <a:rPr lang="cs-CZ" altLang="cs-CZ" sz="1600" b="1" dirty="0" err="1"/>
              <a:t>Šaria</a:t>
            </a:r>
            <a:r>
              <a:rPr lang="cs-CZ" altLang="cs-CZ" sz="1600" b="1" dirty="0"/>
              <a:t>. Postupně ale práva žen </a:t>
            </a:r>
            <a:r>
              <a:rPr lang="cs-CZ" altLang="cs-CZ" sz="1600" b="1" dirty="0" smtClean="0"/>
              <a:t>rostou.</a:t>
            </a:r>
            <a:endParaRPr lang="cs-CZ" altLang="cs-CZ" sz="1600" b="1" dirty="0"/>
          </a:p>
        </p:txBody>
      </p:sp>
      <p:pic>
        <p:nvPicPr>
          <p:cNvPr id="36871" name="Obrázek 8" descr="5 nesmyslných mýtů o islámu (kterým věříte)">
            <a:hlinkClick r:id="rId5" tooltip="&quot;5 nesmyslných mýtů o islámu (kterým věříte)&quot;"/>
          </p:cNvPr>
          <p:cNvPicPr>
            <a:picLocks noChangeAspect="1" noChangeArrowheads="1"/>
          </p:cNvPicPr>
          <p:nvPr/>
        </p:nvPicPr>
        <p:blipFill>
          <a:blip r:embed="rId6" cstate="print"/>
          <a:srcRect/>
          <a:stretch>
            <a:fillRect/>
          </a:stretch>
        </p:blipFill>
        <p:spPr bwMode="auto">
          <a:xfrm>
            <a:off x="179512" y="4112989"/>
            <a:ext cx="1276350" cy="1692275"/>
          </a:xfrm>
          <a:prstGeom prst="rect">
            <a:avLst/>
          </a:prstGeom>
          <a:noFill/>
          <a:ln w="9525">
            <a:noFill/>
            <a:miter lim="800000"/>
            <a:headEnd/>
            <a:tailEnd/>
          </a:ln>
        </p:spPr>
      </p:pic>
      <p:pic>
        <p:nvPicPr>
          <p:cNvPr id="36872" name="Picture 18" descr="ANd9GcT0ike-ic4JL7vJ_OQiLENWegyLXDYXM-Lq9TVvgJg5sW__Rz-ZCA"/>
          <p:cNvPicPr>
            <a:picLocks noChangeAspect="1" noChangeArrowheads="1"/>
          </p:cNvPicPr>
          <p:nvPr/>
        </p:nvPicPr>
        <p:blipFill>
          <a:blip r:embed="rId7" cstate="print"/>
          <a:srcRect l="11023" r="25197"/>
          <a:stretch>
            <a:fillRect/>
          </a:stretch>
        </p:blipFill>
        <p:spPr bwMode="auto">
          <a:xfrm>
            <a:off x="3763963" y="2408932"/>
            <a:ext cx="1112837" cy="1308100"/>
          </a:xfrm>
          <a:prstGeom prst="rect">
            <a:avLst/>
          </a:prstGeom>
          <a:noFill/>
          <a:ln w="9525">
            <a:noFill/>
            <a:miter lim="800000"/>
            <a:headEnd/>
            <a:tailEnd/>
          </a:ln>
        </p:spPr>
      </p:pic>
      <p:pic>
        <p:nvPicPr>
          <p:cNvPr id="36873" name="Obrázek 10" descr="Výsledek obrázku pro nikáb"/>
          <p:cNvPicPr>
            <a:picLocks noChangeAspect="1" noChangeArrowheads="1"/>
          </p:cNvPicPr>
          <p:nvPr/>
        </p:nvPicPr>
        <p:blipFill>
          <a:blip r:embed="rId8" cstate="print"/>
          <a:srcRect l="13591" r="7767"/>
          <a:stretch>
            <a:fillRect/>
          </a:stretch>
        </p:blipFill>
        <p:spPr bwMode="auto">
          <a:xfrm>
            <a:off x="1475656" y="4133056"/>
            <a:ext cx="2097088" cy="1600200"/>
          </a:xfrm>
          <a:prstGeom prst="rect">
            <a:avLst/>
          </a:prstGeom>
          <a:noFill/>
          <a:ln w="9525">
            <a:noFill/>
            <a:miter lim="800000"/>
            <a:headEnd/>
            <a:tailEnd/>
          </a:ln>
        </p:spPr>
      </p:pic>
      <p:sp>
        <p:nvSpPr>
          <p:cNvPr id="36874" name="TextovéPole 11"/>
          <p:cNvSpPr txBox="1">
            <a:spLocks noChangeArrowheads="1"/>
          </p:cNvSpPr>
          <p:nvPr/>
        </p:nvSpPr>
        <p:spPr bwMode="auto">
          <a:xfrm>
            <a:off x="3657600" y="4205312"/>
            <a:ext cx="1905000" cy="2032000"/>
          </a:xfrm>
          <a:prstGeom prst="rect">
            <a:avLst/>
          </a:prstGeom>
          <a:noFill/>
          <a:ln w="9525">
            <a:noFill/>
            <a:miter lim="800000"/>
            <a:headEnd/>
            <a:tailEnd/>
          </a:ln>
        </p:spPr>
        <p:txBody>
          <a:bodyPr>
            <a:spAutoFit/>
          </a:bodyPr>
          <a:lstStyle/>
          <a:p>
            <a:pPr eaLnBrk="1" hangingPunct="1"/>
            <a:r>
              <a:rPr lang="cs-CZ" altLang="cs-CZ" sz="1400" b="1" dirty="0"/>
              <a:t>Ve Francii, schválili zákaz nošení burek. Žije tam asi 3 miliony muslimek. Policie zjišťovala, kolik z nich nosí burky, zjistila, že 367 .</a:t>
            </a:r>
          </a:p>
          <a:p>
            <a:pPr eaLnBrk="1" hangingPunct="1"/>
            <a:endParaRPr lang="cs-CZ" altLang="cs-CZ" sz="1400" dirty="0"/>
          </a:p>
        </p:txBody>
      </p:sp>
      <p:pic>
        <p:nvPicPr>
          <p:cNvPr id="36875" name="Obrázek 12" descr="5 nesmyslných mýtů o islámu (kterým věříte)">
            <a:hlinkClick r:id="rId9" tooltip="&quot;5 nesmyslných mýtů o islámu (kterým věříte)&quot;"/>
          </p:cNvPr>
          <p:cNvPicPr>
            <a:picLocks noChangeAspect="1" noChangeArrowheads="1"/>
          </p:cNvPicPr>
          <p:nvPr/>
        </p:nvPicPr>
        <p:blipFill>
          <a:blip r:embed="rId10" cstate="print"/>
          <a:srcRect/>
          <a:stretch>
            <a:fillRect/>
          </a:stretch>
        </p:blipFill>
        <p:spPr bwMode="auto">
          <a:xfrm>
            <a:off x="5486400" y="4437112"/>
            <a:ext cx="1962150" cy="1371600"/>
          </a:xfrm>
          <a:prstGeom prst="rect">
            <a:avLst/>
          </a:prstGeom>
          <a:noFill/>
          <a:ln w="9525">
            <a:noFill/>
            <a:miter lim="800000"/>
            <a:headEnd/>
            <a:tailEnd/>
          </a:ln>
        </p:spPr>
      </p:pic>
      <p:pic>
        <p:nvPicPr>
          <p:cNvPr id="36876" name="Obrázek 13" descr="http://g.denik.cz/62/f8/ostrozsky_kroj_galerie-980.jpg"/>
          <p:cNvPicPr>
            <a:picLocks noChangeAspect="1" noChangeArrowheads="1"/>
          </p:cNvPicPr>
          <p:nvPr/>
        </p:nvPicPr>
        <p:blipFill>
          <a:blip r:embed="rId11" cstate="print"/>
          <a:srcRect/>
          <a:stretch>
            <a:fillRect/>
          </a:stretch>
        </p:blipFill>
        <p:spPr bwMode="auto">
          <a:xfrm>
            <a:off x="7467600" y="4509120"/>
            <a:ext cx="1447800" cy="1219200"/>
          </a:xfrm>
          <a:prstGeom prst="rect">
            <a:avLst/>
          </a:prstGeom>
          <a:noFill/>
          <a:ln w="9525">
            <a:noFill/>
            <a:miter lim="800000"/>
            <a:headEnd/>
            <a:tailEnd/>
          </a:ln>
        </p:spPr>
      </p:pic>
      <p:sp>
        <p:nvSpPr>
          <p:cNvPr id="14" name="TextovéPole 13"/>
          <p:cNvSpPr txBox="1"/>
          <p:nvPr/>
        </p:nvSpPr>
        <p:spPr>
          <a:xfrm>
            <a:off x="5652120" y="3789040"/>
            <a:ext cx="3096344" cy="646331"/>
          </a:xfrm>
          <a:prstGeom prst="rect">
            <a:avLst/>
          </a:prstGeom>
          <a:noFill/>
        </p:spPr>
        <p:txBody>
          <a:bodyPr wrap="square" rtlCol="0">
            <a:spAutoFit/>
          </a:bodyPr>
          <a:lstStyle/>
          <a:p>
            <a:r>
              <a:rPr lang="cs-CZ" b="1" dirty="0" smtClean="0"/>
              <a:t>Chodí Všechny křesťanské ženy oblečené takto?</a:t>
            </a:r>
            <a:endParaRPr lang="cs-CZ" b="1" dirty="0"/>
          </a:p>
        </p:txBody>
      </p:sp>
      <p:sp>
        <p:nvSpPr>
          <p:cNvPr id="15" name="TextovéPole 14"/>
          <p:cNvSpPr txBox="1"/>
          <p:nvPr/>
        </p:nvSpPr>
        <p:spPr>
          <a:xfrm>
            <a:off x="323528" y="5877272"/>
            <a:ext cx="8820472" cy="1200329"/>
          </a:xfrm>
          <a:prstGeom prst="rect">
            <a:avLst/>
          </a:prstGeom>
          <a:noFill/>
        </p:spPr>
        <p:txBody>
          <a:bodyPr wrap="square" rtlCol="0">
            <a:spAutoFit/>
          </a:bodyPr>
          <a:lstStyle/>
          <a:p>
            <a:r>
              <a:rPr lang="cs-CZ" altLang="cs-CZ" b="1" dirty="0" smtClean="0"/>
              <a:t>Zahalování žen je předislámský zvyk, který nemá náboženské opodstatnění. Korá říká: </a:t>
            </a:r>
            <a:r>
              <a:rPr lang="cs-CZ" altLang="cs-CZ" b="1" i="1" dirty="0" smtClean="0"/>
              <a:t>"Proroku, řekni manželkám svým, dcerám svým i věřícím ženám, aby přitahovaly k sobě své závoje! Toto bude nejvhodnější k tomu, aby byly poznány a nebyly uráženy." </a:t>
            </a:r>
          </a:p>
          <a:p>
            <a:endParaRPr lang="cs-CZ"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Obrázek 3" descr="zavri okno"/>
          <p:cNvPicPr>
            <a:picLocks noChangeAspect="1" noChangeArrowheads="1"/>
          </p:cNvPicPr>
          <p:nvPr/>
        </p:nvPicPr>
        <p:blipFill>
          <a:blip r:embed="rId2" cstate="print"/>
          <a:srcRect/>
          <a:stretch>
            <a:fillRect/>
          </a:stretch>
        </p:blipFill>
        <p:spPr bwMode="auto">
          <a:xfrm>
            <a:off x="76200" y="53340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p:cNvSpPr>
          <p:nvPr>
            <p:ph type="title"/>
          </p:nvPr>
        </p:nvSpPr>
        <p:spPr>
          <a:xfrm>
            <a:off x="457200" y="152400"/>
            <a:ext cx="8229600" cy="563563"/>
          </a:xfrm>
        </p:spPr>
        <p:txBody>
          <a:bodyPr/>
          <a:lstStyle/>
          <a:p>
            <a:r>
              <a:rPr lang="cs-CZ" altLang="cs-CZ" sz="2800" b="1" smtClean="0"/>
              <a:t>Nejsou krásné ?</a:t>
            </a:r>
          </a:p>
        </p:txBody>
      </p:sp>
      <p:pic>
        <p:nvPicPr>
          <p:cNvPr id="38915" name="Zástupný symbol pro obsah 3" descr="http://www.oblectese.cz/assets/clanky/2010-04/clanek01105/upload/photo/VES2cbf3e_6797095_jpg.jpg"/>
          <p:cNvPicPr>
            <a:picLocks noGrp="1"/>
          </p:cNvPicPr>
          <p:nvPr>
            <p:ph idx="1"/>
          </p:nvPr>
        </p:nvPicPr>
        <p:blipFill>
          <a:blip r:embed="rId2" cstate="print"/>
          <a:srcRect l="6161" r="28346" b="15556"/>
          <a:stretch>
            <a:fillRect/>
          </a:stretch>
        </p:blipFill>
        <p:spPr>
          <a:xfrm>
            <a:off x="2971800" y="3352800"/>
            <a:ext cx="1905000" cy="1676400"/>
          </a:xfrm>
        </p:spPr>
      </p:pic>
      <p:pic>
        <p:nvPicPr>
          <p:cNvPr id="38916" name="Obrázek 4" descr="http://upload.7hob.com/Photo/7hob.com13625135329713.jpg"/>
          <p:cNvPicPr>
            <a:picLocks noChangeAspect="1" noChangeArrowheads="1"/>
          </p:cNvPicPr>
          <p:nvPr/>
        </p:nvPicPr>
        <p:blipFill>
          <a:blip r:embed="rId3" cstate="print"/>
          <a:srcRect/>
          <a:stretch>
            <a:fillRect/>
          </a:stretch>
        </p:blipFill>
        <p:spPr bwMode="auto">
          <a:xfrm>
            <a:off x="76200" y="381000"/>
            <a:ext cx="2209800" cy="3276600"/>
          </a:xfrm>
          <a:prstGeom prst="rect">
            <a:avLst/>
          </a:prstGeom>
          <a:noFill/>
          <a:ln w="9525">
            <a:noFill/>
            <a:miter lim="800000"/>
            <a:headEnd/>
            <a:tailEnd/>
          </a:ln>
        </p:spPr>
      </p:pic>
      <p:pic>
        <p:nvPicPr>
          <p:cNvPr id="38917" name="Obrázek 5" descr="http://nd04.jxs.cz/026/262/4e82ef4fe5_73421688_o2.jpg"/>
          <p:cNvPicPr>
            <a:picLocks noChangeAspect="1" noChangeArrowheads="1"/>
          </p:cNvPicPr>
          <p:nvPr/>
        </p:nvPicPr>
        <p:blipFill>
          <a:blip r:embed="rId4" cstate="print"/>
          <a:srcRect/>
          <a:stretch>
            <a:fillRect/>
          </a:stretch>
        </p:blipFill>
        <p:spPr bwMode="auto">
          <a:xfrm>
            <a:off x="6553200" y="3276600"/>
            <a:ext cx="2301875" cy="3352800"/>
          </a:xfrm>
          <a:prstGeom prst="rect">
            <a:avLst/>
          </a:prstGeom>
          <a:noFill/>
          <a:ln w="9525">
            <a:noFill/>
            <a:miter lim="800000"/>
            <a:headEnd/>
            <a:tailEnd/>
          </a:ln>
        </p:spPr>
      </p:pic>
      <p:pic>
        <p:nvPicPr>
          <p:cNvPr id="38918" name="Obrázek 6" descr="http://us.123rf.com/450wm/ferli/ferli1312/ferli131200060/24325033-m%C3%B3dn%C3%AD-portr%C3%A9t-mlad%C3%A9-%C5%A1%C5%A5astn%C3%A1-kr%C3%A1sn%C3%A1-muslimsk%C3%A9-%C5%BEeny-s-zelen%C3%BD-kost%C3%BDm-no%C5%A1en%C3%AD-hid%C5%BE%C3%A1bu.jpg"/>
          <p:cNvPicPr>
            <a:picLocks noChangeAspect="1" noChangeArrowheads="1"/>
          </p:cNvPicPr>
          <p:nvPr/>
        </p:nvPicPr>
        <p:blipFill>
          <a:blip r:embed="rId5" cstate="print"/>
          <a:srcRect l="21417" b="8678"/>
          <a:stretch>
            <a:fillRect/>
          </a:stretch>
        </p:blipFill>
        <p:spPr bwMode="auto">
          <a:xfrm>
            <a:off x="4724400" y="3352800"/>
            <a:ext cx="1676400" cy="1676400"/>
          </a:xfrm>
          <a:prstGeom prst="rect">
            <a:avLst/>
          </a:prstGeom>
          <a:noFill/>
          <a:ln w="9525">
            <a:noFill/>
            <a:miter lim="800000"/>
            <a:headEnd/>
            <a:tailEnd/>
          </a:ln>
        </p:spPr>
      </p:pic>
      <p:pic>
        <p:nvPicPr>
          <p:cNvPr id="38919" name="Obrázek 7" descr="hidzab"/>
          <p:cNvPicPr>
            <a:picLocks noChangeAspect="1" noChangeArrowheads="1"/>
          </p:cNvPicPr>
          <p:nvPr/>
        </p:nvPicPr>
        <p:blipFill>
          <a:blip r:embed="rId6" cstate="print"/>
          <a:srcRect l="52888" b="57498"/>
          <a:stretch>
            <a:fillRect/>
          </a:stretch>
        </p:blipFill>
        <p:spPr bwMode="auto">
          <a:xfrm>
            <a:off x="2819400" y="990600"/>
            <a:ext cx="2819400" cy="2057400"/>
          </a:xfrm>
          <a:prstGeom prst="rect">
            <a:avLst/>
          </a:prstGeom>
          <a:noFill/>
          <a:ln w="9525">
            <a:noFill/>
            <a:miter lim="800000"/>
            <a:headEnd/>
            <a:tailEnd/>
          </a:ln>
        </p:spPr>
      </p:pic>
      <p:pic>
        <p:nvPicPr>
          <p:cNvPr id="38920" name="Obrázek 8" descr="http://www.muslimka.estranky.cz/img/picture/84/odev-hijab51.jpg"/>
          <p:cNvPicPr>
            <a:picLocks noChangeAspect="1" noChangeArrowheads="1"/>
          </p:cNvPicPr>
          <p:nvPr/>
        </p:nvPicPr>
        <p:blipFill>
          <a:blip r:embed="rId7" cstate="print"/>
          <a:srcRect/>
          <a:stretch>
            <a:fillRect/>
          </a:stretch>
        </p:blipFill>
        <p:spPr bwMode="auto">
          <a:xfrm>
            <a:off x="76200" y="3810000"/>
            <a:ext cx="2781300" cy="2857500"/>
          </a:xfrm>
          <a:prstGeom prst="rect">
            <a:avLst/>
          </a:prstGeom>
          <a:noFill/>
          <a:ln w="9525">
            <a:noFill/>
            <a:miter lim="800000"/>
            <a:headEnd/>
            <a:tailEnd/>
          </a:ln>
        </p:spPr>
      </p:pic>
      <p:pic>
        <p:nvPicPr>
          <p:cNvPr id="38921" name="Obrázek 9" descr="http://media.novinky.cz/098/400987-top_foto1-8pcoe.jpg?1383940806"/>
          <p:cNvPicPr>
            <a:picLocks noChangeAspect="1" noChangeArrowheads="1"/>
          </p:cNvPicPr>
          <p:nvPr/>
        </p:nvPicPr>
        <p:blipFill>
          <a:blip r:embed="rId8" cstate="print"/>
          <a:srcRect/>
          <a:stretch>
            <a:fillRect/>
          </a:stretch>
        </p:blipFill>
        <p:spPr bwMode="auto">
          <a:xfrm>
            <a:off x="5791200" y="990600"/>
            <a:ext cx="3124200" cy="2057400"/>
          </a:xfrm>
          <a:prstGeom prst="rect">
            <a:avLst/>
          </a:prstGeom>
          <a:noFill/>
          <a:ln w="9525">
            <a:noFill/>
            <a:miter lim="800000"/>
            <a:headEnd/>
            <a:tailEnd/>
          </a:ln>
        </p:spPr>
      </p:pic>
      <p:pic>
        <p:nvPicPr>
          <p:cNvPr id="38922" name="Obrázek 10" descr="http://redsys.magazin.libimseti.cz/img/img/b472a7d93a05.jpg"/>
          <p:cNvPicPr>
            <a:picLocks noChangeAspect="1" noChangeArrowheads="1"/>
          </p:cNvPicPr>
          <p:nvPr/>
        </p:nvPicPr>
        <p:blipFill>
          <a:blip r:embed="rId9" cstate="print"/>
          <a:srcRect t="5669" b="8504"/>
          <a:stretch>
            <a:fillRect/>
          </a:stretch>
        </p:blipFill>
        <p:spPr bwMode="auto">
          <a:xfrm>
            <a:off x="3168650" y="5089525"/>
            <a:ext cx="2927350" cy="1677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457200" y="274638"/>
            <a:ext cx="8229600" cy="487362"/>
          </a:xfrm>
        </p:spPr>
        <p:txBody>
          <a:bodyPr>
            <a:normAutofit fontScale="90000"/>
          </a:bodyPr>
          <a:lstStyle/>
          <a:p>
            <a:r>
              <a:rPr lang="cs-CZ" altLang="cs-CZ" sz="2800" b="1" smtClean="0"/>
              <a:t>Muslimské ženy v politice</a:t>
            </a:r>
          </a:p>
        </p:txBody>
      </p:sp>
      <p:sp>
        <p:nvSpPr>
          <p:cNvPr id="39939" name="Zástupný symbol pro obsah 2"/>
          <p:cNvSpPr>
            <a:spLocks noGrp="1"/>
          </p:cNvSpPr>
          <p:nvPr>
            <p:ph idx="1"/>
          </p:nvPr>
        </p:nvSpPr>
        <p:spPr>
          <a:xfrm>
            <a:off x="76200" y="838200"/>
            <a:ext cx="8839200" cy="5287963"/>
          </a:xfrm>
        </p:spPr>
        <p:txBody>
          <a:bodyPr/>
          <a:lstStyle/>
          <a:p>
            <a:pPr>
              <a:buFontTx/>
              <a:buNone/>
            </a:pPr>
            <a:r>
              <a:rPr lang="cs-CZ" altLang="cs-CZ" sz="1800" b="1" dirty="0" smtClean="0"/>
              <a:t>     Do čela čtyř z pěti největších muslimských států byly v uplynulých letech zvoleny ženy</a:t>
            </a:r>
          </a:p>
          <a:p>
            <a:endParaRPr lang="cs-CZ" altLang="cs-CZ" sz="1800" b="1" dirty="0" smtClean="0"/>
          </a:p>
          <a:p>
            <a:pPr>
              <a:buFontTx/>
              <a:buNone/>
            </a:pPr>
            <a:r>
              <a:rPr lang="cs-CZ" altLang="cs-CZ" sz="1800" b="1" dirty="0" smtClean="0"/>
              <a:t>    </a:t>
            </a:r>
          </a:p>
          <a:p>
            <a:pPr>
              <a:buFontTx/>
              <a:buNone/>
            </a:pPr>
            <a:r>
              <a:rPr lang="cs-CZ" altLang="cs-CZ" sz="1800" b="1" dirty="0" smtClean="0"/>
              <a:t>        </a:t>
            </a:r>
            <a:r>
              <a:rPr lang="cs-CZ" altLang="cs-CZ" sz="1800" b="1" u="sng" dirty="0" smtClean="0"/>
              <a:t>Pákistán</a:t>
            </a:r>
          </a:p>
          <a:p>
            <a:pPr>
              <a:buFontTx/>
              <a:buNone/>
            </a:pPr>
            <a:r>
              <a:rPr lang="cs-CZ" altLang="cs-CZ" sz="1600" b="1" dirty="0" smtClean="0"/>
              <a:t>    </a:t>
            </a:r>
            <a:r>
              <a:rPr lang="cs-CZ" altLang="cs-CZ" sz="1600" b="1" dirty="0" err="1" smtClean="0"/>
              <a:t>Benazir</a:t>
            </a:r>
            <a:r>
              <a:rPr lang="cs-CZ" altLang="cs-CZ" sz="1600" b="1" dirty="0" smtClean="0"/>
              <a:t> </a:t>
            </a:r>
            <a:r>
              <a:rPr lang="cs-CZ" altLang="cs-CZ" sz="1600" b="1" dirty="0" err="1" smtClean="0"/>
              <a:t>Bhuttová</a:t>
            </a:r>
            <a:r>
              <a:rPr lang="cs-CZ" altLang="cs-CZ" sz="1600" b="1" dirty="0" smtClean="0"/>
              <a:t> </a:t>
            </a:r>
          </a:p>
          <a:p>
            <a:pPr>
              <a:buFontTx/>
              <a:buNone/>
            </a:pPr>
            <a:r>
              <a:rPr lang="cs-CZ" altLang="cs-CZ" sz="1600" b="1" dirty="0" smtClean="0"/>
              <a:t>   předsedkyně vlády</a:t>
            </a:r>
          </a:p>
          <a:p>
            <a:pPr>
              <a:buFontTx/>
              <a:buNone/>
            </a:pPr>
            <a:r>
              <a:rPr lang="cs-CZ" altLang="cs-CZ" sz="1600" b="1" dirty="0" smtClean="0"/>
              <a:t>   ( 1988-1990  </a:t>
            </a:r>
          </a:p>
          <a:p>
            <a:pPr>
              <a:buFontTx/>
              <a:buNone/>
            </a:pPr>
            <a:r>
              <a:rPr lang="cs-CZ" altLang="cs-CZ" sz="1600" b="1" dirty="0" smtClean="0"/>
              <a:t>     1993-1996)</a:t>
            </a:r>
          </a:p>
          <a:p>
            <a:pPr>
              <a:buFontTx/>
              <a:buNone/>
            </a:pPr>
            <a:endParaRPr lang="cs-CZ" altLang="cs-CZ" sz="1600" b="1" dirty="0" smtClean="0"/>
          </a:p>
          <a:p>
            <a:endParaRPr lang="cs-CZ" altLang="cs-CZ" sz="1800" dirty="0" smtClean="0"/>
          </a:p>
          <a:p>
            <a:pPr>
              <a:buNone/>
            </a:pPr>
            <a:r>
              <a:rPr lang="cs-CZ" altLang="cs-CZ" sz="1800" dirty="0" smtClean="0"/>
              <a:t>  </a:t>
            </a:r>
          </a:p>
        </p:txBody>
      </p:sp>
      <p:pic>
        <p:nvPicPr>
          <p:cNvPr id="39940" name="Obrázek 3" descr="http://myego.cz/img/412/01_obrazky/benazir_butto_340_2006_05_23_h0m33s44.jpg"/>
          <p:cNvPicPr>
            <a:picLocks noChangeAspect="1" noChangeArrowheads="1"/>
          </p:cNvPicPr>
          <p:nvPr/>
        </p:nvPicPr>
        <p:blipFill>
          <a:blip r:embed="rId2" cstate="print"/>
          <a:srcRect/>
          <a:stretch>
            <a:fillRect/>
          </a:stretch>
        </p:blipFill>
        <p:spPr bwMode="auto">
          <a:xfrm>
            <a:off x="381001" y="3501008"/>
            <a:ext cx="1473712" cy="1909192"/>
          </a:xfrm>
          <a:prstGeom prst="rect">
            <a:avLst/>
          </a:prstGeom>
          <a:noFill/>
          <a:ln w="9525">
            <a:noFill/>
            <a:miter lim="800000"/>
            <a:headEnd/>
            <a:tailEnd/>
          </a:ln>
        </p:spPr>
      </p:pic>
      <p:pic>
        <p:nvPicPr>
          <p:cNvPr id="39941" name="Obrázek 4" descr="https://upload.wikimedia.org/wikipedia/commons/a/a4/President_Megawati_Soekarnoputri_-_Indonesia.jpg"/>
          <p:cNvPicPr>
            <a:picLocks noChangeAspect="1" noChangeArrowheads="1"/>
          </p:cNvPicPr>
          <p:nvPr/>
        </p:nvPicPr>
        <p:blipFill>
          <a:blip r:embed="rId3" cstate="print"/>
          <a:srcRect/>
          <a:stretch>
            <a:fillRect/>
          </a:stretch>
        </p:blipFill>
        <p:spPr bwMode="auto">
          <a:xfrm>
            <a:off x="2286000" y="3559175"/>
            <a:ext cx="1692275" cy="1774825"/>
          </a:xfrm>
          <a:prstGeom prst="rect">
            <a:avLst/>
          </a:prstGeom>
          <a:noFill/>
          <a:ln w="9525">
            <a:noFill/>
            <a:miter lim="800000"/>
            <a:headEnd/>
            <a:tailEnd/>
          </a:ln>
        </p:spPr>
      </p:pic>
      <p:sp>
        <p:nvSpPr>
          <p:cNvPr id="39942" name="TextovéPole 5"/>
          <p:cNvSpPr txBox="1">
            <a:spLocks noChangeArrowheads="1"/>
          </p:cNvSpPr>
          <p:nvPr/>
        </p:nvSpPr>
        <p:spPr bwMode="auto">
          <a:xfrm>
            <a:off x="2514600" y="1828800"/>
            <a:ext cx="1752600" cy="1354138"/>
          </a:xfrm>
          <a:prstGeom prst="rect">
            <a:avLst/>
          </a:prstGeom>
          <a:noFill/>
          <a:ln w="9525">
            <a:noFill/>
            <a:miter lim="800000"/>
            <a:headEnd/>
            <a:tailEnd/>
          </a:ln>
        </p:spPr>
        <p:txBody>
          <a:bodyPr>
            <a:spAutoFit/>
          </a:bodyPr>
          <a:lstStyle/>
          <a:p>
            <a:pPr eaLnBrk="1" hangingPunct="1"/>
            <a:r>
              <a:rPr lang="cs-CZ" altLang="cs-CZ" b="1"/>
              <a:t>  </a:t>
            </a:r>
            <a:r>
              <a:rPr lang="cs-CZ" altLang="cs-CZ" b="1" u="sng"/>
              <a:t> Indonézie </a:t>
            </a:r>
          </a:p>
          <a:p>
            <a:pPr eaLnBrk="1" hangingPunct="1"/>
            <a:r>
              <a:rPr lang="cs-CZ" altLang="cs-CZ" sz="1600" b="1"/>
              <a:t>Megawati Sukarnoputri</a:t>
            </a:r>
          </a:p>
          <a:p>
            <a:pPr eaLnBrk="1" hangingPunct="1"/>
            <a:r>
              <a:rPr lang="cs-CZ" altLang="cs-CZ" sz="1600" b="1"/>
              <a:t>prezidentka  (zvolena 2001)</a:t>
            </a:r>
            <a:endParaRPr lang="cs-CZ" altLang="cs-CZ" sz="1600"/>
          </a:p>
        </p:txBody>
      </p:sp>
      <p:pic>
        <p:nvPicPr>
          <p:cNvPr id="39943" name="Obrázek 6" descr="http://www.allaboutturkey.com/pic/ciller1.jpg"/>
          <p:cNvPicPr>
            <a:picLocks noChangeAspect="1" noChangeArrowheads="1"/>
          </p:cNvPicPr>
          <p:nvPr/>
        </p:nvPicPr>
        <p:blipFill>
          <a:blip r:embed="rId4" cstate="print"/>
          <a:srcRect/>
          <a:stretch>
            <a:fillRect/>
          </a:stretch>
        </p:blipFill>
        <p:spPr bwMode="auto">
          <a:xfrm>
            <a:off x="4114800" y="3429000"/>
            <a:ext cx="1962150" cy="1676400"/>
          </a:xfrm>
          <a:prstGeom prst="rect">
            <a:avLst/>
          </a:prstGeom>
          <a:noFill/>
          <a:ln w="9525">
            <a:noFill/>
            <a:miter lim="800000"/>
            <a:headEnd/>
            <a:tailEnd/>
          </a:ln>
        </p:spPr>
      </p:pic>
      <p:sp>
        <p:nvSpPr>
          <p:cNvPr id="39944" name="TextovéPole 7"/>
          <p:cNvSpPr txBox="1">
            <a:spLocks noChangeArrowheads="1"/>
          </p:cNvSpPr>
          <p:nvPr/>
        </p:nvSpPr>
        <p:spPr bwMode="auto">
          <a:xfrm>
            <a:off x="4114800" y="1828800"/>
            <a:ext cx="2133600" cy="1108075"/>
          </a:xfrm>
          <a:prstGeom prst="rect">
            <a:avLst/>
          </a:prstGeom>
          <a:noFill/>
          <a:ln w="9525">
            <a:noFill/>
            <a:miter lim="800000"/>
            <a:headEnd/>
            <a:tailEnd/>
          </a:ln>
        </p:spPr>
        <p:txBody>
          <a:bodyPr>
            <a:spAutoFit/>
          </a:bodyPr>
          <a:lstStyle/>
          <a:p>
            <a:pPr eaLnBrk="1" hangingPunct="1"/>
            <a:r>
              <a:rPr lang="cs-CZ" altLang="cs-CZ" b="1"/>
              <a:t>      </a:t>
            </a:r>
            <a:r>
              <a:rPr lang="cs-CZ" altLang="cs-CZ" b="1" u="sng"/>
              <a:t>Turecko</a:t>
            </a:r>
          </a:p>
          <a:p>
            <a:pPr eaLnBrk="1" hangingPunct="1"/>
            <a:r>
              <a:rPr lang="cs-CZ" altLang="cs-CZ" sz="1600" b="1"/>
              <a:t>Tansu Ciller předsedkyně vlády </a:t>
            </a:r>
          </a:p>
          <a:p>
            <a:pPr eaLnBrk="1" hangingPunct="1"/>
            <a:r>
              <a:rPr lang="cs-CZ" altLang="cs-CZ" sz="1600" b="1"/>
              <a:t>(1993-1996)</a:t>
            </a:r>
            <a:endParaRPr lang="cs-CZ" altLang="cs-CZ" sz="1600"/>
          </a:p>
        </p:txBody>
      </p:sp>
      <p:pic>
        <p:nvPicPr>
          <p:cNvPr id="39945" name="Obrázek 8" descr="http://en.banglapedia.org/images/8/85/ZiaBegumKhaleda.jpg"/>
          <p:cNvPicPr>
            <a:picLocks noChangeAspect="1" noChangeArrowheads="1"/>
          </p:cNvPicPr>
          <p:nvPr/>
        </p:nvPicPr>
        <p:blipFill>
          <a:blip r:embed="rId5" cstate="print"/>
          <a:srcRect/>
          <a:stretch>
            <a:fillRect/>
          </a:stretch>
        </p:blipFill>
        <p:spPr bwMode="auto">
          <a:xfrm>
            <a:off x="6324600" y="3505200"/>
            <a:ext cx="1295400" cy="1752600"/>
          </a:xfrm>
          <a:prstGeom prst="rect">
            <a:avLst/>
          </a:prstGeom>
          <a:noFill/>
          <a:ln w="9525">
            <a:noFill/>
            <a:miter lim="800000"/>
            <a:headEnd/>
            <a:tailEnd/>
          </a:ln>
        </p:spPr>
      </p:pic>
      <p:pic>
        <p:nvPicPr>
          <p:cNvPr id="39946" name="Obrázek 9" descr="http://www3.pictures.zimbio.com/gi/Bangladeshi+Prime+Minister+Visits+Germany+MMTTZm9HMI-l.jpg"/>
          <p:cNvPicPr>
            <a:picLocks noChangeAspect="1" noChangeArrowheads="1"/>
          </p:cNvPicPr>
          <p:nvPr/>
        </p:nvPicPr>
        <p:blipFill>
          <a:blip r:embed="rId6" cstate="print"/>
          <a:srcRect/>
          <a:stretch>
            <a:fillRect/>
          </a:stretch>
        </p:blipFill>
        <p:spPr bwMode="auto">
          <a:xfrm>
            <a:off x="7743825" y="3505200"/>
            <a:ext cx="1171575" cy="1752600"/>
          </a:xfrm>
          <a:prstGeom prst="rect">
            <a:avLst/>
          </a:prstGeom>
          <a:noFill/>
          <a:ln w="9525">
            <a:noFill/>
            <a:miter lim="800000"/>
            <a:headEnd/>
            <a:tailEnd/>
          </a:ln>
        </p:spPr>
      </p:pic>
      <p:sp>
        <p:nvSpPr>
          <p:cNvPr id="39947" name="TextovéPole 10"/>
          <p:cNvSpPr txBox="1">
            <a:spLocks noChangeArrowheads="1"/>
          </p:cNvSpPr>
          <p:nvPr/>
        </p:nvSpPr>
        <p:spPr bwMode="auto">
          <a:xfrm>
            <a:off x="6324600" y="1828800"/>
            <a:ext cx="3048000" cy="1138238"/>
          </a:xfrm>
          <a:prstGeom prst="rect">
            <a:avLst/>
          </a:prstGeom>
          <a:noFill/>
          <a:ln w="9525">
            <a:noFill/>
            <a:miter lim="800000"/>
            <a:headEnd/>
            <a:tailEnd/>
          </a:ln>
        </p:spPr>
        <p:txBody>
          <a:bodyPr>
            <a:spAutoFit/>
          </a:bodyPr>
          <a:lstStyle/>
          <a:p>
            <a:pPr eaLnBrk="1" hangingPunct="1"/>
            <a:r>
              <a:rPr lang="cs-CZ" altLang="cs-CZ" b="1"/>
              <a:t>         </a:t>
            </a:r>
            <a:r>
              <a:rPr lang="cs-CZ" altLang="cs-CZ" b="1" u="sng"/>
              <a:t>Bangladéš  </a:t>
            </a:r>
          </a:p>
          <a:p>
            <a:pPr eaLnBrk="1" hangingPunct="1"/>
            <a:r>
              <a:rPr lang="cs-CZ" altLang="cs-CZ"/>
              <a:t> </a:t>
            </a:r>
            <a:r>
              <a:rPr lang="cs-CZ" altLang="cs-CZ" sz="1600" b="1"/>
              <a:t>předsedkyně vlády</a:t>
            </a:r>
          </a:p>
          <a:p>
            <a:pPr eaLnBrk="1" hangingPunct="1"/>
            <a:r>
              <a:rPr lang="cs-CZ" altLang="cs-CZ" sz="1600" b="1"/>
              <a:t>Begum Khaleda Ziia( 1991)</a:t>
            </a:r>
          </a:p>
          <a:p>
            <a:pPr eaLnBrk="1" hangingPunct="1"/>
            <a:r>
              <a:rPr lang="cs-CZ" altLang="cs-CZ" sz="1600" b="1"/>
              <a:t>Sheikh Hasina Wajed (1996)</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obsah 2"/>
          <p:cNvSpPr>
            <a:spLocks noGrp="1"/>
          </p:cNvSpPr>
          <p:nvPr>
            <p:ph idx="4294967295"/>
          </p:nvPr>
        </p:nvSpPr>
        <p:spPr>
          <a:xfrm>
            <a:off x="0" y="1600200"/>
            <a:ext cx="9144000" cy="4525963"/>
          </a:xfrm>
        </p:spPr>
        <p:txBody>
          <a:bodyPr/>
          <a:lstStyle/>
          <a:p>
            <a:pPr>
              <a:buFontTx/>
              <a:buNone/>
            </a:pPr>
            <a:r>
              <a:rPr lang="cs-CZ" smtClean="0"/>
              <a:t/>
            </a:r>
            <a:br>
              <a:rPr lang="cs-CZ" smtClean="0"/>
            </a:br>
            <a:endParaRPr lang="cs-CZ" smtClean="0"/>
          </a:p>
        </p:txBody>
      </p:sp>
      <p:sp>
        <p:nvSpPr>
          <p:cNvPr id="13315" name="TextovéPole 4"/>
          <p:cNvSpPr txBox="1">
            <a:spLocks noChangeArrowheads="1"/>
          </p:cNvSpPr>
          <p:nvPr/>
        </p:nvSpPr>
        <p:spPr bwMode="auto">
          <a:xfrm>
            <a:off x="179512" y="35321"/>
            <a:ext cx="8839200" cy="8094524"/>
          </a:xfrm>
          <a:prstGeom prst="rect">
            <a:avLst/>
          </a:prstGeom>
          <a:noFill/>
          <a:ln w="9525">
            <a:noFill/>
            <a:miter lim="800000"/>
            <a:headEnd/>
            <a:tailEnd/>
          </a:ln>
        </p:spPr>
        <p:txBody>
          <a:bodyPr>
            <a:spAutoFit/>
          </a:bodyPr>
          <a:lstStyle/>
          <a:p>
            <a:r>
              <a:rPr lang="cs-CZ" sz="2000" b="1" dirty="0"/>
              <a:t> </a:t>
            </a:r>
            <a:r>
              <a:rPr lang="cs-CZ" sz="2800" b="1" dirty="0" smtClean="0">
                <a:solidFill>
                  <a:srgbClr val="FF0000"/>
                </a:solidFill>
              </a:rPr>
              <a:t>Islám prochází reformou</a:t>
            </a:r>
          </a:p>
          <a:p>
            <a:r>
              <a:rPr lang="cs-CZ" b="1" dirty="0" smtClean="0"/>
              <a:t>Za </a:t>
            </a:r>
            <a:r>
              <a:rPr lang="cs-CZ" b="1" dirty="0"/>
              <a:t>pokus o reformu lze </a:t>
            </a:r>
            <a:r>
              <a:rPr lang="cs-CZ" b="1" dirty="0" smtClean="0"/>
              <a:t>pokládat:</a:t>
            </a:r>
            <a:endParaRPr lang="cs-CZ" b="1" dirty="0"/>
          </a:p>
          <a:p>
            <a:r>
              <a:rPr lang="cs-CZ" sz="2000" b="1" dirty="0"/>
              <a:t> </a:t>
            </a:r>
            <a:r>
              <a:rPr lang="cs-CZ" sz="2000" b="1" u="sng" dirty="0"/>
              <a:t>Chartu evropských muslimů z roku 2002.</a:t>
            </a:r>
          </a:p>
          <a:p>
            <a:r>
              <a:rPr lang="cs-CZ" b="1" dirty="0"/>
              <a:t> Jde o  projev dlouhodobé zkušenosti dřívějších generací </a:t>
            </a:r>
          </a:p>
          <a:p>
            <a:r>
              <a:rPr lang="cs-CZ" b="1" dirty="0"/>
              <a:t>přistěhovalců, kterou podepsali ji zástupci </a:t>
            </a:r>
          </a:p>
          <a:p>
            <a:r>
              <a:rPr lang="cs-CZ" b="1" dirty="0"/>
              <a:t>islámských organizací z  28 zemí.</a:t>
            </a:r>
          </a:p>
          <a:p>
            <a:endParaRPr lang="cs-CZ" b="1" dirty="0" smtClean="0"/>
          </a:p>
          <a:p>
            <a:r>
              <a:rPr lang="cs-CZ" b="1" dirty="0" smtClean="0"/>
              <a:t>V  </a:t>
            </a:r>
            <a:r>
              <a:rPr lang="cs-CZ" b="1" dirty="0"/>
              <a:t>lednu 2016 se stovky islámských učenců a intelektuálů ze 120 zemí sešly pod patronací marockého krále Mohameda VI. v Marrákeši a vydali dokument označovaný jako </a:t>
            </a:r>
            <a:r>
              <a:rPr lang="cs-CZ" b="1" dirty="0" smtClean="0"/>
              <a:t>                </a:t>
            </a:r>
            <a:r>
              <a:rPr lang="cs-CZ" sz="2000" b="1" u="sng" dirty="0"/>
              <a:t>Marocká deklarace</a:t>
            </a:r>
            <a:r>
              <a:rPr lang="cs-CZ" b="1" u="sng" dirty="0"/>
              <a:t>. </a:t>
            </a:r>
            <a:r>
              <a:rPr lang="cs-CZ" b="1" dirty="0"/>
              <a:t>Dokument se přihlašuje k náboženské </a:t>
            </a:r>
            <a:r>
              <a:rPr lang="cs-CZ" b="1" dirty="0" smtClean="0"/>
              <a:t>svobodě</a:t>
            </a:r>
          </a:p>
          <a:p>
            <a:r>
              <a:rPr lang="cs-CZ" b="1" dirty="0" smtClean="0"/>
              <a:t> </a:t>
            </a:r>
            <a:r>
              <a:rPr lang="cs-CZ" b="1" dirty="0"/>
              <a:t>všech  bez ohledu na vyznání, dále k solidaritě, svobodě pohybu </a:t>
            </a:r>
            <a:r>
              <a:rPr lang="cs-CZ" b="1" dirty="0" smtClean="0"/>
              <a:t>a </a:t>
            </a:r>
          </a:p>
          <a:p>
            <a:r>
              <a:rPr lang="cs-CZ" b="1" dirty="0" smtClean="0"/>
              <a:t>rovnosti </a:t>
            </a:r>
            <a:r>
              <a:rPr lang="cs-CZ" b="1" dirty="0"/>
              <a:t>před </a:t>
            </a:r>
            <a:r>
              <a:rPr lang="cs-CZ" b="1" dirty="0" smtClean="0"/>
              <a:t>zákonem</a:t>
            </a:r>
          </a:p>
          <a:p>
            <a:r>
              <a:rPr lang="cs-CZ" b="1" dirty="0" smtClean="0"/>
              <a:t>.</a:t>
            </a:r>
            <a:r>
              <a:rPr lang="cs-CZ" b="1" dirty="0"/>
              <a:t>Věnuje zvláštní pozornost </a:t>
            </a:r>
            <a:r>
              <a:rPr lang="cs-CZ" b="1" dirty="0" smtClean="0"/>
              <a:t>spravedlivému </a:t>
            </a:r>
            <a:r>
              <a:rPr lang="cs-CZ" b="1" dirty="0"/>
              <a:t>zacházení s náboženskými </a:t>
            </a:r>
            <a:endParaRPr lang="cs-CZ" b="1" dirty="0" smtClean="0"/>
          </a:p>
          <a:p>
            <a:r>
              <a:rPr lang="cs-CZ" b="1" dirty="0" smtClean="0"/>
              <a:t>menšinami, </a:t>
            </a:r>
            <a:r>
              <a:rPr lang="cs-CZ" b="1" dirty="0"/>
              <a:t>jejich právům, přeje si obnovu vzájemné důvěry </a:t>
            </a:r>
          </a:p>
          <a:p>
            <a:r>
              <a:rPr lang="cs-CZ" b="1" dirty="0"/>
              <a:t>rozrušené extremisty. </a:t>
            </a:r>
            <a:r>
              <a:rPr lang="cs-CZ" b="1" dirty="0" smtClean="0"/>
              <a:t>Odmítá </a:t>
            </a:r>
            <a:r>
              <a:rPr lang="cs-CZ" b="1" dirty="0"/>
              <a:t>projevy </a:t>
            </a:r>
            <a:r>
              <a:rPr lang="cs-CZ" b="1" dirty="0" smtClean="0"/>
              <a:t>nenávisti </a:t>
            </a:r>
            <a:r>
              <a:rPr lang="cs-CZ" b="1" dirty="0"/>
              <a:t>a fanatismu. </a:t>
            </a:r>
          </a:p>
          <a:p>
            <a:r>
              <a:rPr lang="cs-CZ" b="1" dirty="0" smtClean="0"/>
              <a:t>                                               </a:t>
            </a:r>
          </a:p>
          <a:p>
            <a:r>
              <a:rPr lang="cs-CZ" b="1" dirty="0" smtClean="0"/>
              <a:t>                                                 Další </a:t>
            </a:r>
            <a:r>
              <a:rPr lang="cs-CZ" b="1" dirty="0"/>
              <a:t>konference pod heslem </a:t>
            </a:r>
            <a:r>
              <a:rPr lang="cs-CZ" b="1" u="sng" dirty="0"/>
              <a:t>Islám a boj proti terorismu</a:t>
            </a:r>
          </a:p>
          <a:p>
            <a:r>
              <a:rPr lang="cs-CZ" b="1" dirty="0"/>
              <a:t>                              </a:t>
            </a:r>
            <a:r>
              <a:rPr lang="cs-CZ" b="1" dirty="0" smtClean="0"/>
              <a:t>                  </a:t>
            </a:r>
            <a:r>
              <a:rPr lang="cs-CZ" b="1" dirty="0"/>
              <a:t>se konala  v dubnu 2016 Mekce v Saudské Arábii.  Učenci </a:t>
            </a:r>
          </a:p>
          <a:p>
            <a:r>
              <a:rPr lang="cs-CZ" b="1" dirty="0"/>
              <a:t>                                  </a:t>
            </a:r>
            <a:r>
              <a:rPr lang="cs-CZ" b="1" dirty="0" smtClean="0"/>
              <a:t>               </a:t>
            </a:r>
            <a:r>
              <a:rPr lang="cs-CZ" b="1" dirty="0"/>
              <a:t>v takzvané </a:t>
            </a:r>
            <a:r>
              <a:rPr lang="cs-CZ" sz="2000" b="1" u="sng" dirty="0"/>
              <a:t>mekské deklaraci </a:t>
            </a:r>
            <a:r>
              <a:rPr lang="cs-CZ" b="1" dirty="0"/>
              <a:t>doporučili muslimským </a:t>
            </a:r>
          </a:p>
          <a:p>
            <a:r>
              <a:rPr lang="cs-CZ" b="1" dirty="0"/>
              <a:t>                                    </a:t>
            </a:r>
            <a:r>
              <a:rPr lang="cs-CZ" b="1" dirty="0" smtClean="0"/>
              <a:t>             zemím </a:t>
            </a:r>
            <a:r>
              <a:rPr lang="cs-CZ" b="1" dirty="0"/>
              <a:t>silnou integraci a muslimským činitelům umírněný </a:t>
            </a:r>
          </a:p>
          <a:p>
            <a:r>
              <a:rPr lang="cs-CZ" b="1" dirty="0"/>
              <a:t>jazyk  v projevech.  Jenom tak podle nich „mohou vyschnout prameny terorismu“. Představitele muslimského světa vyzvali  k podpoře modernizace islámu a reformy islámského práva. </a:t>
            </a:r>
          </a:p>
          <a:p>
            <a:r>
              <a:rPr lang="cs-CZ" b="1" dirty="0"/>
              <a:t/>
            </a:r>
            <a:br>
              <a:rPr lang="cs-CZ" b="1" dirty="0"/>
            </a:br>
            <a:r>
              <a:rPr lang="cs-CZ" b="1" dirty="0"/>
              <a:t> </a:t>
            </a:r>
            <a:br>
              <a:rPr lang="cs-CZ" b="1" dirty="0"/>
            </a:br>
            <a:r>
              <a:rPr lang="cs-CZ" dirty="0"/>
              <a:t/>
            </a:r>
            <a:br>
              <a:rPr lang="cs-CZ" dirty="0"/>
            </a:br>
            <a:r>
              <a:rPr lang="cs-CZ" dirty="0"/>
              <a:t/>
            </a:r>
            <a:br>
              <a:rPr lang="cs-CZ" dirty="0"/>
            </a:br>
            <a:r>
              <a:rPr lang="cs-CZ" dirty="0"/>
              <a:t>        </a:t>
            </a:r>
            <a:r>
              <a:rPr lang="cs-CZ" dirty="0" smtClean="0"/>
              <a:t> </a:t>
            </a:r>
            <a:endParaRPr lang="cs-CZ" dirty="0"/>
          </a:p>
        </p:txBody>
      </p:sp>
      <p:pic>
        <p:nvPicPr>
          <p:cNvPr id="13316" name="Obrázek 4" descr="https://pbs.twimg.com/media/B-iSzOdIAAAjaxh.jpg"/>
          <p:cNvPicPr>
            <a:picLocks noChangeAspect="1" noChangeArrowheads="1"/>
          </p:cNvPicPr>
          <p:nvPr/>
        </p:nvPicPr>
        <p:blipFill>
          <a:blip r:embed="rId3" cstate="print"/>
          <a:srcRect/>
          <a:stretch>
            <a:fillRect/>
          </a:stretch>
        </p:blipFill>
        <p:spPr bwMode="auto">
          <a:xfrm>
            <a:off x="379884" y="4581128"/>
            <a:ext cx="2247900" cy="1143000"/>
          </a:xfrm>
          <a:prstGeom prst="rect">
            <a:avLst/>
          </a:prstGeom>
          <a:noFill/>
          <a:ln w="9525">
            <a:noFill/>
            <a:miter lim="800000"/>
            <a:headEnd/>
            <a:tailEnd/>
          </a:ln>
        </p:spPr>
      </p:pic>
      <p:pic>
        <p:nvPicPr>
          <p:cNvPr id="13317" name="Obrázek 5" descr="http://www.radiovaticana.cz/images/marocco_musulmani.jpg"/>
          <p:cNvPicPr>
            <a:picLocks noChangeAspect="1" noChangeArrowheads="1"/>
          </p:cNvPicPr>
          <p:nvPr/>
        </p:nvPicPr>
        <p:blipFill>
          <a:blip r:embed="rId4" cstate="print"/>
          <a:srcRect/>
          <a:stretch>
            <a:fillRect/>
          </a:stretch>
        </p:blipFill>
        <p:spPr bwMode="auto">
          <a:xfrm>
            <a:off x="6777430" y="3068960"/>
            <a:ext cx="2137969" cy="1440160"/>
          </a:xfrm>
          <a:prstGeom prst="rect">
            <a:avLst/>
          </a:prstGeom>
          <a:noFill/>
          <a:ln w="9525">
            <a:noFill/>
            <a:miter lim="800000"/>
            <a:headEnd/>
            <a:tailEnd/>
          </a:ln>
        </p:spPr>
      </p:pic>
      <p:pic>
        <p:nvPicPr>
          <p:cNvPr id="13318" name="Obrázek 6" descr="http://denikreferendum.cz/assets/pictures/25443/hp_main/muslimov_.jpg?1454264628"/>
          <p:cNvPicPr>
            <a:picLocks noChangeAspect="1" noChangeArrowheads="1"/>
          </p:cNvPicPr>
          <p:nvPr/>
        </p:nvPicPr>
        <p:blipFill>
          <a:blip r:embed="rId5" cstate="print"/>
          <a:srcRect/>
          <a:stretch>
            <a:fillRect/>
          </a:stretch>
        </p:blipFill>
        <p:spPr bwMode="auto">
          <a:xfrm>
            <a:off x="6228184" y="304800"/>
            <a:ext cx="2095500" cy="141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549275"/>
            <a:ext cx="8229600" cy="5648325"/>
          </a:xfrm>
        </p:spPr>
        <p:txBody>
          <a:bodyPr>
            <a:normAutofit lnSpcReduction="10000"/>
          </a:bodyPr>
          <a:lstStyle/>
          <a:p>
            <a:pPr>
              <a:buNone/>
            </a:pPr>
            <a:r>
              <a:rPr lang="cs-CZ" sz="2400" b="1" dirty="0" smtClean="0"/>
              <a:t>     Současný marocký král </a:t>
            </a:r>
            <a:r>
              <a:rPr lang="cs-CZ" sz="2400" b="1" dirty="0" err="1" smtClean="0"/>
              <a:t>Muhammad</a:t>
            </a:r>
            <a:r>
              <a:rPr lang="cs-CZ" sz="2400" b="1" dirty="0" smtClean="0"/>
              <a:t> VI (*1963)</a:t>
            </a:r>
          </a:p>
          <a:p>
            <a:pPr>
              <a:buNone/>
            </a:pPr>
            <a:r>
              <a:rPr lang="cs-CZ" sz="2400" b="1" dirty="0" smtClean="0"/>
              <a:t>     řekl po zavraždění </a:t>
            </a:r>
            <a:r>
              <a:rPr lang="cs-CZ" sz="2400" b="1" dirty="0" err="1" smtClean="0"/>
              <a:t>katplického</a:t>
            </a:r>
            <a:r>
              <a:rPr lang="cs-CZ" sz="2400" b="1" dirty="0" smtClean="0"/>
              <a:t> kněze ve Francii </a:t>
            </a:r>
          </a:p>
          <a:p>
            <a:pPr>
              <a:buNone/>
            </a:pPr>
            <a:r>
              <a:rPr lang="cs-CZ" sz="2400" b="1" dirty="0" smtClean="0"/>
              <a:t>     v létě 2016:</a:t>
            </a:r>
          </a:p>
          <a:p>
            <a:pPr>
              <a:buNone/>
            </a:pPr>
            <a:endParaRPr lang="cs-CZ" sz="2600" dirty="0" smtClean="0"/>
          </a:p>
          <a:p>
            <a:pPr>
              <a:buNone/>
            </a:pPr>
            <a:r>
              <a:rPr lang="cs-CZ" sz="2600" dirty="0" smtClean="0"/>
              <a:t>    „</a:t>
            </a:r>
            <a:r>
              <a:rPr lang="cs-CZ" sz="2600" b="1" dirty="0" smtClean="0"/>
              <a:t>Islám je náboženství míru</a:t>
            </a:r>
            <a:r>
              <a:rPr lang="cs-CZ" sz="2600" dirty="0" smtClean="0"/>
              <a:t>. </a:t>
            </a:r>
            <a:r>
              <a:rPr lang="cs-CZ" sz="2600" b="1" dirty="0" smtClean="0"/>
              <a:t>Džihád je boj, </a:t>
            </a:r>
          </a:p>
          <a:p>
            <a:pPr>
              <a:buNone/>
            </a:pPr>
            <a:r>
              <a:rPr lang="cs-CZ" sz="2600" b="1" dirty="0" smtClean="0"/>
              <a:t>      ale ti, co dnes vraždí  ve jménu Alláha jsou </a:t>
            </a:r>
          </a:p>
          <a:p>
            <a:pPr>
              <a:buNone/>
            </a:pPr>
            <a:r>
              <a:rPr lang="cs-CZ" sz="2600" b="1" dirty="0" smtClean="0"/>
              <a:t>      pomatenci, kteří jsou odsouzeni do pekla. </a:t>
            </a:r>
          </a:p>
          <a:p>
            <a:pPr>
              <a:buNone/>
            </a:pPr>
            <a:r>
              <a:rPr lang="cs-CZ" sz="2600" b="1" dirty="0" smtClean="0"/>
              <a:t>     To nejsou muslimové!.....</a:t>
            </a:r>
            <a:endParaRPr lang="cs-CZ" sz="2600" dirty="0" smtClean="0"/>
          </a:p>
          <a:p>
            <a:pPr>
              <a:buNone/>
            </a:pPr>
            <a:endParaRPr lang="cs-CZ" sz="2600" dirty="0" smtClean="0"/>
          </a:p>
          <a:p>
            <a:pPr>
              <a:buNone/>
            </a:pPr>
            <a:r>
              <a:rPr lang="cs-CZ" sz="2600" b="1" dirty="0" smtClean="0"/>
              <a:t>    ……. Islám (Korán )odsuzuje jakoukoliv formu sebevraždy.  Sáhnout si na život ne jménu džihádu je nedovolený akt.“</a:t>
            </a:r>
            <a:endParaRPr lang="cs-CZ" sz="2600" dirty="0" smtClean="0"/>
          </a:p>
          <a:p>
            <a:pPr>
              <a:buNone/>
            </a:pPr>
            <a:r>
              <a:rPr lang="cs-CZ" dirty="0" smtClean="0"/>
              <a:t>  </a:t>
            </a:r>
            <a:endParaRPr lang="cs-CZ" dirty="0"/>
          </a:p>
        </p:txBody>
      </p:sp>
      <p:pic>
        <p:nvPicPr>
          <p:cNvPr id="4" name="Obrázek 3" descr="král Muhammad VI."/>
          <p:cNvPicPr/>
          <p:nvPr/>
        </p:nvPicPr>
        <p:blipFill>
          <a:blip r:embed="rId2" cstate="print"/>
          <a:srcRect/>
          <a:stretch>
            <a:fillRect/>
          </a:stretch>
        </p:blipFill>
        <p:spPr bwMode="auto">
          <a:xfrm>
            <a:off x="6732240" y="692696"/>
            <a:ext cx="2098675" cy="309181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2074"/>
          </a:xfrm>
        </p:spPr>
        <p:txBody>
          <a:bodyPr>
            <a:noAutofit/>
          </a:bodyPr>
          <a:lstStyle/>
          <a:p>
            <a:r>
              <a:rPr lang="cs-CZ" sz="3600" b="1" dirty="0" smtClean="0"/>
              <a:t>O čem budeme hovořit?</a:t>
            </a:r>
            <a:endParaRPr lang="cs-CZ" sz="3600" b="1" dirty="0"/>
          </a:p>
        </p:txBody>
      </p:sp>
      <p:sp>
        <p:nvSpPr>
          <p:cNvPr id="3" name="Zástupný symbol pro obsah 2"/>
          <p:cNvSpPr>
            <a:spLocks noGrp="1"/>
          </p:cNvSpPr>
          <p:nvPr>
            <p:ph idx="1"/>
          </p:nvPr>
        </p:nvSpPr>
        <p:spPr>
          <a:xfrm>
            <a:off x="457200" y="908720"/>
            <a:ext cx="8229600" cy="5217443"/>
          </a:xfrm>
        </p:spPr>
        <p:txBody>
          <a:bodyPr>
            <a:normAutofit fontScale="62500" lnSpcReduction="20000"/>
          </a:bodyPr>
          <a:lstStyle/>
          <a:p>
            <a:pPr>
              <a:buNone/>
            </a:pPr>
            <a:r>
              <a:rPr lang="cs-CZ" dirty="0" smtClean="0">
                <a:solidFill>
                  <a:srgbClr val="FF0000"/>
                </a:solidFill>
              </a:rPr>
              <a:t>1. </a:t>
            </a:r>
            <a:r>
              <a:rPr lang="cs-CZ" sz="3800" b="1" dirty="0" smtClean="0">
                <a:solidFill>
                  <a:srgbClr val="FF0000"/>
                </a:solidFill>
              </a:rPr>
              <a:t>Co je Islám?</a:t>
            </a:r>
          </a:p>
          <a:p>
            <a:r>
              <a:rPr lang="cs-CZ" sz="3800" b="1" dirty="0" smtClean="0"/>
              <a:t>Náboženství, kultura, způsob života</a:t>
            </a:r>
          </a:p>
          <a:p>
            <a:r>
              <a:rPr lang="cs-CZ" sz="3800" b="1" dirty="0" smtClean="0"/>
              <a:t>Islám se vyvíjí</a:t>
            </a:r>
          </a:p>
          <a:p>
            <a:pPr>
              <a:buNone/>
            </a:pPr>
            <a:r>
              <a:rPr lang="cs-CZ" sz="3800" b="1" dirty="0" smtClean="0">
                <a:solidFill>
                  <a:srgbClr val="FF0000"/>
                </a:solidFill>
              </a:rPr>
              <a:t>2. Islámské země v současném světě některá fakta</a:t>
            </a:r>
          </a:p>
          <a:p>
            <a:r>
              <a:rPr lang="cs-CZ" sz="3800" b="1" dirty="0" smtClean="0"/>
              <a:t>Islámský svět -přehled islámských zemí a jejich různorodost </a:t>
            </a:r>
          </a:p>
          <a:p>
            <a:r>
              <a:rPr lang="cs-CZ" sz="3800" b="1" dirty="0" smtClean="0"/>
              <a:t>Hlavní hráči</a:t>
            </a:r>
          </a:p>
          <a:p>
            <a:r>
              <a:rPr lang="cs-CZ" sz="3800" b="1" dirty="0" smtClean="0"/>
              <a:t>Současný svět </a:t>
            </a:r>
          </a:p>
          <a:p>
            <a:r>
              <a:rPr lang="cs-CZ" sz="3800" b="1" dirty="0" smtClean="0"/>
              <a:t>Evropa a arabské země</a:t>
            </a:r>
          </a:p>
          <a:p>
            <a:pPr marL="514350" indent="-514350">
              <a:buAutoNum type="arabicPeriod" startAt="3"/>
            </a:pPr>
            <a:r>
              <a:rPr lang="cs-CZ" sz="3800" b="1" dirty="0" smtClean="0">
                <a:solidFill>
                  <a:srgbClr val="FF0000"/>
                </a:solidFill>
              </a:rPr>
              <a:t>Islamismus</a:t>
            </a:r>
          </a:p>
          <a:p>
            <a:pPr marL="514350" indent="-514350"/>
            <a:r>
              <a:rPr lang="cs-CZ" sz="3800" b="1" dirty="0" smtClean="0"/>
              <a:t>Konflikty a terorismus</a:t>
            </a:r>
          </a:p>
          <a:p>
            <a:pPr marL="514350" indent="-514350"/>
            <a:r>
              <a:rPr lang="cs-CZ" sz="3800" b="1" dirty="0" smtClean="0"/>
              <a:t> Války </a:t>
            </a:r>
          </a:p>
          <a:p>
            <a:pPr marL="514350" indent="-514350"/>
            <a:r>
              <a:rPr lang="cs-CZ" sz="3800" b="1" dirty="0" smtClean="0"/>
              <a:t>Příčiny a důsledky</a:t>
            </a:r>
          </a:p>
          <a:p>
            <a:pPr marL="514350" indent="-514350"/>
            <a:r>
              <a:rPr lang="cs-CZ" sz="3800" b="1" dirty="0" smtClean="0"/>
              <a:t>Uprchlická krize</a:t>
            </a:r>
          </a:p>
          <a:p>
            <a:pPr marL="514350" indent="-514350">
              <a:buNone/>
            </a:pPr>
            <a:r>
              <a:rPr lang="cs-CZ" sz="3800" b="1" dirty="0" smtClean="0">
                <a:solidFill>
                  <a:srgbClr val="FF0000"/>
                </a:solidFill>
              </a:rPr>
              <a:t>4. Konflikt není řešení</a:t>
            </a:r>
          </a:p>
          <a:p>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73832"/>
            <a:ext cx="8229600" cy="1143000"/>
          </a:xfrm>
        </p:spPr>
        <p:txBody>
          <a:bodyPr>
            <a:normAutofit fontScale="90000"/>
          </a:bodyPr>
          <a:lstStyle/>
          <a:p>
            <a:r>
              <a:rPr lang="cs-CZ" b="1" dirty="0" smtClean="0">
                <a:solidFill>
                  <a:srgbClr val="FF0000"/>
                </a:solidFill>
              </a:rPr>
              <a:t>2. Islámské země v současném světě</a:t>
            </a:r>
            <a:endParaRPr lang="cs-CZ" dirty="0">
              <a:solidFill>
                <a:srgbClr val="FF0000"/>
              </a:solidFill>
            </a:endParaRPr>
          </a:p>
        </p:txBody>
      </p:sp>
      <p:sp>
        <p:nvSpPr>
          <p:cNvPr id="3" name="Zástupný symbol pro obsah 2"/>
          <p:cNvSpPr>
            <a:spLocks noGrp="1"/>
          </p:cNvSpPr>
          <p:nvPr>
            <p:ph idx="1"/>
          </p:nvPr>
        </p:nvSpPr>
        <p:spPr>
          <a:xfrm>
            <a:off x="457200" y="2503437"/>
            <a:ext cx="8229600" cy="4525963"/>
          </a:xfrm>
        </p:spPr>
        <p:txBody>
          <a:bodyPr/>
          <a:lstStyle/>
          <a:p>
            <a:r>
              <a:rPr lang="cs-CZ" b="1" dirty="0" smtClean="0"/>
              <a:t>Islámský svět - islámské země a jejich různorodost </a:t>
            </a:r>
          </a:p>
          <a:p>
            <a:r>
              <a:rPr lang="cs-CZ" b="1" dirty="0" smtClean="0"/>
              <a:t>Současný svět</a:t>
            </a:r>
          </a:p>
          <a:p>
            <a:r>
              <a:rPr lang="cs-CZ" b="1" dirty="0" smtClean="0"/>
              <a:t>Hlavní hráči</a:t>
            </a:r>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4"/>
          <p:cNvSpPr>
            <a:spLocks noGrp="1"/>
          </p:cNvSpPr>
          <p:nvPr>
            <p:ph type="title"/>
          </p:nvPr>
        </p:nvSpPr>
        <p:spPr>
          <a:xfrm>
            <a:off x="457200" y="0"/>
            <a:ext cx="8229600" cy="609600"/>
          </a:xfrm>
        </p:spPr>
        <p:txBody>
          <a:bodyPr/>
          <a:lstStyle/>
          <a:p>
            <a:r>
              <a:rPr lang="cs-CZ" altLang="cs-CZ" sz="2800" b="1" dirty="0" smtClean="0">
                <a:solidFill>
                  <a:srgbClr val="FF0000"/>
                </a:solidFill>
              </a:rPr>
              <a:t>Muslimové dnes</a:t>
            </a:r>
          </a:p>
        </p:txBody>
      </p:sp>
      <p:sp>
        <p:nvSpPr>
          <p:cNvPr id="7171" name="Zástupný symbol pro obsah 5"/>
          <p:cNvSpPr>
            <a:spLocks noGrp="1"/>
          </p:cNvSpPr>
          <p:nvPr>
            <p:ph idx="1"/>
          </p:nvPr>
        </p:nvSpPr>
        <p:spPr>
          <a:xfrm>
            <a:off x="107504" y="609600"/>
            <a:ext cx="8839200" cy="4525963"/>
          </a:xfrm>
        </p:spPr>
        <p:txBody>
          <a:bodyPr/>
          <a:lstStyle/>
          <a:p>
            <a:pPr eaLnBrk="1" hangingPunct="1">
              <a:buFontTx/>
              <a:buNone/>
            </a:pPr>
            <a:r>
              <a:rPr lang="cs-CZ" altLang="cs-CZ" sz="1800" b="1" dirty="0" smtClean="0"/>
              <a:t> </a:t>
            </a:r>
            <a:r>
              <a:rPr lang="cs-CZ" altLang="cs-CZ" sz="2000" b="1" dirty="0" smtClean="0"/>
              <a:t>V současnosti přibližně 1 400 000 muslimů žije většinově v oblastech: </a:t>
            </a:r>
          </a:p>
          <a:p>
            <a:pPr eaLnBrk="1" hangingPunct="1">
              <a:buFontTx/>
              <a:buNone/>
            </a:pPr>
            <a:r>
              <a:rPr lang="cs-CZ" altLang="cs-CZ" sz="2000" b="1" dirty="0" smtClean="0"/>
              <a:t> Arabský poloostrov, Blízký východ, severní Afrika, střední Asie, indický poloostrov</a:t>
            </a:r>
          </a:p>
          <a:p>
            <a:pPr eaLnBrk="1" hangingPunct="1">
              <a:buFontTx/>
              <a:buNone/>
            </a:pPr>
            <a:r>
              <a:rPr lang="cs-CZ" altLang="cs-CZ" sz="2000" b="1" dirty="0" smtClean="0"/>
              <a:t>Větší historické menšiny žijí v oblastech:</a:t>
            </a:r>
          </a:p>
          <a:p>
            <a:pPr eaLnBrk="1" hangingPunct="1">
              <a:buFontTx/>
              <a:buNone/>
            </a:pPr>
            <a:r>
              <a:rPr lang="cs-CZ" altLang="cs-CZ" sz="2000" b="1" dirty="0" smtClean="0"/>
              <a:t>  Balkán, Rusko, Polsko, další africké země, Filipíny</a:t>
            </a:r>
          </a:p>
          <a:p>
            <a:pPr>
              <a:buFontTx/>
              <a:buNone/>
            </a:pPr>
            <a:r>
              <a:rPr lang="cs-CZ" altLang="cs-CZ" sz="2000" b="1" dirty="0" smtClean="0"/>
              <a:t>Muslimové, tvoří zhruba:</a:t>
            </a:r>
            <a:endParaRPr lang="cs-CZ" altLang="cs-CZ" sz="2000" dirty="0" smtClean="0"/>
          </a:p>
          <a:p>
            <a:pPr>
              <a:buFontTx/>
              <a:buNone/>
            </a:pPr>
            <a:r>
              <a:rPr lang="cs-CZ" altLang="cs-CZ" sz="2000" dirty="0" smtClean="0"/>
              <a:t>     </a:t>
            </a:r>
            <a:r>
              <a:rPr lang="cs-CZ" altLang="cs-CZ" sz="2000" b="1" dirty="0" smtClean="0"/>
              <a:t>95% obyvatel Turecka, 90% Kosova, 70% Albánie, 40% Bosny a Hercegoviny. 33% Makedonie, 18% Černé Hory,13%  Ruska, </a:t>
            </a:r>
          </a:p>
          <a:p>
            <a:pPr>
              <a:buFontTx/>
              <a:buNone/>
            </a:pPr>
            <a:r>
              <a:rPr lang="cs-CZ" altLang="cs-CZ" sz="2000" b="1" dirty="0" smtClean="0"/>
              <a:t>     12% Bulharska, 12% Německa, 9%  Francie,   6%  Nizozemska </a:t>
            </a:r>
          </a:p>
          <a:p>
            <a:pPr eaLnBrk="1" hangingPunct="1">
              <a:buFontTx/>
              <a:buNone/>
            </a:pPr>
            <a:endParaRPr lang="cs-CZ" altLang="cs-CZ" sz="1800" b="1" dirty="0" smtClean="0"/>
          </a:p>
        </p:txBody>
      </p:sp>
      <p:pic>
        <p:nvPicPr>
          <p:cNvPr id="7172" name="Picture 10" descr="World_Muslim_Population_Map"/>
          <p:cNvPicPr>
            <a:picLocks noChangeAspect="1" noChangeArrowheads="1"/>
          </p:cNvPicPr>
          <p:nvPr/>
        </p:nvPicPr>
        <p:blipFill>
          <a:blip r:embed="rId2" cstate="print">
            <a:lum contrast="10000"/>
          </a:blip>
          <a:srcRect/>
          <a:stretch>
            <a:fillRect/>
          </a:stretch>
        </p:blipFill>
        <p:spPr bwMode="auto">
          <a:xfrm>
            <a:off x="990600" y="3422650"/>
            <a:ext cx="7086600" cy="335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457200" y="503238"/>
            <a:ext cx="8229600" cy="411162"/>
          </a:xfrm>
        </p:spPr>
        <p:txBody>
          <a:bodyPr>
            <a:normAutofit fontScale="90000"/>
          </a:bodyPr>
          <a:lstStyle/>
          <a:p>
            <a:r>
              <a:rPr lang="cs-CZ" altLang="cs-CZ" sz="3200" b="1" smtClean="0">
                <a:solidFill>
                  <a:srgbClr val="FF0000"/>
                </a:solidFill>
              </a:rPr>
              <a:t>Muslimské země</a:t>
            </a:r>
          </a:p>
        </p:txBody>
      </p:sp>
      <p:sp>
        <p:nvSpPr>
          <p:cNvPr id="10243" name="TextovéPole 3"/>
          <p:cNvSpPr txBox="1">
            <a:spLocks noChangeArrowheads="1"/>
          </p:cNvSpPr>
          <p:nvPr/>
        </p:nvSpPr>
        <p:spPr bwMode="auto">
          <a:xfrm>
            <a:off x="533400" y="1411288"/>
            <a:ext cx="8001000" cy="4308475"/>
          </a:xfrm>
          <a:prstGeom prst="rect">
            <a:avLst/>
          </a:prstGeom>
          <a:noFill/>
          <a:ln w="9525">
            <a:noFill/>
            <a:miter lim="800000"/>
            <a:headEnd/>
            <a:tailEnd/>
          </a:ln>
        </p:spPr>
        <p:txBody>
          <a:bodyPr>
            <a:spAutoFit/>
          </a:bodyPr>
          <a:lstStyle/>
          <a:p>
            <a:pPr eaLnBrk="1" hangingPunct="1"/>
            <a:endParaRPr lang="cs-CZ" altLang="cs-CZ" b="1" u="sng">
              <a:hlinkClick r:id="rId2" tooltip="Afghánistán"/>
            </a:endParaRPr>
          </a:p>
          <a:p>
            <a:pPr eaLnBrk="1" hangingPunct="1"/>
            <a:r>
              <a:rPr lang="cs-CZ" altLang="cs-CZ" sz="2000" b="1"/>
              <a:t>Země,.kde je islám státním náboženstvím (26 zemí): </a:t>
            </a:r>
            <a:endParaRPr lang="cs-CZ" altLang="cs-CZ" sz="2000" u="sng">
              <a:hlinkClick r:id="rId2" tooltip="Afghánistán"/>
            </a:endParaRPr>
          </a:p>
          <a:p>
            <a:pPr eaLnBrk="1" hangingPunct="1"/>
            <a:r>
              <a:rPr lang="cs-CZ" altLang="cs-CZ" sz="2000" b="1" u="sng">
                <a:hlinkClick r:id="rId2" tooltip="Afghánistán"/>
              </a:rPr>
              <a:t>Afghánistán</a:t>
            </a:r>
            <a:r>
              <a:rPr lang="cs-CZ" altLang="cs-CZ" sz="2000" b="1" u="sng"/>
              <a:t>, </a:t>
            </a:r>
            <a:r>
              <a:rPr lang="cs-CZ" altLang="cs-CZ" sz="2000" b="1" u="sng">
                <a:hlinkClick r:id="rId3" tooltip="Alžírsko"/>
              </a:rPr>
              <a:t>Alžírsko</a:t>
            </a:r>
            <a:r>
              <a:rPr lang="cs-CZ" altLang="cs-CZ" sz="2000" b="1" u="sng"/>
              <a:t>, </a:t>
            </a:r>
            <a:r>
              <a:rPr lang="cs-CZ" altLang="cs-CZ" sz="2000" b="1" u="sng">
                <a:hlinkClick r:id="rId4" tooltip="Bahrajn"/>
              </a:rPr>
              <a:t>Bahrajn</a:t>
            </a:r>
            <a:r>
              <a:rPr lang="cs-CZ" altLang="cs-CZ" sz="2000" b="1" u="sng"/>
              <a:t>, </a:t>
            </a:r>
            <a:r>
              <a:rPr lang="cs-CZ" altLang="cs-CZ" sz="2000" b="1" u="sng">
                <a:hlinkClick r:id="rId5" tooltip="Bangladéš"/>
              </a:rPr>
              <a:t>Bangladéš</a:t>
            </a:r>
            <a:r>
              <a:rPr lang="cs-CZ" altLang="cs-CZ" sz="2000" b="1"/>
              <a:t> , </a:t>
            </a:r>
            <a:r>
              <a:rPr lang="cs-CZ" altLang="cs-CZ" sz="2000" b="1" u="sng">
                <a:hlinkClick r:id="rId6" tooltip="Brunej"/>
              </a:rPr>
              <a:t>Brunej</a:t>
            </a:r>
            <a:r>
              <a:rPr lang="cs-CZ" altLang="cs-CZ" sz="2000" b="1" u="sng"/>
              <a:t>, </a:t>
            </a:r>
            <a:r>
              <a:rPr lang="cs-CZ" altLang="cs-CZ" sz="2000" b="1"/>
              <a:t> </a:t>
            </a:r>
            <a:r>
              <a:rPr lang="cs-CZ" altLang="cs-CZ" sz="2000" b="1" u="sng">
                <a:hlinkClick r:id="rId7" tooltip="Egypt"/>
              </a:rPr>
              <a:t>Egypt</a:t>
            </a:r>
            <a:r>
              <a:rPr lang="cs-CZ" altLang="cs-CZ" sz="2000" b="1"/>
              <a:t> , </a:t>
            </a:r>
            <a:r>
              <a:rPr lang="cs-CZ" altLang="cs-CZ" sz="2000" b="1" u="sng">
                <a:hlinkClick r:id="rId8" tooltip="Indonésie"/>
              </a:rPr>
              <a:t>Indonésie</a:t>
            </a:r>
            <a:r>
              <a:rPr lang="cs-CZ" altLang="cs-CZ" sz="2000" b="1" u="sng"/>
              <a:t>, </a:t>
            </a:r>
            <a:r>
              <a:rPr lang="cs-CZ" altLang="cs-CZ" sz="2000" b="1" u="sng">
                <a:hlinkClick r:id="rId9" tooltip="Irák"/>
              </a:rPr>
              <a:t>Irák</a:t>
            </a:r>
            <a:r>
              <a:rPr lang="cs-CZ" altLang="cs-CZ" sz="2000" b="1" u="sng"/>
              <a:t>, </a:t>
            </a:r>
            <a:r>
              <a:rPr lang="cs-CZ" altLang="cs-CZ" sz="2000" b="1" u="sng">
                <a:hlinkClick r:id="rId10" tooltip="Írán"/>
              </a:rPr>
              <a:t>Írán</a:t>
            </a:r>
            <a:r>
              <a:rPr lang="cs-CZ" altLang="cs-CZ" sz="2000" b="1" u="sng"/>
              <a:t>, </a:t>
            </a:r>
            <a:r>
              <a:rPr lang="cs-CZ" altLang="cs-CZ" sz="2000" b="1">
                <a:hlinkClick r:id="rId11" tooltip="Jemen"/>
              </a:rPr>
              <a:t>Jemen</a:t>
            </a:r>
            <a:r>
              <a:rPr lang="cs-CZ" altLang="cs-CZ" sz="2000" b="1"/>
              <a:t>, </a:t>
            </a:r>
            <a:r>
              <a:rPr lang="cs-CZ" altLang="cs-CZ" sz="2000" b="1" u="sng">
                <a:hlinkClick r:id="rId12" tooltip="Jordánsko"/>
              </a:rPr>
              <a:t>Jordánsko</a:t>
            </a:r>
            <a:r>
              <a:rPr lang="cs-CZ" altLang="cs-CZ" sz="2000" b="1" u="sng"/>
              <a:t>, </a:t>
            </a:r>
            <a:r>
              <a:rPr lang="cs-CZ" altLang="cs-CZ" sz="2000" b="1" u="sng">
                <a:hlinkClick r:id="rId13" tooltip="Katar"/>
              </a:rPr>
              <a:t>Katar</a:t>
            </a:r>
            <a:r>
              <a:rPr lang="cs-CZ" altLang="cs-CZ" sz="2000" b="1" u="sng"/>
              <a:t>, </a:t>
            </a:r>
            <a:r>
              <a:rPr lang="cs-CZ" altLang="cs-CZ" sz="2000" b="1" u="sng">
                <a:hlinkClick r:id="rId14" tooltip="Komory"/>
              </a:rPr>
              <a:t>Komory</a:t>
            </a:r>
            <a:r>
              <a:rPr lang="cs-CZ" altLang="cs-CZ" sz="2000" b="1"/>
              <a:t>, </a:t>
            </a:r>
            <a:r>
              <a:rPr lang="cs-CZ" altLang="cs-CZ" sz="2000" b="1" u="sng">
                <a:hlinkClick r:id="rId15" tooltip="Kuvajt"/>
              </a:rPr>
              <a:t>Kuvajt</a:t>
            </a:r>
            <a:r>
              <a:rPr lang="cs-CZ" altLang="cs-CZ" sz="2000" b="1" u="sng"/>
              <a:t>, </a:t>
            </a:r>
            <a:r>
              <a:rPr lang="cs-CZ" altLang="cs-CZ" sz="2000" b="1" u="sng">
                <a:hlinkClick r:id="rId16" tooltip="Libye"/>
              </a:rPr>
              <a:t>Libye</a:t>
            </a:r>
            <a:r>
              <a:rPr lang="cs-CZ" altLang="cs-CZ" sz="2000" b="1" u="sng"/>
              <a:t>, </a:t>
            </a:r>
            <a:r>
              <a:rPr lang="cs-CZ" altLang="cs-CZ" sz="2000" b="1" u="sng">
                <a:hlinkClick r:id="rId17" tooltip="Malajsie"/>
              </a:rPr>
              <a:t>Malajsie</a:t>
            </a:r>
            <a:r>
              <a:rPr lang="cs-CZ" altLang="cs-CZ" sz="2000" b="1" u="sng"/>
              <a:t>, </a:t>
            </a:r>
            <a:r>
              <a:rPr lang="cs-CZ" altLang="cs-CZ" sz="2000" b="1" u="sng">
                <a:hlinkClick r:id="rId18" tooltip="Maledivy"/>
              </a:rPr>
              <a:t>Maledivy</a:t>
            </a:r>
            <a:r>
              <a:rPr lang="cs-CZ" altLang="cs-CZ" sz="2000" b="1" u="sng"/>
              <a:t>, </a:t>
            </a:r>
            <a:r>
              <a:rPr lang="cs-CZ" altLang="cs-CZ" sz="2000" b="1" u="sng">
                <a:hlinkClick r:id="rId19" tooltip="Maroko"/>
              </a:rPr>
              <a:t>Maroko</a:t>
            </a:r>
            <a:r>
              <a:rPr lang="cs-CZ" altLang="cs-CZ" sz="2000" b="1" u="sng"/>
              <a:t>, </a:t>
            </a:r>
            <a:r>
              <a:rPr lang="cs-CZ" altLang="cs-CZ" sz="2000" b="1" u="sng">
                <a:hlinkClick r:id="rId20" tooltip="Mauritánie"/>
              </a:rPr>
              <a:t>Mauritánie</a:t>
            </a:r>
            <a:r>
              <a:rPr lang="cs-CZ" altLang="cs-CZ" sz="2000" b="1"/>
              <a:t>, </a:t>
            </a:r>
            <a:r>
              <a:rPr lang="cs-CZ" altLang="cs-CZ" sz="2000" b="1" u="sng">
                <a:hlinkClick r:id="rId21" tooltip="Omán"/>
              </a:rPr>
              <a:t>Omán</a:t>
            </a:r>
            <a:r>
              <a:rPr lang="cs-CZ" altLang="cs-CZ" sz="2000" b="1" u="sng"/>
              <a:t>, </a:t>
            </a:r>
            <a:r>
              <a:rPr lang="cs-CZ" altLang="cs-CZ" sz="2000" b="1" u="sng">
                <a:hlinkClick r:id="rId22" tooltip="Pákistán"/>
              </a:rPr>
              <a:t>Pákistán</a:t>
            </a:r>
            <a:r>
              <a:rPr lang="cs-CZ" altLang="cs-CZ" sz="2000" b="1" u="sng"/>
              <a:t>, </a:t>
            </a:r>
            <a:r>
              <a:rPr lang="cs-CZ" altLang="cs-CZ" sz="2000" b="1" u="sng">
                <a:hlinkClick r:id="rId23" tooltip="Saúdská Arábie"/>
              </a:rPr>
              <a:t>Saúdská Arábie</a:t>
            </a:r>
            <a:r>
              <a:rPr lang="cs-CZ" altLang="cs-CZ" sz="2000" b="1" u="sng"/>
              <a:t>, </a:t>
            </a:r>
            <a:r>
              <a:rPr lang="cs-CZ" altLang="cs-CZ" sz="2000" b="1" u="sng">
                <a:hlinkClick r:id="rId24" tooltip="Somálsko"/>
              </a:rPr>
              <a:t>Somálsko</a:t>
            </a:r>
            <a:r>
              <a:rPr lang="cs-CZ" altLang="cs-CZ" sz="2000" b="1" u="sng"/>
              <a:t>, </a:t>
            </a:r>
            <a:r>
              <a:rPr lang="cs-CZ" altLang="cs-CZ" sz="2000" b="1" u="sng">
                <a:hlinkClick r:id="rId25" tooltip="Spojené arabské emiráty"/>
              </a:rPr>
              <a:t>Spojené arabské emiráty</a:t>
            </a:r>
            <a:r>
              <a:rPr lang="cs-CZ" altLang="cs-CZ" sz="2000" b="1" u="sng"/>
              <a:t>, </a:t>
            </a:r>
            <a:r>
              <a:rPr lang="cs-CZ" altLang="cs-CZ" sz="2000" b="1" u="sng">
                <a:hlinkClick r:id="rId26" tooltip="Súdán"/>
              </a:rPr>
              <a:t>Súdán</a:t>
            </a:r>
            <a:r>
              <a:rPr lang="cs-CZ" altLang="cs-CZ" sz="2000" b="1" u="sng"/>
              <a:t>,</a:t>
            </a:r>
            <a:r>
              <a:rPr lang="cs-CZ" altLang="cs-CZ" sz="2000" b="1"/>
              <a:t> </a:t>
            </a:r>
            <a:r>
              <a:rPr lang="cs-CZ" altLang="cs-CZ" sz="2000" b="1" u="sng">
                <a:hlinkClick r:id="rId27" tooltip="Tunisko"/>
              </a:rPr>
              <a:t>Tunisko</a:t>
            </a:r>
            <a:r>
              <a:rPr lang="cs-CZ" altLang="cs-CZ" sz="2000" b="1"/>
              <a:t>.</a:t>
            </a:r>
          </a:p>
          <a:p>
            <a:pPr eaLnBrk="1" hangingPunct="1"/>
            <a:endParaRPr lang="cs-CZ" altLang="cs-CZ" sz="2000" b="1"/>
          </a:p>
          <a:p>
            <a:pPr eaLnBrk="1" hangingPunct="1"/>
            <a:r>
              <a:rPr lang="cs-CZ" altLang="cs-CZ" sz="2000" b="1"/>
              <a:t>Země,.kde islám není státním náboženstvím (11 zemí): </a:t>
            </a:r>
            <a:endParaRPr lang="cs-CZ" altLang="cs-CZ" sz="2000" u="sng">
              <a:hlinkClick r:id="rId2" tooltip="Afghánistán"/>
            </a:endParaRPr>
          </a:p>
          <a:p>
            <a:pPr eaLnBrk="1" hangingPunct="1"/>
            <a:r>
              <a:rPr lang="cs-CZ" altLang="cs-CZ" sz="2000" b="1" u="sng"/>
              <a:t> </a:t>
            </a:r>
            <a:r>
              <a:rPr lang="cs-CZ" altLang="cs-CZ" sz="2000" b="1" u="sng">
                <a:hlinkClick r:id="rId28" tooltip="Albánie"/>
              </a:rPr>
              <a:t>Albánie</a:t>
            </a:r>
            <a:r>
              <a:rPr lang="cs-CZ" altLang="cs-CZ" sz="2000" b="1" u="sng"/>
              <a:t>,  </a:t>
            </a:r>
            <a:r>
              <a:rPr lang="cs-CZ" altLang="cs-CZ" sz="2000" b="1" u="sng">
                <a:hlinkClick r:id="rId29" tooltip="Ázerbájdžán"/>
              </a:rPr>
              <a:t>Ázerbájdžán</a:t>
            </a:r>
            <a:r>
              <a:rPr lang="cs-CZ" altLang="cs-CZ" sz="2000" b="1" u="sng"/>
              <a:t>, </a:t>
            </a:r>
            <a:r>
              <a:rPr lang="cs-CZ" altLang="cs-CZ" sz="2000" b="1" u="sng">
                <a:hlinkClick r:id="rId30" tooltip="Kazachstán"/>
              </a:rPr>
              <a:t>Kazachstán</a:t>
            </a:r>
            <a:r>
              <a:rPr lang="cs-CZ" altLang="cs-CZ" sz="2000" b="1" u="sng"/>
              <a:t>, </a:t>
            </a:r>
            <a:r>
              <a:rPr lang="cs-CZ" altLang="cs-CZ" sz="2000" b="1" u="sng">
                <a:hlinkClick r:id="rId31" tooltip="Kyrgyzstán"/>
              </a:rPr>
              <a:t>Kyrgyzstán</a:t>
            </a:r>
            <a:r>
              <a:rPr lang="cs-CZ" altLang="cs-CZ" sz="2000" b="1" u="sng"/>
              <a:t>, </a:t>
            </a:r>
            <a:r>
              <a:rPr lang="cs-CZ" altLang="cs-CZ" sz="2000" b="1" u="sng">
                <a:hlinkClick r:id="rId32" tooltip="Tádžikistán"/>
              </a:rPr>
              <a:t>Tádžikistán</a:t>
            </a:r>
            <a:r>
              <a:rPr lang="cs-CZ" altLang="cs-CZ" sz="2000" b="1" u="sng"/>
              <a:t>, </a:t>
            </a:r>
            <a:r>
              <a:rPr lang="cs-CZ" altLang="cs-CZ" sz="2000" b="1" u="sng">
                <a:hlinkClick r:id="rId33" tooltip="Turkmenistán"/>
              </a:rPr>
              <a:t>Turkmenistán</a:t>
            </a:r>
            <a:r>
              <a:rPr lang="cs-CZ" altLang="cs-CZ" sz="2000" b="1" u="sng"/>
              <a:t>, </a:t>
            </a:r>
            <a:r>
              <a:rPr lang="cs-CZ" altLang="cs-CZ" sz="2000" b="1" u="sng">
                <a:hlinkClick r:id="rId34" tooltip="Uzbekistán"/>
              </a:rPr>
              <a:t>Uzbekistán</a:t>
            </a:r>
            <a:r>
              <a:rPr lang="cs-CZ" altLang="cs-CZ" sz="2000" b="1" u="sng"/>
              <a:t>,</a:t>
            </a:r>
            <a:endParaRPr lang="cs-CZ" altLang="cs-CZ" sz="2000" b="1"/>
          </a:p>
          <a:p>
            <a:pPr eaLnBrk="1" hangingPunct="1"/>
            <a:r>
              <a:rPr lang="cs-CZ" altLang="cs-CZ" sz="2000" b="1" u="sng">
                <a:hlinkClick r:id="rId35" tooltip="Palestinská autonomie"/>
              </a:rPr>
              <a:t>Palestinská autonomie</a:t>
            </a:r>
            <a:r>
              <a:rPr lang="cs-CZ" altLang="cs-CZ" sz="2000" b="1" u="sng"/>
              <a:t>, </a:t>
            </a:r>
            <a:r>
              <a:rPr lang="cs-CZ" altLang="cs-CZ" sz="2000" b="1" u="sng">
                <a:hlinkClick r:id="rId36" tooltip="Senegal"/>
              </a:rPr>
              <a:t>Senegal</a:t>
            </a:r>
            <a:r>
              <a:rPr lang="cs-CZ" altLang="cs-CZ" sz="2000" b="1" u="sng"/>
              <a:t>, </a:t>
            </a:r>
            <a:r>
              <a:rPr lang="cs-CZ" altLang="cs-CZ" sz="2000" b="1" u="sng">
                <a:hlinkClick r:id="rId37" tooltip="Sýrie"/>
              </a:rPr>
              <a:t>Sýrie</a:t>
            </a:r>
            <a:r>
              <a:rPr lang="cs-CZ" altLang="cs-CZ" sz="2000" b="1" u="sng"/>
              <a:t>,  </a:t>
            </a:r>
            <a:r>
              <a:rPr lang="cs-CZ" altLang="cs-CZ" sz="2000" b="1" u="sng">
                <a:hlinkClick r:id="rId38" tooltip="Turecko"/>
              </a:rPr>
              <a:t>Turecko</a:t>
            </a:r>
            <a:r>
              <a:rPr lang="cs-CZ" altLang="cs-CZ" sz="2000" b="1" u="sng"/>
              <a:t>.</a:t>
            </a:r>
            <a:endParaRPr lang="cs-CZ" altLang="cs-CZ" sz="2000" b="1"/>
          </a:p>
          <a:p>
            <a:pPr eaLnBrk="1" hangingPunct="1"/>
            <a:endParaRPr lang="cs-CZ" altLang="cs-CZ"/>
          </a:p>
          <a:p>
            <a:pPr eaLnBrk="1" hangingPunct="1"/>
            <a:endParaRPr lang="cs-CZ" altLang="cs-CZ"/>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102" descr="muslimove-v-evrope.jpg"/>
          <p:cNvPicPr>
            <a:picLocks noGrp="1" noChangeAspect="1" noChangeArrowheads="1"/>
          </p:cNvPicPr>
          <p:nvPr>
            <p:ph type="body" idx="4294967295"/>
          </p:nvPr>
        </p:nvPicPr>
        <p:blipFill>
          <a:blip r:embed="rId2" cstate="print"/>
          <a:srcRect/>
          <a:stretch>
            <a:fillRect/>
          </a:stretch>
        </p:blipFill>
        <p:spPr>
          <a:xfrm>
            <a:off x="1908175" y="76200"/>
            <a:ext cx="6115050" cy="6629400"/>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humanbiologicaldiversity.com/Photos/Huntington-Civilizations.jpg"/>
          <p:cNvPicPr>
            <a:picLocks noChangeAspect="1" noChangeArrowheads="1"/>
          </p:cNvPicPr>
          <p:nvPr/>
        </p:nvPicPr>
        <p:blipFill>
          <a:blip r:embed="rId2" cstate="print"/>
          <a:srcRect/>
          <a:stretch>
            <a:fillRect/>
          </a:stretch>
        </p:blipFill>
        <p:spPr bwMode="auto">
          <a:xfrm>
            <a:off x="76200" y="762000"/>
            <a:ext cx="8988425" cy="4286250"/>
          </a:xfrm>
          <a:prstGeom prst="rect">
            <a:avLst/>
          </a:prstGeom>
          <a:noFill/>
          <a:ln w="9525">
            <a:noFill/>
            <a:miter lim="800000"/>
            <a:headEnd/>
            <a:tailEnd/>
          </a:ln>
        </p:spPr>
      </p:pic>
      <p:sp>
        <p:nvSpPr>
          <p:cNvPr id="8195" name="TextovéPole 2"/>
          <p:cNvSpPr txBox="1">
            <a:spLocks noChangeArrowheads="1"/>
          </p:cNvSpPr>
          <p:nvPr/>
        </p:nvSpPr>
        <p:spPr bwMode="auto">
          <a:xfrm>
            <a:off x="4427538" y="5157788"/>
            <a:ext cx="1081087" cy="460375"/>
          </a:xfrm>
          <a:prstGeom prst="rect">
            <a:avLst/>
          </a:prstGeom>
          <a:noFill/>
          <a:ln w="9525">
            <a:noFill/>
            <a:miter lim="800000"/>
            <a:headEnd/>
            <a:tailEnd/>
          </a:ln>
        </p:spPr>
        <p:txBody>
          <a:bodyPr>
            <a:spAutoFit/>
          </a:bodyPr>
          <a:lstStyle/>
          <a:p>
            <a:pPr eaLnBrk="1" hangingPunct="1"/>
            <a:r>
              <a:rPr lang="cs-CZ" altLang="cs-CZ" sz="2400"/>
              <a:t>1991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487362"/>
          </a:xfrm>
        </p:spPr>
        <p:txBody>
          <a:bodyPr>
            <a:normAutofit fontScale="90000"/>
          </a:bodyPr>
          <a:lstStyle/>
          <a:p>
            <a:pPr eaLnBrk="1" hangingPunct="1">
              <a:defRPr/>
            </a:pPr>
            <a:r>
              <a:rPr lang="cs-CZ" sz="3200" b="1" dirty="0" smtClean="0">
                <a:solidFill>
                  <a:srgbClr val="CC0000"/>
                </a:solidFill>
              </a:rPr>
              <a:t>Svět v 21.století</a:t>
            </a:r>
          </a:p>
        </p:txBody>
      </p:sp>
      <p:sp>
        <p:nvSpPr>
          <p:cNvPr id="65539" name="Rectangle 3"/>
          <p:cNvSpPr>
            <a:spLocks noGrp="1" noChangeArrowheads="1"/>
          </p:cNvSpPr>
          <p:nvPr>
            <p:ph type="body" idx="1"/>
          </p:nvPr>
        </p:nvSpPr>
        <p:spPr>
          <a:xfrm>
            <a:off x="152400" y="914400"/>
            <a:ext cx="8991600" cy="5943600"/>
          </a:xfrm>
        </p:spPr>
        <p:txBody>
          <a:bodyPr/>
          <a:lstStyle/>
          <a:p>
            <a:pPr eaLnBrk="1" hangingPunct="1">
              <a:lnSpc>
                <a:spcPct val="80000"/>
              </a:lnSpc>
              <a:buFontTx/>
              <a:buNone/>
            </a:pPr>
            <a:r>
              <a:rPr lang="cs-CZ" altLang="cs-CZ" sz="2400" b="1" dirty="0" smtClean="0"/>
              <a:t>V 21. století lidstvo dospělo do nové fáze společenského vývoje:</a:t>
            </a:r>
          </a:p>
          <a:p>
            <a:pPr eaLnBrk="1" hangingPunct="1">
              <a:lnSpc>
                <a:spcPct val="80000"/>
              </a:lnSpc>
            </a:pPr>
            <a:r>
              <a:rPr lang="cs-CZ" altLang="cs-CZ" sz="2000" b="1" dirty="0" smtClean="0"/>
              <a:t>Rozvoj technologií</a:t>
            </a:r>
          </a:p>
          <a:p>
            <a:pPr eaLnBrk="1" hangingPunct="1">
              <a:lnSpc>
                <a:spcPct val="80000"/>
              </a:lnSpc>
            </a:pPr>
            <a:r>
              <a:rPr lang="cs-CZ" altLang="cs-CZ" sz="2000" b="1" dirty="0" smtClean="0"/>
              <a:t>Informační revoluce</a:t>
            </a:r>
          </a:p>
          <a:p>
            <a:pPr eaLnBrk="1" hangingPunct="1">
              <a:lnSpc>
                <a:spcPct val="80000"/>
              </a:lnSpc>
            </a:pPr>
            <a:r>
              <a:rPr lang="cs-CZ" altLang="cs-CZ" sz="2000" b="1" dirty="0" smtClean="0"/>
              <a:t>Globalizace – „zmenšení světa“- </a:t>
            </a:r>
          </a:p>
          <a:p>
            <a:pPr eaLnBrk="1" hangingPunct="1">
              <a:lnSpc>
                <a:spcPct val="80000"/>
              </a:lnSpc>
            </a:pPr>
            <a:r>
              <a:rPr lang="cs-CZ" altLang="cs-CZ" sz="2000" b="1" dirty="0" smtClean="0"/>
              <a:t>Růst populace</a:t>
            </a:r>
          </a:p>
          <a:p>
            <a:pPr eaLnBrk="1" hangingPunct="1">
              <a:lnSpc>
                <a:spcPct val="80000"/>
              </a:lnSpc>
            </a:pPr>
            <a:r>
              <a:rPr lang="cs-CZ" altLang="cs-CZ" sz="2000" b="1" dirty="0" smtClean="0"/>
              <a:t>Vyčerpávání zdrojů a změny životního prostředí</a:t>
            </a:r>
          </a:p>
          <a:p>
            <a:pPr eaLnBrk="1" hangingPunct="1">
              <a:lnSpc>
                <a:spcPct val="80000"/>
              </a:lnSpc>
            </a:pPr>
            <a:r>
              <a:rPr lang="cs-CZ" altLang="cs-CZ" sz="2000" b="1" dirty="0" smtClean="0"/>
              <a:t>Politické, sociální, národnostní, náboženské napětí a konflikty</a:t>
            </a:r>
          </a:p>
          <a:p>
            <a:pPr algn="ctr" eaLnBrk="1" hangingPunct="1">
              <a:lnSpc>
                <a:spcPct val="80000"/>
              </a:lnSpc>
              <a:buFontTx/>
              <a:buNone/>
            </a:pPr>
            <a:r>
              <a:rPr lang="cs-CZ" altLang="cs-CZ" sz="2400" b="1" dirty="0" smtClean="0">
                <a:solidFill>
                  <a:srgbClr val="FF0000"/>
                </a:solidFill>
              </a:rPr>
              <a:t>Změny se zrychlují</a:t>
            </a:r>
          </a:p>
          <a:p>
            <a:pPr algn="ctr" eaLnBrk="1" hangingPunct="1">
              <a:lnSpc>
                <a:spcPct val="80000"/>
              </a:lnSpc>
              <a:buFontTx/>
              <a:buNone/>
            </a:pPr>
            <a:endParaRPr lang="cs-CZ" altLang="cs-CZ" sz="2400" b="1" dirty="0" smtClean="0">
              <a:solidFill>
                <a:srgbClr val="FF0000"/>
              </a:solidFill>
            </a:endParaRPr>
          </a:p>
          <a:p>
            <a:pPr eaLnBrk="1" hangingPunct="1">
              <a:lnSpc>
                <a:spcPct val="80000"/>
              </a:lnSpc>
              <a:buFontTx/>
              <a:buNone/>
            </a:pPr>
            <a:r>
              <a:rPr lang="cs-CZ" altLang="cs-CZ" sz="2000" b="1" u="sng" dirty="0" smtClean="0"/>
              <a:t>Ekonomické sociální a politické důsledky:</a:t>
            </a:r>
          </a:p>
          <a:p>
            <a:pPr eaLnBrk="1" hangingPunct="1">
              <a:lnSpc>
                <a:spcPct val="80000"/>
              </a:lnSpc>
              <a:buFontTx/>
              <a:buNone/>
            </a:pPr>
            <a:r>
              <a:rPr lang="cs-CZ" altLang="cs-CZ" sz="2000" b="1" dirty="0" smtClean="0"/>
              <a:t>                             </a:t>
            </a:r>
            <a:r>
              <a:rPr lang="cs-CZ" altLang="cs-CZ" sz="2400" b="1" dirty="0" smtClean="0">
                <a:solidFill>
                  <a:srgbClr val="FF0000"/>
                </a:solidFill>
              </a:rPr>
              <a:t>Polarizace - Konfrontace</a:t>
            </a:r>
          </a:p>
          <a:p>
            <a:pPr eaLnBrk="1" hangingPunct="1">
              <a:lnSpc>
                <a:spcPct val="80000"/>
              </a:lnSpc>
              <a:buFontTx/>
              <a:buNone/>
            </a:pPr>
            <a:endParaRPr lang="cs-CZ" altLang="cs-CZ" sz="2000" b="1" dirty="0" smtClean="0"/>
          </a:p>
          <a:p>
            <a:pPr eaLnBrk="1" hangingPunct="1">
              <a:lnSpc>
                <a:spcPct val="80000"/>
              </a:lnSpc>
              <a:buFontTx/>
              <a:buNone/>
            </a:pPr>
            <a:r>
              <a:rPr lang="cs-CZ" altLang="cs-CZ" sz="2000" b="1" dirty="0" smtClean="0"/>
              <a:t>Ekonomika – bohatý a chudý svět  - </a:t>
            </a:r>
            <a:r>
              <a:rPr lang="cs-CZ" altLang="cs-CZ" sz="2000" b="1" dirty="0" smtClean="0">
                <a:solidFill>
                  <a:srgbClr val="FF0000"/>
                </a:solidFill>
              </a:rPr>
              <a:t>nejen geograficky!</a:t>
            </a:r>
          </a:p>
          <a:p>
            <a:pPr eaLnBrk="1" hangingPunct="1">
              <a:lnSpc>
                <a:spcPct val="80000"/>
              </a:lnSpc>
              <a:buFontTx/>
              <a:buNone/>
            </a:pPr>
            <a:r>
              <a:rPr lang="cs-CZ" altLang="cs-CZ" sz="2000" b="1" dirty="0" smtClean="0"/>
              <a:t>(OSN Rozvojové cíle tisíciletí)</a:t>
            </a:r>
          </a:p>
          <a:p>
            <a:pPr eaLnBrk="1" hangingPunct="1">
              <a:lnSpc>
                <a:spcPct val="80000"/>
              </a:lnSpc>
              <a:buFontTx/>
              <a:buNone/>
            </a:pPr>
            <a:r>
              <a:rPr lang="cs-CZ" altLang="cs-CZ" sz="2000" b="1" dirty="0" smtClean="0"/>
              <a:t>Krize a recese ekonomiky „západu“     </a:t>
            </a:r>
            <a:r>
              <a:rPr lang="cs-CZ" altLang="cs-CZ" sz="2000" b="1" dirty="0" smtClean="0">
                <a:solidFill>
                  <a:srgbClr val="CC0000"/>
                </a:solidFill>
              </a:rPr>
              <a:t> žijeme na dluh!</a:t>
            </a:r>
          </a:p>
          <a:p>
            <a:pPr algn="ctr" eaLnBrk="1" hangingPunct="1">
              <a:lnSpc>
                <a:spcPct val="80000"/>
              </a:lnSpc>
              <a:buFontTx/>
              <a:buNone/>
            </a:pPr>
            <a:r>
              <a:rPr lang="cs-CZ" altLang="cs-CZ" sz="2000" b="1" dirty="0" smtClean="0"/>
              <a:t>Upřednostňování konzumu před tvorbou!</a:t>
            </a:r>
          </a:p>
          <a:p>
            <a:pPr algn="ctr" eaLnBrk="1" hangingPunct="1">
              <a:lnSpc>
                <a:spcPct val="80000"/>
              </a:lnSpc>
              <a:buFontTx/>
              <a:buNone/>
            </a:pPr>
            <a:r>
              <a:rPr lang="cs-CZ" altLang="cs-CZ" sz="2400" b="1" dirty="0" smtClean="0">
                <a:solidFill>
                  <a:srgbClr val="FF0000"/>
                </a:solidFill>
              </a:rPr>
              <a:t>Morální krize – </a:t>
            </a:r>
            <a:r>
              <a:rPr lang="cs-CZ" altLang="cs-CZ" sz="2400" b="1" dirty="0" err="1" smtClean="0">
                <a:solidFill>
                  <a:srgbClr val="FF0000"/>
                </a:solidFill>
              </a:rPr>
              <a:t>krize</a:t>
            </a:r>
            <a:r>
              <a:rPr lang="cs-CZ" altLang="cs-CZ" sz="2400" b="1" dirty="0" smtClean="0">
                <a:solidFill>
                  <a:srgbClr val="FF0000"/>
                </a:solidFill>
              </a:rPr>
              <a:t> důvěry</a:t>
            </a:r>
          </a:p>
          <a:p>
            <a:pPr eaLnBrk="1" hangingPunct="1">
              <a:lnSpc>
                <a:spcPct val="80000"/>
              </a:lnSpc>
              <a:buFontTx/>
              <a:buNone/>
            </a:pPr>
            <a:endParaRPr lang="cs-CZ" altLang="cs-CZ" sz="2400" b="1"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Zástupný symbol pro obsah 3" descr="http://upload.wikimedia.org/wikipedia/commons/thumb/7/75/Percent_of_population_living_on_less_than_%241.25_per_day.svg/940px-Percent_of_population_living_on_less_than_%241.25_per_day.svg.png"/>
          <p:cNvPicPr>
            <a:picLocks noGrp="1"/>
          </p:cNvPicPr>
          <p:nvPr>
            <p:ph idx="4294967295"/>
          </p:nvPr>
        </p:nvPicPr>
        <p:blipFill>
          <a:blip r:embed="rId2" cstate="print"/>
          <a:srcRect/>
          <a:stretch>
            <a:fillRect/>
          </a:stretch>
        </p:blipFill>
        <p:spPr>
          <a:xfrm>
            <a:off x="2268538" y="765175"/>
            <a:ext cx="6048375" cy="3168650"/>
          </a:xfrm>
        </p:spPr>
      </p:pic>
      <p:pic>
        <p:nvPicPr>
          <p:cNvPr id="66563" name="irc_mi" descr="http://img.cas.sk/img/4/gallery/1317172_banglades-pomoc-potravinova-chudoba.jpg?hash=c05a7c99f3cb331cb171cbcd3f0e43cb"/>
          <p:cNvPicPr>
            <a:picLocks noChangeAspect="1" noChangeArrowheads="1"/>
          </p:cNvPicPr>
          <p:nvPr/>
        </p:nvPicPr>
        <p:blipFill>
          <a:blip r:embed="rId3" cstate="print"/>
          <a:srcRect l="9448" r="8820"/>
          <a:stretch>
            <a:fillRect/>
          </a:stretch>
        </p:blipFill>
        <p:spPr bwMode="auto">
          <a:xfrm>
            <a:off x="107950" y="188913"/>
            <a:ext cx="2124075" cy="1474787"/>
          </a:xfrm>
          <a:prstGeom prst="rect">
            <a:avLst/>
          </a:prstGeom>
          <a:noFill/>
          <a:ln w="9525">
            <a:noFill/>
            <a:miter lim="800000"/>
            <a:headEnd/>
            <a:tailEnd/>
          </a:ln>
        </p:spPr>
      </p:pic>
      <p:pic>
        <p:nvPicPr>
          <p:cNvPr id="66564" name="Obrázek 5" descr="https://encrypted-tbn1.gstatic.com/images?q=tbn:ANd9GcS_X-m4LjMp4uD-rfzbzLn7jN4g5g70ykOQUBXBVmFWsxW0rwGf9A"/>
          <p:cNvPicPr>
            <a:picLocks noChangeAspect="1" noChangeArrowheads="1"/>
          </p:cNvPicPr>
          <p:nvPr/>
        </p:nvPicPr>
        <p:blipFill>
          <a:blip r:embed="rId4" cstate="print"/>
          <a:srcRect l="14378" r="8215"/>
          <a:stretch>
            <a:fillRect/>
          </a:stretch>
        </p:blipFill>
        <p:spPr bwMode="auto">
          <a:xfrm>
            <a:off x="107950" y="1700213"/>
            <a:ext cx="2070100" cy="1728787"/>
          </a:xfrm>
          <a:prstGeom prst="rect">
            <a:avLst/>
          </a:prstGeom>
          <a:noFill/>
          <a:ln w="9525">
            <a:noFill/>
            <a:miter lim="800000"/>
            <a:headEnd/>
            <a:tailEnd/>
          </a:ln>
        </p:spPr>
      </p:pic>
      <p:sp>
        <p:nvSpPr>
          <p:cNvPr id="66565" name="TextovéPole 7"/>
          <p:cNvSpPr txBox="1">
            <a:spLocks noChangeArrowheads="1"/>
          </p:cNvSpPr>
          <p:nvPr/>
        </p:nvSpPr>
        <p:spPr bwMode="auto">
          <a:xfrm>
            <a:off x="1979613" y="3635375"/>
            <a:ext cx="6337300" cy="369888"/>
          </a:xfrm>
          <a:prstGeom prst="rect">
            <a:avLst/>
          </a:prstGeom>
          <a:noFill/>
          <a:ln w="9525">
            <a:noFill/>
            <a:miter lim="800000"/>
            <a:headEnd/>
            <a:tailEnd/>
          </a:ln>
        </p:spPr>
        <p:txBody>
          <a:bodyPr>
            <a:spAutoFit/>
          </a:bodyPr>
          <a:lstStyle/>
          <a:p>
            <a:pPr eaLnBrk="1" hangingPunct="1"/>
            <a:r>
              <a:rPr lang="cs-CZ" altLang="cs-CZ" sz="1600" b="1">
                <a:cs typeface="Arial" charset="0"/>
              </a:rPr>
              <a:t>         Chudoba ve světě podle světové banky 2012</a:t>
            </a:r>
            <a:r>
              <a:rPr lang="cs-CZ" altLang="cs-CZ" b="1">
                <a:cs typeface="Arial" charset="0"/>
              </a:rPr>
              <a:t>   </a:t>
            </a:r>
          </a:p>
        </p:txBody>
      </p:sp>
      <p:pic>
        <p:nvPicPr>
          <p:cNvPr id="66566" name="irc_mi" descr="http://www.sky-tech.cz/ceniky/2011-1%20%2817%29.jpg"/>
          <p:cNvPicPr>
            <a:picLocks noChangeAspect="1" noChangeArrowheads="1"/>
          </p:cNvPicPr>
          <p:nvPr/>
        </p:nvPicPr>
        <p:blipFill>
          <a:blip r:embed="rId5" cstate="print"/>
          <a:srcRect/>
          <a:stretch>
            <a:fillRect/>
          </a:stretch>
        </p:blipFill>
        <p:spPr bwMode="auto">
          <a:xfrm>
            <a:off x="107950" y="5157788"/>
            <a:ext cx="2087563" cy="1584325"/>
          </a:xfrm>
          <a:prstGeom prst="rect">
            <a:avLst/>
          </a:prstGeom>
          <a:noFill/>
          <a:ln w="9525">
            <a:noFill/>
            <a:miter lim="800000"/>
            <a:headEnd/>
            <a:tailEnd/>
          </a:ln>
        </p:spPr>
      </p:pic>
      <p:pic>
        <p:nvPicPr>
          <p:cNvPr id="66567" name="irc_mi" descr="http://imgs.idnes.cz/zahranicni/A020905_KOT_A_VICTIM_V.JPG"/>
          <p:cNvPicPr>
            <a:picLocks noChangeAspect="1" noChangeArrowheads="1"/>
          </p:cNvPicPr>
          <p:nvPr/>
        </p:nvPicPr>
        <p:blipFill>
          <a:blip r:embed="rId6" cstate="print"/>
          <a:srcRect/>
          <a:stretch>
            <a:fillRect/>
          </a:stretch>
        </p:blipFill>
        <p:spPr bwMode="auto">
          <a:xfrm>
            <a:off x="107950" y="3573463"/>
            <a:ext cx="1943100" cy="1439862"/>
          </a:xfrm>
          <a:prstGeom prst="rect">
            <a:avLst/>
          </a:prstGeom>
          <a:noFill/>
          <a:ln w="9525">
            <a:noFill/>
            <a:miter lim="800000"/>
            <a:headEnd/>
            <a:tailEnd/>
          </a:ln>
        </p:spPr>
      </p:pic>
      <p:pic>
        <p:nvPicPr>
          <p:cNvPr id="66568" name="Obrázek 11" descr="https://encrypted-tbn0.gstatic.com/images?q=tbn:ANd9GcTfettQxOhu6g29viKFkZJjxrS87d1hfAxSQObguZAjHMtVrOVe8w"/>
          <p:cNvPicPr>
            <a:picLocks noChangeAspect="1" noChangeArrowheads="1"/>
          </p:cNvPicPr>
          <p:nvPr/>
        </p:nvPicPr>
        <p:blipFill>
          <a:blip r:embed="rId7" cstate="print"/>
          <a:srcRect l="7394" r="14789"/>
          <a:stretch>
            <a:fillRect/>
          </a:stretch>
        </p:blipFill>
        <p:spPr bwMode="auto">
          <a:xfrm>
            <a:off x="7235825" y="4730750"/>
            <a:ext cx="1704975" cy="2082800"/>
          </a:xfrm>
          <a:prstGeom prst="rect">
            <a:avLst/>
          </a:prstGeom>
          <a:noFill/>
          <a:ln w="9525">
            <a:noFill/>
            <a:miter lim="800000"/>
            <a:headEnd/>
            <a:tailEnd/>
          </a:ln>
        </p:spPr>
      </p:pic>
      <p:pic>
        <p:nvPicPr>
          <p:cNvPr id="66569" name="irc_mi" descr="http://vtm.e15.cz/files/imagecache/dust_filerenderer_big/upload/story_press/1065/zlat___asy_49a8058329.jpg"/>
          <p:cNvPicPr>
            <a:picLocks noChangeAspect="1" noChangeArrowheads="1"/>
          </p:cNvPicPr>
          <p:nvPr/>
        </p:nvPicPr>
        <p:blipFill>
          <a:blip r:embed="rId8" cstate="print"/>
          <a:srcRect l="26221" r="15591"/>
          <a:stretch>
            <a:fillRect/>
          </a:stretch>
        </p:blipFill>
        <p:spPr bwMode="auto">
          <a:xfrm>
            <a:off x="5724525" y="5229225"/>
            <a:ext cx="1439863" cy="1512888"/>
          </a:xfrm>
          <a:prstGeom prst="rect">
            <a:avLst/>
          </a:prstGeom>
          <a:noFill/>
          <a:ln w="9525">
            <a:noFill/>
            <a:miter lim="800000"/>
            <a:headEnd/>
            <a:tailEnd/>
          </a:ln>
        </p:spPr>
      </p:pic>
      <p:pic>
        <p:nvPicPr>
          <p:cNvPr id="66570" name="irc_mi" descr="http://divokazvirata.eblog.cz/wp-content/uploads/eblog.cz/divokazvirata/dna302-300x203.jpg"/>
          <p:cNvPicPr>
            <a:picLocks noChangeAspect="1" noChangeArrowheads="1"/>
          </p:cNvPicPr>
          <p:nvPr/>
        </p:nvPicPr>
        <p:blipFill>
          <a:blip r:embed="rId9" cstate="print"/>
          <a:srcRect l="7559" r="11339"/>
          <a:stretch>
            <a:fillRect/>
          </a:stretch>
        </p:blipFill>
        <p:spPr bwMode="auto">
          <a:xfrm>
            <a:off x="7019925" y="3213100"/>
            <a:ext cx="2030413" cy="1728788"/>
          </a:xfrm>
          <a:prstGeom prst="rect">
            <a:avLst/>
          </a:prstGeom>
          <a:noFill/>
          <a:ln w="9525">
            <a:noFill/>
            <a:miter lim="800000"/>
            <a:headEnd/>
            <a:tailEnd/>
          </a:ln>
        </p:spPr>
      </p:pic>
      <p:pic>
        <p:nvPicPr>
          <p:cNvPr id="66571" name="irc_mi" descr="http://i3.cn.cz/1162980689_srdce.jpg"/>
          <p:cNvPicPr>
            <a:picLocks noChangeAspect="1" noChangeArrowheads="1"/>
          </p:cNvPicPr>
          <p:nvPr/>
        </p:nvPicPr>
        <p:blipFill>
          <a:blip r:embed="rId10" cstate="print"/>
          <a:srcRect l="25214" r="6113"/>
          <a:stretch>
            <a:fillRect/>
          </a:stretch>
        </p:blipFill>
        <p:spPr bwMode="auto">
          <a:xfrm>
            <a:off x="4067175" y="5300663"/>
            <a:ext cx="1512888" cy="1441450"/>
          </a:xfrm>
          <a:prstGeom prst="rect">
            <a:avLst/>
          </a:prstGeom>
          <a:noFill/>
          <a:ln w="9525">
            <a:noFill/>
            <a:miter lim="800000"/>
            <a:headEnd/>
            <a:tailEnd/>
          </a:ln>
        </p:spPr>
      </p:pic>
      <p:sp>
        <p:nvSpPr>
          <p:cNvPr id="66572" name="TextovéPole 13"/>
          <p:cNvSpPr txBox="1">
            <a:spLocks noChangeArrowheads="1"/>
          </p:cNvSpPr>
          <p:nvPr/>
        </p:nvSpPr>
        <p:spPr bwMode="auto">
          <a:xfrm>
            <a:off x="1908175" y="260350"/>
            <a:ext cx="6588125" cy="461963"/>
          </a:xfrm>
          <a:prstGeom prst="rect">
            <a:avLst/>
          </a:prstGeom>
          <a:noFill/>
          <a:ln w="9525">
            <a:noFill/>
            <a:miter lim="800000"/>
            <a:headEnd/>
            <a:tailEnd/>
          </a:ln>
        </p:spPr>
        <p:txBody>
          <a:bodyPr>
            <a:spAutoFit/>
          </a:bodyPr>
          <a:lstStyle/>
          <a:p>
            <a:pPr algn="ctr" eaLnBrk="1" hangingPunct="1"/>
            <a:r>
              <a:rPr lang="cs-CZ" altLang="cs-CZ" sz="2400" b="1">
                <a:solidFill>
                  <a:srgbClr val="FF0000"/>
                </a:solidFill>
                <a:cs typeface="Arial" charset="0"/>
                <a:sym typeface="Wingdings" pitchFamily="2" charset="2"/>
              </a:rPr>
              <a:t> </a:t>
            </a:r>
            <a:r>
              <a:rPr lang="cs-CZ" altLang="cs-CZ" sz="2400" b="1">
                <a:solidFill>
                  <a:srgbClr val="FF0000"/>
                </a:solidFill>
                <a:cs typeface="Arial" charset="0"/>
              </a:rPr>
              <a:t>Bída a pokrok současného světa </a:t>
            </a:r>
            <a:r>
              <a:rPr lang="cs-CZ" altLang="cs-CZ" sz="2400" b="1">
                <a:solidFill>
                  <a:srgbClr val="FF0000"/>
                </a:solidFill>
                <a:cs typeface="Arial" charset="0"/>
                <a:sym typeface="Wingdings" pitchFamily="2" charset="2"/>
              </a:rPr>
              <a:t></a:t>
            </a:r>
          </a:p>
        </p:txBody>
      </p:sp>
      <p:pic>
        <p:nvPicPr>
          <p:cNvPr id="66573" name="irc_mi" descr="http://js.pencdn.cz/acimage/q80/264261.jpg"/>
          <p:cNvPicPr>
            <a:picLocks noChangeAspect="1" noChangeArrowheads="1"/>
          </p:cNvPicPr>
          <p:nvPr/>
        </p:nvPicPr>
        <p:blipFill>
          <a:blip r:embed="rId11" cstate="print"/>
          <a:srcRect l="32416" r="35864"/>
          <a:stretch>
            <a:fillRect/>
          </a:stretch>
        </p:blipFill>
        <p:spPr bwMode="auto">
          <a:xfrm>
            <a:off x="8189913" y="115888"/>
            <a:ext cx="919162" cy="1428750"/>
          </a:xfrm>
          <a:prstGeom prst="rect">
            <a:avLst/>
          </a:prstGeom>
          <a:noFill/>
          <a:ln w="9525">
            <a:noFill/>
            <a:miter lim="800000"/>
            <a:headEnd/>
            <a:tailEnd/>
          </a:ln>
        </p:spPr>
      </p:pic>
      <p:pic>
        <p:nvPicPr>
          <p:cNvPr id="66574" name="Obrázek 18" descr="https://encrypted-tbn3.gstatic.com/images?q=tbn:ANd9GcSMnQCVfZgbOElyKJlYtBSCndpQnGNKLZuYnAxKGM5YVAqoUISOpg"/>
          <p:cNvPicPr>
            <a:picLocks noChangeAspect="1" noChangeArrowheads="1"/>
          </p:cNvPicPr>
          <p:nvPr/>
        </p:nvPicPr>
        <p:blipFill>
          <a:blip r:embed="rId12" cstate="print"/>
          <a:srcRect l="30923" r="28862" b="9294"/>
          <a:stretch>
            <a:fillRect/>
          </a:stretch>
        </p:blipFill>
        <p:spPr bwMode="auto">
          <a:xfrm>
            <a:off x="8027988" y="1557338"/>
            <a:ext cx="1050925" cy="1577975"/>
          </a:xfrm>
          <a:prstGeom prst="rect">
            <a:avLst/>
          </a:prstGeom>
          <a:noFill/>
          <a:ln w="9525">
            <a:noFill/>
            <a:miter lim="800000"/>
            <a:headEnd/>
            <a:tailEnd/>
          </a:ln>
        </p:spPr>
      </p:pic>
      <p:pic>
        <p:nvPicPr>
          <p:cNvPr id="66575" name="irc_mi" descr="http://i.lidovky.cz/10/082/lnc460/GLU350812_happy.jpg"/>
          <p:cNvPicPr>
            <a:picLocks noChangeAspect="1" noChangeArrowheads="1"/>
          </p:cNvPicPr>
          <p:nvPr/>
        </p:nvPicPr>
        <p:blipFill>
          <a:blip r:embed="rId13" cstate="print"/>
          <a:srcRect t="9946" b="6631"/>
          <a:stretch>
            <a:fillRect/>
          </a:stretch>
        </p:blipFill>
        <p:spPr bwMode="auto">
          <a:xfrm>
            <a:off x="4140200" y="4005263"/>
            <a:ext cx="2887663" cy="1174750"/>
          </a:xfrm>
          <a:prstGeom prst="rect">
            <a:avLst/>
          </a:prstGeom>
          <a:noFill/>
          <a:ln w="9525">
            <a:noFill/>
            <a:miter lim="800000"/>
            <a:headEnd/>
            <a:tailEnd/>
          </a:ln>
        </p:spPr>
      </p:pic>
      <p:pic>
        <p:nvPicPr>
          <p:cNvPr id="66576" name="irc_mi" descr="http://media.novinky.cz/426/454269-original1-rdycp.jpg"/>
          <p:cNvPicPr>
            <a:picLocks noChangeAspect="1" noChangeArrowheads="1"/>
          </p:cNvPicPr>
          <p:nvPr/>
        </p:nvPicPr>
        <p:blipFill>
          <a:blip r:embed="rId14" cstate="print"/>
          <a:srcRect t="5673" b="4256"/>
          <a:stretch>
            <a:fillRect/>
          </a:stretch>
        </p:blipFill>
        <p:spPr bwMode="auto">
          <a:xfrm>
            <a:off x="2555875" y="4005263"/>
            <a:ext cx="1655763"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řední východ"/>
          <p:cNvPicPr>
            <a:picLocks noChangeAspect="1" noChangeArrowheads="1"/>
          </p:cNvPicPr>
          <p:nvPr/>
        </p:nvPicPr>
        <p:blipFill>
          <a:blip r:embed="rId2" cstate="print">
            <a:lum bright="-40000" contrast="40000"/>
          </a:blip>
          <a:srcRect/>
          <a:stretch>
            <a:fillRect/>
          </a:stretch>
        </p:blipFill>
        <p:spPr bwMode="auto">
          <a:xfrm>
            <a:off x="3180184" y="548778"/>
            <a:ext cx="5784304" cy="5256486"/>
          </a:xfrm>
          <a:prstGeom prst="rect">
            <a:avLst/>
          </a:prstGeom>
          <a:noFill/>
          <a:ln w="9525">
            <a:noFill/>
            <a:miter lim="800000"/>
            <a:headEnd/>
            <a:tailEnd/>
          </a:ln>
        </p:spPr>
      </p:pic>
      <p:sp>
        <p:nvSpPr>
          <p:cNvPr id="4" name="TextovéPole 3"/>
          <p:cNvSpPr txBox="1"/>
          <p:nvPr/>
        </p:nvSpPr>
        <p:spPr>
          <a:xfrm>
            <a:off x="0" y="332656"/>
            <a:ext cx="3059832" cy="7109639"/>
          </a:xfrm>
          <a:prstGeom prst="rect">
            <a:avLst/>
          </a:prstGeom>
          <a:noFill/>
        </p:spPr>
        <p:txBody>
          <a:bodyPr wrap="square" rtlCol="0">
            <a:spAutoFit/>
          </a:bodyPr>
          <a:lstStyle/>
          <a:p>
            <a:r>
              <a:rPr lang="cs-CZ" sz="3200" b="1" dirty="0" smtClean="0">
                <a:solidFill>
                  <a:srgbClr val="FF0000"/>
                </a:solidFill>
              </a:rPr>
              <a:t>Hlavní hráči v arabském světě</a:t>
            </a:r>
          </a:p>
          <a:p>
            <a:endParaRPr lang="cs-CZ" sz="2800" b="1" dirty="0" smtClean="0">
              <a:solidFill>
                <a:srgbClr val="FF0000"/>
              </a:solidFill>
            </a:endParaRPr>
          </a:p>
          <a:p>
            <a:r>
              <a:rPr lang="cs-CZ" sz="2800" b="1" dirty="0" smtClean="0"/>
              <a:t>       Saudská Arábie</a:t>
            </a:r>
          </a:p>
          <a:p>
            <a:r>
              <a:rPr lang="cs-CZ" sz="2800" b="1" dirty="0" smtClean="0"/>
              <a:t>       Írán</a:t>
            </a:r>
          </a:p>
          <a:p>
            <a:r>
              <a:rPr lang="cs-CZ" sz="2800" b="1" dirty="0" smtClean="0"/>
              <a:t>       Egypt</a:t>
            </a:r>
          </a:p>
          <a:p>
            <a:r>
              <a:rPr lang="cs-CZ" sz="2800" b="1" dirty="0" smtClean="0"/>
              <a:t>       Sýrie</a:t>
            </a:r>
          </a:p>
          <a:p>
            <a:r>
              <a:rPr lang="cs-CZ" sz="2800" b="1" dirty="0" smtClean="0"/>
              <a:t>        Turecko</a:t>
            </a:r>
          </a:p>
          <a:p>
            <a:r>
              <a:rPr lang="cs-CZ" sz="2800" b="1" dirty="0" smtClean="0"/>
              <a:t>------------------------</a:t>
            </a:r>
          </a:p>
          <a:p>
            <a:r>
              <a:rPr lang="cs-CZ" sz="2800" b="1" dirty="0" smtClean="0"/>
              <a:t>      USA</a:t>
            </a:r>
          </a:p>
          <a:p>
            <a:r>
              <a:rPr lang="cs-CZ" sz="2800" b="1" dirty="0" smtClean="0"/>
              <a:t>      Rusko</a:t>
            </a:r>
          </a:p>
          <a:p>
            <a:r>
              <a:rPr lang="cs-CZ" sz="2800" b="1" dirty="0" smtClean="0"/>
              <a:t>      Izrael</a:t>
            </a:r>
          </a:p>
          <a:p>
            <a:r>
              <a:rPr lang="cs-CZ" sz="2800" b="1" dirty="0" smtClean="0"/>
              <a:t>      Čína</a:t>
            </a:r>
          </a:p>
          <a:p>
            <a:r>
              <a:rPr lang="cs-CZ" sz="2800" b="1" dirty="0" smtClean="0"/>
              <a:t>     (Evropa)</a:t>
            </a:r>
          </a:p>
          <a:p>
            <a:endParaRPr lang="cs-CZ" sz="2800" b="1" dirty="0" smtClean="0"/>
          </a:p>
          <a:p>
            <a:r>
              <a:rPr lang="cs-CZ" sz="2800" dirty="0" smtClean="0"/>
              <a:t>   </a:t>
            </a:r>
            <a:endParaRPr lang="cs-CZ"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73832"/>
            <a:ext cx="8229600" cy="1143000"/>
          </a:xfrm>
        </p:spPr>
        <p:txBody>
          <a:bodyPr>
            <a:normAutofit/>
          </a:bodyPr>
          <a:lstStyle/>
          <a:p>
            <a:r>
              <a:rPr lang="cs-CZ" b="1" dirty="0" smtClean="0">
                <a:solidFill>
                  <a:srgbClr val="FF0000"/>
                </a:solidFill>
              </a:rPr>
              <a:t>3. Islamismus </a:t>
            </a:r>
            <a:endParaRPr lang="cs-CZ" dirty="0">
              <a:solidFill>
                <a:srgbClr val="FF0000"/>
              </a:solidFill>
            </a:endParaRPr>
          </a:p>
        </p:txBody>
      </p:sp>
      <p:sp>
        <p:nvSpPr>
          <p:cNvPr id="3" name="Zástupný symbol pro obsah 2"/>
          <p:cNvSpPr>
            <a:spLocks noGrp="1"/>
          </p:cNvSpPr>
          <p:nvPr>
            <p:ph idx="1"/>
          </p:nvPr>
        </p:nvSpPr>
        <p:spPr>
          <a:xfrm>
            <a:off x="2751112" y="2132856"/>
            <a:ext cx="8229600" cy="4525963"/>
          </a:xfrm>
        </p:spPr>
        <p:txBody>
          <a:bodyPr/>
          <a:lstStyle/>
          <a:p>
            <a:pPr marL="514350" indent="-514350"/>
            <a:r>
              <a:rPr lang="cs-CZ" b="1" dirty="0" smtClean="0"/>
              <a:t>Islamismus</a:t>
            </a:r>
          </a:p>
          <a:p>
            <a:pPr marL="514350" indent="-514350"/>
            <a:r>
              <a:rPr lang="cs-CZ" b="1" dirty="0" smtClean="0"/>
              <a:t>Konflikty a terorismus</a:t>
            </a:r>
          </a:p>
          <a:p>
            <a:pPr marL="514350" indent="-514350"/>
            <a:r>
              <a:rPr lang="cs-CZ" b="1" dirty="0" smtClean="0"/>
              <a:t> Války </a:t>
            </a:r>
          </a:p>
          <a:p>
            <a:pPr marL="514350" indent="-514350"/>
            <a:r>
              <a:rPr lang="cs-CZ" b="1" dirty="0" smtClean="0"/>
              <a:t>Uprchlická krize</a:t>
            </a:r>
          </a:p>
          <a:p>
            <a:pPr marL="514350" indent="-514350"/>
            <a:r>
              <a:rPr lang="cs-CZ" b="1" dirty="0" smtClean="0"/>
              <a:t>Důsledky</a:t>
            </a:r>
          </a:p>
          <a:p>
            <a:endParaRPr lang="cs-CZ"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a:xfrm>
            <a:off x="457200" y="0"/>
            <a:ext cx="8229600" cy="1143000"/>
          </a:xfrm>
        </p:spPr>
        <p:txBody>
          <a:bodyPr/>
          <a:lstStyle/>
          <a:p>
            <a:r>
              <a:rPr lang="cs-CZ" altLang="cs-CZ" sz="3600" b="1" dirty="0" smtClean="0"/>
              <a:t>             </a:t>
            </a:r>
            <a:r>
              <a:rPr lang="cs-CZ" altLang="cs-CZ" sz="3600" b="1" dirty="0" smtClean="0">
                <a:solidFill>
                  <a:srgbClr val="CC0000"/>
                </a:solidFill>
              </a:rPr>
              <a:t>Islamismus není Islám! </a:t>
            </a:r>
          </a:p>
        </p:txBody>
      </p:sp>
      <p:sp>
        <p:nvSpPr>
          <p:cNvPr id="45059" name="Zástupný symbol pro obsah 2"/>
          <p:cNvSpPr>
            <a:spLocks noGrp="1"/>
          </p:cNvSpPr>
          <p:nvPr>
            <p:ph idx="1"/>
          </p:nvPr>
        </p:nvSpPr>
        <p:spPr>
          <a:xfrm>
            <a:off x="0" y="1265238"/>
            <a:ext cx="9144000" cy="5211762"/>
          </a:xfrm>
        </p:spPr>
        <p:txBody>
          <a:bodyPr>
            <a:normAutofit lnSpcReduction="10000"/>
          </a:bodyPr>
          <a:lstStyle/>
          <a:p>
            <a:r>
              <a:rPr lang="cs-CZ" altLang="cs-CZ" sz="2400" b="1" dirty="0" smtClean="0">
                <a:cs typeface="Times New Roman" pitchFamily="18" charset="0"/>
              </a:rPr>
              <a:t>Islamismus není náboženství ale fanatismus, politická ideologie, která využívá Islám k ovládnutí lidí a dosažení politických cílů.</a:t>
            </a:r>
          </a:p>
          <a:p>
            <a:r>
              <a:rPr lang="cs-CZ" altLang="cs-CZ" sz="2400" b="1" dirty="0" smtClean="0">
                <a:cs typeface="Times New Roman" pitchFamily="18" charset="0"/>
              </a:rPr>
              <a:t>Propaguje absolutní uplatnění „práva </a:t>
            </a:r>
            <a:r>
              <a:rPr lang="cs-CZ" altLang="cs-CZ" sz="2400" b="1" dirty="0" err="1" smtClean="0">
                <a:cs typeface="Times New Roman" pitchFamily="18" charset="0"/>
              </a:rPr>
              <a:t>Šaria</a:t>
            </a:r>
            <a:r>
              <a:rPr lang="cs-CZ" altLang="cs-CZ" sz="2400" b="1" dirty="0" smtClean="0">
                <a:cs typeface="Times New Roman" pitchFamily="18" charset="0"/>
              </a:rPr>
              <a:t>“, šíření Islámu bojem, nenávist vůči státu Izrael a západní civilizaci</a:t>
            </a:r>
          </a:p>
          <a:p>
            <a:r>
              <a:rPr lang="cs-CZ" altLang="cs-CZ" sz="2400" b="1" dirty="0" smtClean="0">
                <a:cs typeface="Times New Roman" pitchFamily="18" charset="0"/>
              </a:rPr>
              <a:t>Většina muslimů nejsou islamisté a většinu islámských zemí nelze za islamistické počítat.</a:t>
            </a:r>
          </a:p>
          <a:p>
            <a:r>
              <a:rPr lang="cs-CZ" altLang="cs-CZ" sz="2400" b="1" dirty="0" smtClean="0">
                <a:cs typeface="Times New Roman" pitchFamily="18" charset="0"/>
              </a:rPr>
              <a:t>Mnoho muslimů i jejich náboženských vůdců islamismus odsuzuje (Velký muftí Egypta, Velký muftí Saudské Arábie aj.) </a:t>
            </a:r>
          </a:p>
          <a:p>
            <a:r>
              <a:rPr lang="cs-CZ" altLang="cs-CZ" sz="2400" b="1" dirty="0" smtClean="0">
                <a:cs typeface="Times New Roman" pitchFamily="18" charset="0"/>
              </a:rPr>
              <a:t>Přesto je islamismus vlivným ideovým proudem islámu a nebezpečí jeho šíření vzrůstá. Šíří se v arabských zemích,  do Evropy a USA.</a:t>
            </a:r>
          </a:p>
          <a:p>
            <a:r>
              <a:rPr lang="cs-CZ" altLang="cs-CZ" sz="2400" b="1" dirty="0" smtClean="0">
                <a:cs typeface="Times New Roman" pitchFamily="18" charset="0"/>
              </a:rPr>
              <a:t>Propagují ho organizace a hnutí jako </a:t>
            </a:r>
            <a:r>
              <a:rPr lang="cs-CZ" altLang="cs-CZ" sz="2400" b="1" dirty="0" err="1" smtClean="0">
                <a:cs typeface="Times New Roman" pitchFamily="18" charset="0"/>
              </a:rPr>
              <a:t>Al</a:t>
            </a:r>
            <a:r>
              <a:rPr lang="cs-CZ" altLang="cs-CZ" sz="2400" b="1" dirty="0" smtClean="0">
                <a:cs typeface="Times New Roman" pitchFamily="18" charset="0"/>
              </a:rPr>
              <a:t>-</a:t>
            </a:r>
            <a:r>
              <a:rPr lang="cs-CZ" altLang="cs-CZ" sz="2400" b="1" dirty="0" err="1" smtClean="0">
                <a:cs typeface="Times New Roman" pitchFamily="18" charset="0"/>
              </a:rPr>
              <a:t>Kaidá</a:t>
            </a:r>
            <a:r>
              <a:rPr lang="cs-CZ" altLang="cs-CZ" sz="2400" b="1" dirty="0" smtClean="0">
                <a:cs typeface="Times New Roman" pitchFamily="18" charset="0"/>
              </a:rPr>
              <a:t> ,Boko </a:t>
            </a:r>
            <a:r>
              <a:rPr lang="cs-CZ" altLang="cs-CZ" sz="2400" b="1" dirty="0" err="1" smtClean="0">
                <a:cs typeface="Times New Roman" pitchFamily="18" charset="0"/>
              </a:rPr>
              <a:t>Haram</a:t>
            </a:r>
            <a:r>
              <a:rPr lang="cs-CZ" altLang="cs-CZ" sz="2400" b="1" dirty="0" smtClean="0">
                <a:cs typeface="Times New Roman" pitchFamily="18" charset="0"/>
              </a:rPr>
              <a:t>, Muslimské bratrstvo, Islámský stát( DAESH, ISIL) a další</a:t>
            </a:r>
          </a:p>
          <a:p>
            <a:r>
              <a:rPr lang="cs-CZ" altLang="cs-CZ" sz="2400" b="1" dirty="0" smtClean="0"/>
              <a:t>Islám není a nikdy nebyl politickou ideologií, přesto se tak často projevoval</a:t>
            </a:r>
            <a:endParaRPr lang="cs-CZ" altLang="cs-CZ" sz="2400" b="1" dirty="0" smtClean="0">
              <a:cs typeface="Times New Roman" pitchFamily="18" charset="0"/>
            </a:endParaRPr>
          </a:p>
          <a:p>
            <a:endParaRPr lang="cs-CZ" altLang="cs-CZ" sz="2400" dirty="0" smtClean="0"/>
          </a:p>
          <a:p>
            <a:endParaRPr lang="cs-CZ" altLang="cs-CZ" sz="2400" b="1" dirty="0" smtClean="0">
              <a:latin typeface="Times New Roman" pitchFamily="18" charset="0"/>
              <a:cs typeface="Times New Roman" pitchFamily="18" charset="0"/>
            </a:endParaRPr>
          </a:p>
        </p:txBody>
      </p:sp>
      <p:pic>
        <p:nvPicPr>
          <p:cNvPr id="45060" name="Picture 2" descr="http://schda.files.wordpress.com/2011/03/islam_islamismus_verschieden.png"/>
          <p:cNvPicPr>
            <a:picLocks noChangeAspect="1" noChangeArrowheads="1"/>
          </p:cNvPicPr>
          <p:nvPr/>
        </p:nvPicPr>
        <p:blipFill>
          <a:blip r:embed="rId2" cstate="print"/>
          <a:srcRect/>
          <a:stretch>
            <a:fillRect/>
          </a:stretch>
        </p:blipFill>
        <p:spPr bwMode="auto">
          <a:xfrm>
            <a:off x="0" y="0"/>
            <a:ext cx="226695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629816"/>
            <a:ext cx="8229600" cy="1143000"/>
          </a:xfrm>
        </p:spPr>
        <p:txBody>
          <a:bodyPr/>
          <a:lstStyle/>
          <a:p>
            <a:r>
              <a:rPr lang="cs-CZ" b="1" dirty="0" smtClean="0">
                <a:solidFill>
                  <a:srgbClr val="FF0000"/>
                </a:solidFill>
              </a:rPr>
              <a:t>1. Co je Islám?</a:t>
            </a:r>
            <a:endParaRPr lang="cs-CZ" b="1" dirty="0">
              <a:solidFill>
                <a:srgbClr val="FF0000"/>
              </a:solidFill>
            </a:endParaRPr>
          </a:p>
        </p:txBody>
      </p:sp>
      <p:sp>
        <p:nvSpPr>
          <p:cNvPr id="4" name="Zástupný symbol pro obsah 3"/>
          <p:cNvSpPr>
            <a:spLocks noGrp="1"/>
          </p:cNvSpPr>
          <p:nvPr>
            <p:ph idx="1"/>
          </p:nvPr>
        </p:nvSpPr>
        <p:spPr>
          <a:xfrm>
            <a:off x="457200" y="2431429"/>
            <a:ext cx="8229600" cy="4525963"/>
          </a:xfrm>
        </p:spPr>
        <p:txBody>
          <a:bodyPr/>
          <a:lstStyle/>
          <a:p>
            <a:r>
              <a:rPr lang="cs-CZ" b="1" dirty="0" smtClean="0"/>
              <a:t>Islám není jen náboženství. Týká se celého života jeho vyznavačů (muslimů).</a:t>
            </a:r>
          </a:p>
          <a:p>
            <a:r>
              <a:rPr lang="cs-CZ" b="1" dirty="0" smtClean="0"/>
              <a:t> Je to kultura, právo, způsob života.</a:t>
            </a:r>
          </a:p>
          <a:p>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Zástupný symbol pro obsah 3" descr="http://images.slideplayer.cz/11/3040085/slides/slide_2.jpg"/>
          <p:cNvPicPr>
            <a:picLocks noGrp="1"/>
          </p:cNvPicPr>
          <p:nvPr>
            <p:ph idx="1"/>
          </p:nvPr>
        </p:nvPicPr>
        <p:blipFill>
          <a:blip r:embed="rId2" cstate="print"/>
          <a:srcRect t="20556" b="41624"/>
          <a:stretch>
            <a:fillRect/>
          </a:stretch>
        </p:blipFill>
        <p:spPr>
          <a:xfrm>
            <a:off x="179512" y="908720"/>
            <a:ext cx="8784976" cy="1728192"/>
          </a:xfrm>
        </p:spPr>
      </p:pic>
      <p:sp>
        <p:nvSpPr>
          <p:cNvPr id="41988" name="TextovéPole 4"/>
          <p:cNvSpPr txBox="1">
            <a:spLocks noChangeArrowheads="1"/>
          </p:cNvSpPr>
          <p:nvPr/>
        </p:nvSpPr>
        <p:spPr bwMode="auto">
          <a:xfrm>
            <a:off x="323528" y="188640"/>
            <a:ext cx="8604448" cy="584775"/>
          </a:xfrm>
          <a:prstGeom prst="rect">
            <a:avLst/>
          </a:prstGeom>
          <a:noFill/>
          <a:ln w="9525">
            <a:noFill/>
            <a:miter lim="800000"/>
            <a:headEnd/>
            <a:tailEnd/>
          </a:ln>
        </p:spPr>
        <p:txBody>
          <a:bodyPr wrap="square">
            <a:spAutoFit/>
          </a:bodyPr>
          <a:lstStyle/>
          <a:p>
            <a:r>
              <a:rPr lang="cs-CZ" altLang="cs-CZ" sz="3200" b="1" dirty="0" smtClean="0">
                <a:solidFill>
                  <a:srgbClr val="FF0000"/>
                </a:solidFill>
              </a:rPr>
              <a:t>Terorismus. Jsou všichni muslimové teroristé?</a:t>
            </a:r>
            <a:endParaRPr lang="cs-CZ" altLang="cs-CZ" sz="3200" dirty="0"/>
          </a:p>
        </p:txBody>
      </p:sp>
      <p:sp>
        <p:nvSpPr>
          <p:cNvPr id="41989" name="TextovéPole 5"/>
          <p:cNvSpPr txBox="1">
            <a:spLocks noChangeArrowheads="1"/>
          </p:cNvSpPr>
          <p:nvPr/>
        </p:nvSpPr>
        <p:spPr bwMode="auto">
          <a:xfrm>
            <a:off x="179512" y="2852936"/>
            <a:ext cx="8839200" cy="3754874"/>
          </a:xfrm>
          <a:prstGeom prst="rect">
            <a:avLst/>
          </a:prstGeom>
          <a:noFill/>
          <a:ln w="9525">
            <a:noFill/>
            <a:miter lim="800000"/>
            <a:headEnd/>
            <a:tailEnd/>
          </a:ln>
        </p:spPr>
        <p:txBody>
          <a:bodyPr>
            <a:spAutoFit/>
          </a:bodyPr>
          <a:lstStyle/>
          <a:p>
            <a:pPr eaLnBrk="1" hangingPunct="1"/>
            <a:r>
              <a:rPr lang="cs-CZ" altLang="cs-CZ" sz="2000" b="1" dirty="0"/>
              <a:t>Terorismus existoval a existuje i v Evropě (IRRA, ETA), v Jižní Americe (Světlá stezka) a jinde.</a:t>
            </a:r>
          </a:p>
          <a:p>
            <a:pPr eaLnBrk="1" hangingPunct="1"/>
            <a:r>
              <a:rPr lang="cs-CZ" altLang="cs-CZ" sz="2000" b="1" dirty="0">
                <a:solidFill>
                  <a:srgbClr val="FF0000"/>
                </a:solidFill>
              </a:rPr>
              <a:t>Terorismus je vážným ohrožením současného světa!!!                                            </a:t>
            </a:r>
            <a:endParaRPr lang="cs-CZ" altLang="cs-CZ" sz="2000" b="1" dirty="0" smtClean="0">
              <a:solidFill>
                <a:srgbClr val="FF0000"/>
              </a:solidFill>
            </a:endParaRPr>
          </a:p>
          <a:p>
            <a:pPr eaLnBrk="1" hangingPunct="1"/>
            <a:r>
              <a:rPr lang="cs-CZ" altLang="cs-CZ" sz="2000" b="1" dirty="0" smtClean="0"/>
              <a:t>V </a:t>
            </a:r>
            <a:r>
              <a:rPr lang="cs-CZ" altLang="cs-CZ" sz="2000" b="1" dirty="0"/>
              <a:t>arabských zemích se projevil zejména po 2. sv. válce v důsledku vzniku státu Izrael, rozdělení Indie, později v důsledku okupace sovětské a pak americké okupace Afghánistánu, války v Iráku a dalších vojensko-politických změn. V arabských zemích. Používá často náboženskou ideologii, která je ve skutečnosti zástupná.</a:t>
            </a:r>
          </a:p>
          <a:p>
            <a:pPr eaLnBrk="1" hangingPunct="1"/>
            <a:r>
              <a:rPr lang="cs-CZ" altLang="cs-CZ" sz="2000" b="1" dirty="0">
                <a:solidFill>
                  <a:srgbClr val="FF0000"/>
                </a:solidFill>
              </a:rPr>
              <a:t>Z 1,4 miliardy muslimů najdeme skutečných teroristů několik tisíc, z nich mnozí přicházejí z Evropy</a:t>
            </a:r>
            <a:r>
              <a:rPr lang="cs-CZ" altLang="cs-CZ" sz="2000" b="1" dirty="0"/>
              <a:t>. </a:t>
            </a:r>
          </a:p>
          <a:p>
            <a:pPr eaLnBrk="1" hangingPunct="1"/>
            <a:r>
              <a:rPr lang="cs-CZ" altLang="cs-CZ" sz="2000" b="1" dirty="0"/>
              <a:t>Terorismus se snaží vzbudit strach,stojí o </a:t>
            </a:r>
            <a:r>
              <a:rPr lang="cs-CZ" altLang="cs-CZ" sz="2000" b="1" dirty="0" smtClean="0"/>
              <a:t>publicitu.</a:t>
            </a:r>
            <a:endParaRPr lang="cs-CZ" altLang="cs-CZ" sz="2000" b="1" dirty="0"/>
          </a:p>
          <a:p>
            <a:pPr eaLnBrk="1" hangingPunct="1"/>
            <a:endParaRPr lang="cs-CZ" altLang="cs-CZ"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a:xfrm>
            <a:off x="533400" y="228600"/>
            <a:ext cx="8229600" cy="1143000"/>
          </a:xfrm>
        </p:spPr>
        <p:txBody>
          <a:bodyPr/>
          <a:lstStyle/>
          <a:p>
            <a:r>
              <a:rPr lang="cs-CZ" altLang="cs-CZ" sz="3200" b="1" dirty="0" smtClean="0">
                <a:solidFill>
                  <a:srgbClr val="CC0000"/>
                </a:solidFill>
              </a:rPr>
              <a:t>Nejznámější islamistické teroristické skupiny a organizace</a:t>
            </a:r>
          </a:p>
        </p:txBody>
      </p:sp>
      <p:pic>
        <p:nvPicPr>
          <p:cNvPr id="45059" name="Picture 8" descr="ANd9GcRKod1cScDO4Hx87n0hLhgxkzCE8T6uiNvCpz5V_nie9e2qBQya"/>
          <p:cNvPicPr>
            <a:picLocks noChangeAspect="1" noChangeArrowheads="1"/>
          </p:cNvPicPr>
          <p:nvPr/>
        </p:nvPicPr>
        <p:blipFill>
          <a:blip r:embed="rId3" cstate="print"/>
          <a:srcRect l="6873" r="6873"/>
          <a:stretch>
            <a:fillRect/>
          </a:stretch>
        </p:blipFill>
        <p:spPr bwMode="auto">
          <a:xfrm>
            <a:off x="457200" y="3429000"/>
            <a:ext cx="1905000" cy="1468438"/>
          </a:xfrm>
          <a:prstGeom prst="rect">
            <a:avLst/>
          </a:prstGeom>
          <a:noFill/>
          <a:ln w="9525">
            <a:noFill/>
            <a:miter lim="800000"/>
            <a:headEnd/>
            <a:tailEnd/>
          </a:ln>
        </p:spPr>
      </p:pic>
      <p:pic>
        <p:nvPicPr>
          <p:cNvPr id="45060" name="Picture 11" descr="masked-fatah"/>
          <p:cNvPicPr>
            <a:picLocks noChangeAspect="1" noChangeArrowheads="1"/>
          </p:cNvPicPr>
          <p:nvPr/>
        </p:nvPicPr>
        <p:blipFill>
          <a:blip r:embed="rId4" cstate="print"/>
          <a:srcRect/>
          <a:stretch>
            <a:fillRect/>
          </a:stretch>
        </p:blipFill>
        <p:spPr bwMode="auto">
          <a:xfrm>
            <a:off x="2743200" y="3379788"/>
            <a:ext cx="2667000" cy="1565275"/>
          </a:xfrm>
          <a:prstGeom prst="rect">
            <a:avLst/>
          </a:prstGeom>
          <a:noFill/>
          <a:ln w="9525">
            <a:noFill/>
            <a:miter lim="800000"/>
            <a:headEnd/>
            <a:tailEnd/>
          </a:ln>
        </p:spPr>
      </p:pic>
      <p:pic>
        <p:nvPicPr>
          <p:cNvPr id="45061" name="Picture 5" descr="https://encrypted-tbn3.gstatic.com/images?q=tbn:ANd9GcRj0rbcs6Kvjnt-xjQs2f-M9pntba2hdm_YCRxiI4X7QyL7zlPv"/>
          <p:cNvPicPr>
            <a:picLocks noGrp="1" noChangeAspect="1" noChangeArrowheads="1"/>
          </p:cNvPicPr>
          <p:nvPr>
            <p:ph idx="1"/>
          </p:nvPr>
        </p:nvPicPr>
        <p:blipFill>
          <a:blip r:embed="rId5" cstate="print"/>
          <a:srcRect/>
          <a:stretch>
            <a:fillRect/>
          </a:stretch>
        </p:blipFill>
        <p:spPr>
          <a:xfrm>
            <a:off x="5943600" y="3429000"/>
            <a:ext cx="2720975" cy="1524000"/>
          </a:xfrm>
          <a:noFill/>
        </p:spPr>
      </p:pic>
      <p:sp>
        <p:nvSpPr>
          <p:cNvPr id="45062" name="TextovéPole 6"/>
          <p:cNvSpPr txBox="1">
            <a:spLocks noChangeArrowheads="1"/>
          </p:cNvSpPr>
          <p:nvPr/>
        </p:nvSpPr>
        <p:spPr bwMode="auto">
          <a:xfrm>
            <a:off x="381000" y="1600200"/>
            <a:ext cx="9448800" cy="1631950"/>
          </a:xfrm>
          <a:prstGeom prst="rect">
            <a:avLst/>
          </a:prstGeom>
          <a:noFill/>
          <a:ln w="9525">
            <a:noFill/>
            <a:miter lim="800000"/>
            <a:headEnd/>
            <a:tailEnd/>
          </a:ln>
        </p:spPr>
        <p:txBody>
          <a:bodyPr>
            <a:spAutoFit/>
          </a:bodyPr>
          <a:lstStyle/>
          <a:p>
            <a:pPr eaLnBrk="1" hangingPunct="1">
              <a:buFontTx/>
              <a:buChar char="•"/>
            </a:pPr>
            <a:r>
              <a:rPr lang="cs-CZ" altLang="cs-CZ" sz="2000" b="1" dirty="0"/>
              <a:t>Palestinské organizace </a:t>
            </a:r>
            <a:r>
              <a:rPr lang="cs-CZ" altLang="cs-CZ" sz="2000" b="1" i="1" dirty="0" err="1"/>
              <a:t>Hamás</a:t>
            </a:r>
            <a:r>
              <a:rPr lang="cs-CZ" altLang="cs-CZ" sz="2000" b="1" i="1" dirty="0"/>
              <a:t> a </a:t>
            </a:r>
            <a:r>
              <a:rPr lang="cs-CZ" altLang="cs-CZ" sz="2000" b="1" i="1" dirty="0" err="1"/>
              <a:t>Al</a:t>
            </a:r>
            <a:r>
              <a:rPr lang="cs-CZ" altLang="cs-CZ" sz="2000" b="1" i="1" dirty="0"/>
              <a:t> </a:t>
            </a:r>
            <a:r>
              <a:rPr lang="cs-CZ" altLang="cs-CZ" sz="2000" b="1" i="1" dirty="0" err="1"/>
              <a:t>Fatáh</a:t>
            </a:r>
            <a:r>
              <a:rPr lang="cs-CZ" altLang="cs-CZ" sz="2000" b="1" i="1" dirty="0"/>
              <a:t> </a:t>
            </a:r>
          </a:p>
          <a:p>
            <a:pPr eaLnBrk="1" hangingPunct="1">
              <a:buFontTx/>
              <a:buChar char="•"/>
            </a:pPr>
            <a:r>
              <a:rPr lang="cs-CZ" altLang="cs-CZ" sz="2000" b="1" dirty="0"/>
              <a:t>Libanonská organizace</a:t>
            </a:r>
            <a:r>
              <a:rPr lang="cs-CZ" altLang="cs-CZ" sz="2000" b="1" i="1" dirty="0"/>
              <a:t>  </a:t>
            </a:r>
            <a:r>
              <a:rPr lang="cs-CZ" altLang="cs-CZ" sz="2000" b="1" i="1" dirty="0" err="1"/>
              <a:t>Hizballáh</a:t>
            </a:r>
            <a:r>
              <a:rPr lang="cs-CZ" altLang="cs-CZ" sz="2000" b="1" i="1" dirty="0"/>
              <a:t>  </a:t>
            </a:r>
          </a:p>
          <a:p>
            <a:pPr eaLnBrk="1" hangingPunct="1">
              <a:buFontTx/>
              <a:buChar char="•"/>
            </a:pPr>
            <a:r>
              <a:rPr lang="cs-CZ" altLang="cs-CZ" sz="2000" b="1" i="1" dirty="0" err="1"/>
              <a:t>Al</a:t>
            </a:r>
            <a:r>
              <a:rPr lang="cs-CZ" altLang="cs-CZ" sz="2000" b="1" i="1" dirty="0"/>
              <a:t>-</a:t>
            </a:r>
            <a:r>
              <a:rPr lang="cs-CZ" altLang="cs-CZ" sz="2000" b="1" i="1" dirty="0" err="1"/>
              <a:t>Kajdá</a:t>
            </a:r>
            <a:endParaRPr lang="cs-CZ" altLang="cs-CZ" sz="2000" b="1" i="1" dirty="0"/>
          </a:p>
          <a:p>
            <a:pPr eaLnBrk="1" hangingPunct="1">
              <a:buFontTx/>
              <a:buChar char="•"/>
            </a:pPr>
            <a:r>
              <a:rPr lang="cs-CZ" altLang="cs-CZ" sz="2000" b="1" i="1" dirty="0"/>
              <a:t>Boko </a:t>
            </a:r>
            <a:r>
              <a:rPr lang="cs-CZ" altLang="cs-CZ" sz="2000" b="1" i="1" dirty="0" err="1"/>
              <a:t>Haram</a:t>
            </a:r>
            <a:endParaRPr lang="cs-CZ" altLang="cs-CZ" sz="2000" b="1" i="1" dirty="0"/>
          </a:p>
          <a:p>
            <a:pPr eaLnBrk="1" hangingPunct="1">
              <a:buFontTx/>
              <a:buChar char="•"/>
            </a:pPr>
            <a:r>
              <a:rPr lang="cs-CZ" altLang="cs-CZ" sz="2000" b="1" i="1" dirty="0"/>
              <a:t>Islámský stát ISIL (ISIS</a:t>
            </a:r>
            <a:r>
              <a:rPr lang="cs-CZ" altLang="cs-CZ" sz="2000" b="1" i="1" dirty="0" smtClean="0"/>
              <a:t>), </a:t>
            </a:r>
            <a:r>
              <a:rPr lang="cs-CZ" altLang="cs-CZ" sz="2000" b="1" i="1" dirty="0" err="1" smtClean="0"/>
              <a:t>Daesh</a:t>
            </a:r>
            <a:endParaRPr lang="cs-CZ" altLang="cs-CZ" sz="2000" b="1" i="1" dirty="0"/>
          </a:p>
        </p:txBody>
      </p:sp>
      <p:pic>
        <p:nvPicPr>
          <p:cNvPr id="45063" name="Picture 7" descr="https://encrypted-tbn3.gstatic.com/images?q=tbn:ANd9GcQVXdP7rwQzbpje-tvjV40s1HCCJN70CcI0Wp4vvLygKmNBX9pO"/>
          <p:cNvPicPr>
            <a:picLocks noChangeAspect="1" noChangeArrowheads="1"/>
          </p:cNvPicPr>
          <p:nvPr/>
        </p:nvPicPr>
        <p:blipFill>
          <a:blip r:embed="rId6" cstate="print"/>
          <a:srcRect/>
          <a:stretch>
            <a:fillRect/>
          </a:stretch>
        </p:blipFill>
        <p:spPr bwMode="auto">
          <a:xfrm>
            <a:off x="3028950" y="5000625"/>
            <a:ext cx="2686050" cy="1704975"/>
          </a:xfrm>
          <a:prstGeom prst="rect">
            <a:avLst/>
          </a:prstGeom>
          <a:noFill/>
          <a:ln w="9525">
            <a:noFill/>
            <a:miter lim="800000"/>
            <a:headEnd/>
            <a:tailEnd/>
          </a:ln>
        </p:spPr>
      </p:pic>
      <p:sp>
        <p:nvSpPr>
          <p:cNvPr id="45064" name="AutoShape 9" descr="data:image/jpeg;base64,/9j/4AAQSkZJRgABAQAAAQABAAD/2wCEAAkGBxQSEhUUEhQUFhUXGRgVGBgYFBkaFxgaFhgdHBcXFxoYHCggGhwlHBoXIjEhJSkrLi4uFx8zODMsNygtLisBCgoKDg0OGxAQGywkICQsLCwsLCwsLCwsLCwsLCwsLywsLCwsLCwsLCwsLCwsLCwsLCwsLCwsLCwsLCwsLCwsLP/AABEIAKgBLAMBIgACEQEDEQH/xAAcAAAABwEBAAAAAAAAAAAAAAAAAQIDBAUGBwj/xABEEAABAwIDBAgCCAMGBgMAAAABAgMRACEEEjEFQVFhBhMiMnGBkaGxwQcUI0JS0eHwcoKSFWKTorLxFiQzQ1PSY3PC/8QAGAEAAwEBAAAAAAAAAAAAAAAAAAECAwT/xAAsEQACAgEEAgEBBwUAAAAAAAAAAQIRIQMSMUETUSJhBCMycYGRsRRCocHx/9oADAMBAAIRAxEAPwDbf8ZYP/yn/DX/AOtH/wAY4P8A8p/w1/8ArWFdxbeZwNtrS24lQP2QlJywggXiFdowfvHzj45aVNthCFBQK832cdmwbGae0YTewuT41tvZz7EdbwWLS6hLjZlKrgwRN40PhT9U3Q8f8mzP4T/qNXIqiA6UKICst0h+kLA4QlKnC64PuNDN5FXdSeRM0AjUuuBIzKMAVzfpf9J7TUt4ftr0Md0R+JXyTPMisJ0x+kF/HEpTLTO5AMqP8ahr4C3jWOArOUXLDeDaC25N30E288/tfDLeVOZS0wLJGdtYsPEjW9d7y15m6DvZMfhVcHmx6rA+demjVpJKkRLLtiYoUdCmSChQpQpAU/S3aS8Ngn324ztoJTOkkgAkb4ma4Q1t3aJP1j6xiTqc3WEgcTknKBbTLFdk+lTEdXsvET94IbHipab+VcDY2k5ATMQSQQBNxBvSd1g101H+49EdB9srxmCaecACzmSY0UUHKVDhMaVexVB9HuF6vZuFHFGf/EUV/wD6rQxTM2hEUUUsiiinYqCiiilUdFhQiKEUuKGWiwoRFCKXkodWaLCmN0KWUUWWixUJo6OKFFgJoUqhRYCaFKihFFhQUUAKVFCKLHQUUI5UcVnOkPRP606HPrWJZhITladUlNibwCBN/agdF/FGBRA0oUrCgBNIfdShJUqwH736Cq3pF0iawaJcVcgkJF1GN8cOZtXGelvSfEbQYddBKGErS2GxcuEkWMcAZjlWU5yvbHn+DSEE8ssen/0lOOlTGEXkbulS095XEJVuHMX+fOC0oHKQQRYgggjlBvNbtro4hhGIUpswjCsqK1AxnUsl3LNgYAEDSOdT8RsoO7QxrzTZfeYWwW2QsIClFKe2s6kJiYGsVSZW2jB4LZDjjbjqU9htSErveVqygAfHhV0/0abbXjMylRhlsQm3aQ4rtFRj8M6RWk28thv+0v8AmWQt5KVdSFDMl5Cb+JKo9TNV+J6QsJcxBxOHfnEtsgp7I7Abg6qEdqYPCNKtEspcTh04famVAyoRiGykcBmSoa+NelFpua8wbS2oMVjC8AlrMUxmVZORIAKiBvyjdvrs+x/pCStEupQpQt9msAzzSr41EppYY1puStG2ihWKf+kJObK22Cogm65iI1CU8513VR7X6eYtKTAZQD2RkuoH8Xb3RuA/S0Z0dRWoAEqIAFySYA8TWe2h0zwzRypl1X9zui0942PlNc8VtTE4lSFvvEpIzZAjs77JAOXgM0Taq/GYVfXlYWAlSj2byOzHrP7vVRSfImnRcfSB0ncxuGUyhtKG5ClScylZbgSQMomNL865psvArdPYB/i+6OZNbDFqSEwqL2m8TeOXlxp5/ZYZUFXlxIUQFWSCAITunU+YqpwXQoTrk3vQ/pg2WW2XgUrbSlrMEylUdlNhcG0cJBraNrCgFJIINwRoa4Ts9KgFKKHM3WZSq0BIgCdJAEXjWuk/Rniy5hbnNJKwTrdRCgRuggH+as3XRSs10UIoUKmwoEUVHNCix0FQmjoUWKgppQVRRR0DDz0M1FFCKQ8hzQBogmjy0WACeQooo8tHlosKElNFFKy0IosKE0KVloZaLFQQoTR5aEUWOiswm0mnO6oaA3tr+9Kz+2+lZhQwymkgTLzp7NrEtJ+/H4jA4TXOsJjrOKOdDCEZlgGQco7t96qxvSHbBxjvWKSEJSAlCB91I0nif0rPe26Ra0/ZotudKd4UH3VC7jnaAA07IgeWg4VlWca4gJCVqAQvrExuXEZvGKizSkibC5NgOM7hVRVFFm9t592EvvurbkZk5zBTIkQCAbUW2doIXiHHMMFtNq7qcxCgIEgwozJ51sNnfRasNF7GvpYQElSkgSpIAklSj2UxvEGku9AcKvssYxfWlamkhxsZFLSgOZZTBHYMzeqVCZz/ADcKf2jtBbyszhlQSlAgAAJSIAgCj2rs9zDOqaeSUrTqNxB0IO8Hcah1RI43rXpbpJ0ZTiWGkthttbZbUlWUCwEKTKRMQSY4gV5pY7w8a9bjQeApMTMDh/o3SFBS37jQJbsPCVa63ip7v0fMKH/VfB4yjfrbLzrXTRTSsWTNYHoFhW0hMurAJMKXvOvdAI8BUDp30ew7OBccYaQlxJbhZKioArAPaJJggmtsDVH07az4F1H4i2n1cTTi8ifBxrCtqKSl7MErO6N8DffdOh3aVc7TKFIR1aQUpIT3bpCRbta7qGdIUUpVmCYSoiN26rjDohpIjUxJ0ubQbVu3gzXoqNotFDBMi5SNZMSL+FaX6Nfs1BMmFoOWYvFxbwBpezWD1rZyAo6xMggk9lQiLVneibuXHMm4QVykR3VKSQUcALqOlZN2jRJHY6FEaKsyg6Ok0dADTZUCrOQQT2SBEA/dVzmYO/x1Ul4FUAE2kq+6OAnefCixPcV4EetqcSoHQgjlpSAVQrObU6ZYfD4tGGcMFQBUvMMrZUeyle8TrO4KTxtoyKLHQdCioUAKoRSZo5pDDihQmjosdAoTQiiiiwoOaPNSYoRSDIdCKKKFFjo87dYPqGNAUVFSWSdxELBVY95IMTHGsQTXQcVhUfVMWGxbqwoiZ7igQeMWOvGueE1npcy/P/SLksIUDWv+i3AIe2kyF3CAt2DvKB2fQkHyrHprcfRDiEo2m0FGMyHUJ5rUmw8wDW7IRuOkWwMficQ4pKmsgLiG1Ld+zDLrQSprqkJzZyrtFRO4U3sfoyprKvEYhnrG3kvdjuAN4fqSFZovEEnlzpjpLsXEP/WnHEIwsqYKSt9AbLyErQp7MLhOQtxMKlIsIo3+giQlTr2OeuFqdWeqCD1iAl1UlMAFKRfgBRHgUgvpQ2a1icMp1CkF7DpDtiCotLNwY+6YJB0lJrjNdp2d9UdaxTral9QlgYU5k2DbTajmBk55C9baC1cUbvHvVCJGFEqSBxHxr1qTXk/ZIl9kf/I2PVYFer3Dc0pMVBTQmkGgKmwodBrMfSPtRLGEg95xaUpETJHavysL860qa5303fD+KyT2WBE2jMRKoHHQeRqo5YpYMRsp8t5UK7P4QqylSdxnyiBrVxtHaZRkSBM6SbJjXfM/vlVE6S8pQTly3SVqCd1zA18Dxq0axyErCASVJTlBUNQY0vcmPGxrZ8GSNV0Xxai43FxnQFGN5UBekdGsGn66UwIQ8qP5FKiPIUzs3EJbW2omU525WTZPbG77vnVj0HdDuIcXYSp1fO5t7E1hKSXPZtGDksdG+KqLNRUVSOhWajzUilCkOhL5sOakD1WBUDDbTZZZa651tsqAjMoCSqTv+NS8W4EhBJAGdJJJgAJlRJPCE15wxLwK1rUS4SSArcb2ib6RA0FqLGkdG+mjADNhn0gSrO0pQi8QpEnzXUHoJ0ldbStPWFWUzkUSRAgK1vNgJ3C97isAvHqyFrMot5gsJJMA3EwdDBqVgsUUKCkzmFzpFracSJHlUM1SPReysenENIdQCAoaHvJIMKSeYII8ql1SdEXmVYZPUOFwfeKrKCouFJ+7pbjrermqV0ZtZwKoUijoFQuaE02k6+NKoGKmhNJmhSAVNHNImhQMXmoTSaE0AedOiyyp3qlK7LzbrURIOZByg+lYlaSLHUWPjvrZ7AfU080oahxISN2u8+dU3S3AdVjcS1plcUQOS+3H+astOX3j+q/j/pcl8SjzU608UkKSSlQIIIMEEXBHMGmS2aITvrpMjqjf0jM4zD9Rj5ZcGX7ZLSXUKgi5bWDlJvuMag7qIp2W11akbTe7AgBJzLiDKU/Z9hJm6IgwmwiuWHxHrTmHwynDDaVrPBCSo/5aawDyanbXSpBw6sJg0uJYUcy1url1yYkACyEWFh7XrKkxVxhui2MWJThnQOKgEgeOYiprHQxyftMRhGxvl7MofypF/WperBdgov0QOibOfG4VPF9mZ/8AsSa9RrNcQ6MdGcOy6MQHnXfqxQ8SG0hCiFgQlJJJueNdLw/TPCqjOVtE7nEEf5kyPelvUuB7GjQ03icUhoS4tCBxUoJ+Ncx+lLpEVqwzOFfOVQW44ppwi0pSkKKDp3reFYheKBzXzE7yST6/vShuhxjZ1nbHT9Lbwbw6EPJAEudZ2ZO4ZReBEmeVZDamKABBIOclS1EHVRkkncL1mmSEpJmQm8gG8Xvy3edWOD6xS+sUFJQpIskg21+8L6/GtdLizLVVOiUhOVNgCL3A486r9l4VRdUEpSEkJIlRMC+liDfdI1q2GRCEtpIKRcAoSog6nNz8BuqbsPJldsmQUkZURMzYAC519a1eFbMUrdIs9k4ELHUqkBYOZW/IkSsjnEgRvPI1RI2oWsQtWEJbbmG+0Sop35ydZN43TUbpLtR1DraWjlISVqMx37JjwE+tVeBZWru3jW9vXSuTVl2jq07qjsvRvb3XjKvvjfAAMa+Bq3VikQTmTYkG4sQYI9a4mnHvtoWG0EqIIBOgzEBRE78ua8iKgFeLWHOszfaZiRmAkqJUTZXEn1A0pJ4yNrODuLW22ClKi4hIULZlAAGAYJJgG4308jajJEpdbUL9xYVoCY7M3sa84bY6yUhyeIGYEbgSIMC4pOBdKdCRNjFppviwUW3R3PEdL8MpQbdBF8yklOdPVqQpKVLiYnMOydxri23222X8rR7KgFZZkoMaA6TvHAKg8aW4hTzi1TCld65AMRpHHhTC9lqSvMpSTMmBMkGdZA40KUR7JWRmmc0zfnuN93PlT5ZUtpaU94CQZuSD3fSakBwiwkDwt4wKklxYygk8uHIcKxcmjoULJ/0Q9JeoxKW1K+zeIbMmwJ7hv/eIH8xrvZ+Fee2FQvQBQhUgAEHUEEaEVYPbQceAS+464kHurWSAdCTNxw86PMvQv6d+zt7jyUpzKUAmxkm0HS9JZxKF91aVeBBriynfs8iFuBImEhSikKTpInxpbG0n21EhvOiDo5lUDxRAnyVVLVi19Q8FfiZqPpG6fOYJz6vh0p6zKFqWsTlCiYCU6E2NzblWl6D7YcxOCbefKc5KgSAEhWUxmjQbxbhXn7amOL7gKgq3ZzEkqjcFZvOrdWKbGVCFjNYHMnsgkTc3nyq3gwqz0E5j2k951seLiR86YVtvDDXEM/4qPzrhwcgiGlmb2Tb130eMxgaGZSDGs2EWGs+PsaVhR2pfSXCDXEs+SwfhTCumGCH/AH0nwSs/BNcjQsFIWBmBEwn5TamX3yLR2o0G+qomzrjnTjBD/uKPg2v5io5+kDB8Xf8AC/Wuc4JtKj9pKUgG447uO6aaxWBUFkIQpSdxkXtUSko8lxi5cGf2G4FKlYSY01F5tobeNXmNweFxi3MRilvJXYKLWSFZUgCykmVRArM7PVGZO9KsuvO9Xux8N1hSSOyFeRJi/t61z6mJWdUIqUKol/2JsxKcwaxK02kuu5D6NwB6U6hzZzMTs0KJTMqeUu5HZBzeBmPwmmcY8AiPKeR1rLHbqF7t4iSd1uH4RHmeNKEZSdtv92OS04qjes9I8A2AUbNaBPJsQd4nq54b94qyY6cJygpYCRFoSkjUCLkaam2l6wGGK1iUaRlPaSZNid9iSBTOIbUEQc4SO7PdE6795+ArbZ9Ec7q+zqOD+kRuVBSG0XgELBAjU2F5vG+Yqr6UbTwuLYnIynEBScpQAVKlRBSpWUEJyjNJ5Vg2ZRITfjPwt+dSG3Qo9ptJG8afnVKVYJcc3wajYmDWrCYwQpCldSE5gSkDrgYSdTp8Kaw+ynk3U4g62i8cr05hdv8A/IYhzLADzTQg20UbW00tWcT0jlyS2LjUKNhOvlf0pOCfKKU2uy8Y2JDqnFqkEAAwBlAvlAvI4n8qqukeBAlaFCIuLQdLDnrx+NT8HtfrULzdnIYIJnTw89KfcaDjaoBgyMtpiL/MeYrOUnF2awipKrMZgEFTiUAEA7yBFr/Kuh7PeQhvgROm4cPSL1idjYUoUsEFwJyiAB2ZJzKAG8Ae9a9fVJaUvL1kFJynMABEkmLQBod5IG+u1fhOKWZUZzbe0XEqBaBObNvnQ2O+Z+VXnRHEqLJUuy1KQRaICST72rF9IFqViAhOoCEiLQo3tw73tWwblpLSgQkQjONSM1gBNpEHWpjNyhbHOCjOkTekmyyvFFa1SjI2BuMATBPjPrUfD4ppsEJSMoBJIEJAGpk6+N6PaOOLpVv1A8B84qkYw4TmEq7W6ZgVk5I0UWW6tqtxor/DXHum9Qn9qIOio/lV8xUZ5RkpA/TyFNhE7oA1ifzo3Ie1kHF5Fqkqv40aUtpE5weWYD1mrVtCQNBPMmPSartoEyOdoA9Y8bVSe4TW0JOISq2VJHK8c7fGpjKUncnz1quYaJUkA7/GBU1/Aq8UGOIFzAFt1xpSlGLHCckIWlEkFEeCj+dIcUJgGBzXPztrU9jZACk2nUns2sONO45tGbKAIECRrxgWisntvBst1ZK8KRvWPWjZxKBqQb6SKJbCSZA96eawCDE8v3rSaVApO6LDDvoIkHyMTUpp9KdSEzxqMdltpGmon9+tQVMEd024f7VhtTZ073FEva+xeuC1ISAqM0pHeI1SRx4GL1D2fs4ISFBCVqm+fdB3Ai2hq1w+JdbEpzKnRGWZO4BQjL4mae27h1yMsDOkrifvI7yRx1raEmqRz6kU7kRXsSu0oEyAL8ahbewj7rZQlLYB3lRnXwqPsXFl1zKpRgKQIm9wuf8ATTu0cSpLq0oUcoI3z41uk7OZtUK2N1qWkpyp7Iic3Cx3U6+kqdQd4Enzn1qP0eJcUuSq2t7STqI0t+71KKlBayhOYpAgTE+e7WlJNMaaaH1OKStCAlRCgo5h3UxuV47q1AJrPYFa1RnQEmQIzT71pch4Vz6/R1fZ+zlrGHAbKikgknPMgm57SZ8dKkr2moAdWlQHJuRbwVWpx7CVoIgyNDO+s2lbmHMtEZSYKFAkAk6jeK0cbeTNSaVIaexaimMhEjUyN38JqgTgcsgpULzdJgabxat2x0kbMJOXNpcmJ5WjXdNODanZynqgY1IBJ58iKq0kKpPgpejSIQsHTNII5pHECpO1UghKd+afT9YpwbQXnEDDTNzlkFMRlgG3jrUfG4BbxnOnsk9xcQTxt+4pY9g0/REWkJCpTc3HGIH5VXNntaqHmfnVm7sR3QKKlCLFYgzwJTrVbjkvsquyeSsoIIHAgeFqcaZLtF1jEhvZBA0cxqf8rCjWWw7nGx/X9+prU7RUo7Jw2ZME4l9cZbyhISmBxk+k1lnmFG8ExfTUVsjJlps3FBDiSZyrGRXlYHxjKfWtS+wUlCwvKmCCADHDThz41mNk4bMO0FJIhURrGhExbX2rXYN3MkAwRcX08L1y/aJVwdX2aN8kOMjv2eWVkHWMyVApJMDUE7uVRMRi1IabZUolTjkqJkDIhQPHikDwFP4nFNjENCVdhRUpYukSIy23aTrFZ7arhxL2VIISgZQSCASVEqIOkSYraE/uknzRjqQrWbXF/wCQ9npz41SzoFKVBG6IT7RW3xLhSgLIHbbAAEmDME6a396xzSFtLzrQcsgAgibJgEweO6rHpVjCW2Q2CpMFSokxcQDl0vM+Aq1JbKM5Re+yU++kJN48N1QEYoXM8fXdWcViVCcwUBc906+dOYfEKUmEBSomYBOu425Vlso132a/BPhLd9SNdTfj5RUX60EIuCZgD1m/t6VmE7TOY5ja4I0/2qSraEADdrb5/vdScGUpoulYjMQMvjB3Rc8hTe1XUhQI1gC2gtqPX2qqO2ABCR4k1HViStQPj7VpFGUmXuw3PtASJgE28hV4nEgiwgym3jpMbpisns3GJSs5rWAiK0beJTaYkQQdKifJenwWXWFIUVEDeIvuvVQ21mFrnWpGNWVpsRTGFzAG542Hy8hWSqjV3YHUECCAKBbgDjT7bZUJJGutgY5gVLxrM9pBg8OY+G73ockCiyMkkZd/wppcAmDTqMO5P2gABNhmkgcvjTTiAlR7VtRU2i6ZZYI2FWO0EJVhnJv1ago6ixsfaqTZS1FXa5AX17Rv6W8qt8XjEo69PVuKBQVLKRAtBkqkRHEVDyy1hFDh2kpU0oG+YkkmT3T6mTSl4MBWjkKkmNZOm+kOY1mAoIcB0y9bfylMe+6mX8ciOyHk3GpaVEqEiddJrtWMnDTlgm7PwwbuSQYvffzHGo2GfCXFlR4R+/AVJxLqT3Vkn++mI59kGazmLwDslQW3rp2vhkpWvZOeka84xtOQkgCRc6cas2tsNKFjPly5VznFOOqiS3a3fy/6qdYbxIHZbkayHW4/1VOppxfLNdPVlDo3CsVxiOYmoG1MOh4Ak5Sk5ich7YA7pPDnNqsjG6R6xUd9OYEK7STYjcQd1K6GYHF4hMgoGUpnsEaRv1vQwWGW4tJWe0s2k8bkqjlu8Kf23sxTToUJUg3TOoy/dJFib67x4VXIxag4JJgA5eXhWiIZfYnY5C1FCUqCR3iYIjd5H4079ZiwUoqIgmRrH+99akbEx5UwsHtFJJM8Dp41R4jGqUoFRuFHQDLG6B4R6VmlbplXSwWrmNWLdpNhbMr11qGraC06LX/Wr86M4d94lUFXAkxblN6g4zZ7yASpCo4jtD2qlGAOUy1XtRL2GYZC1JLanlLudVqBTvvYUnDoEwM6v4nFxzMJIqmLghAkSEhKhlgiFFVzvN48oqdszaIFilIIMGLe1KaaVoenTdMv0MII7SB/W581UG2kJMpCgf4if9VJGKGnwM0tS0/iHv8AlXLukdvjh2PtJROYoTuuRPoJiaS/hElU51JMR2VEJ9EqqA+4m1/Q++lSWHwZKUzb8Q8t16G58iUdO6DTs9CVAlWcR3VEnzlRN9amusNwMpKeWo87Coi3TwhPDMI51FbcSkkyqButJHrT3TB6ekmOuNuT3hEWI48warHSpCiVp7UZRB1A0IAjXxqY9iQRooTeYHyVUTabwU3JuUmwMwc1iLb9PeqjKXZM4QrDEM9Qr/qJMkzYCdec1Y/2PhlGSFH+VvyPdn3ql2ZiUZ4WIPMkQRu0q3Rjk6Sn+r9Kc3NcEwUH+IJzozhT+MeAHyVTC+ibA7rrqfFM/Op4xY4o9b/CnVYyQMuUfza+1R5dRGnh0mUp6IoNxiVzyb/Wlp6JrIOTF6blJIHrNqtFY20W/q19qbRi4BFoOt/0p+bUF/TaZQYnC4vDCFLISNDAKeXavHnUVO1nhqpJ8v0rVs4gXsI8deWlZB3Arz5QkxJyk2BG4zWunPdyjHV09nDJTe2nU93JOkybc71Mw/SN0C6UHxN7cNKoeqVEhB4aUSQvMBcEkDT5VbgmZqbRp/8AilZSJaHv7nNeq53bKpkoH743qCJUDOqRJ4Uwtk6wY8DFStNDeoy/wvSJKbEKnW0H561cYfpO0626nNkUtGQFaezcRcJNxWCUg8Dxqx2ewY050/FEXmZolbPSsJAxDJtA7RSfAdn4incNsBxMlGR0XsHAYnxSINUyMIeVbXoVgEhleYCSvXfAA+c0p/GIo/ORnl4B1ChnlFiQCZJjgUiKQ0FBZBzJjeU28jNanaWTrE6AJBI5aD5moWJxqAUwlJBjNa0XmKXlY3pRKhh09rNISkE5rQTEpETp4c6PEjKRmUm4ChcaHSndoYxJygBJSAE35TeoBZSolSiSTqbVcZPshxXRrUPA6/D8hTpA4/P41XNOZdQaeacSdbetG0NxU9MQcjSkWyqJNjeUnLpu1F+NZHF9wLA5EbhB/wBq2HSR1SEgpCii5VYFPAAnXjWPdUchTxEgeVXFYJbyT+i+Iylc6KGX9+VFs9X2igoXGk+xqsafjMLwE+H7vQwu08hSYzRY6SRwzR7UpxuyoSqjVq6QJZzgNLcIEyFJCAMvrxtHCobHTsaKw48nPzTVF/aqhmUgQVT3gCAD+HfPOoSEJKTCTI3E6+Eb+VStKNZRT1ZJ4Zpcbt7DPAzhlBW4pUBpfVJ+VVT20mgR9mvdfsZragm81FDOWIJvA004gzTDrRm+vx8I1qlBIT1JMuxt9k7nU/ypI9qQca0rTEFPItqHwtVIGjTiRluAfOl44rgfkk+S3RCtMS0fG3xNSUpcAs835R+dZpgXiYNS1rKtw8aTgOMy7Up7/wAqPb86bcKo7T7I86oH2dNCd8e1LTO6jYPeWyVpT3nwfBCz6RSMTjWiIzrN5skj/VUBaVHh5U2vDEbxQkuxOT6RLdxrRM5XCdbqAHtekfXgNGh5rJqL1I4ikKSNxmrpEbmT/wC1VpslDX9Mn1miG2HPwN/0/rUJAVPZBpxbSu8oRfX/AGo2L0Hkfsmp2wu8stnfqoR6GlJ2wk2LJH8Lp+ChUNWDVuGbccpk+dBOEJJCe0ReBM85BE2qdkfRXll7LtO1EEQA4jdIKST5zPpFWWC2zh+rCFyDEZ8l+Sjvn1rHJbVMCPW3mRp50SEKJiQOd49dKXiH5b5OjsYZgpKsyHEkXIKQbTdQA1uarXsVghrMjekAm2hmKxiFGe1Ft5Bg8gamIUo3KYgwIkg8b7oG6lskh74suMRtTDZgpJfkf3RB3QZHCozW30IJIQtUmYXljfpw/SqnFYdaUpWUqCV3SqLG/HdTOLw7iVBCk5SQCJOoOhFUokOSReP9LjoMOz5j9KhK6ROHRtkfyfqKq+qXJ7Okz5a0AhUSQNQKraTuJ56QP/3P6B8yan4LpVikjsBsjUjLFzqdaqFpgJOWx3n3g6GpaNnqz5ShabTJHZjmamS+hS/MtV9KXVd9i/4krIPuKvsH0tSUw5hfRKCI8zNZMYpTYILSyU94m0TYTyptO1XCYS2kHXeT8azqXSNPh2zdofwi79W4idwmP6SCPaiLLX3Urjm2j9PhWOa23ibFIQIhJBAufBRn0p5fTLECxbY9F/8AvSrV6oS8XdmrQ0Vfs083h4ub00nEQZE+EipfXCJy/CfeumjnszPS1xVmxISUlUfiMxv4D41Vt5eqVMBUTEiYH61stoMtOiFjSSDeR4HdurKbW2eUAoTmIzATEkpNyYpcAVrbNiOI96gBi0xxsOVWfWAK3zOkR+91R3kKzoCbyYgayTE29aaGR2WyTutad/gBvNWWDwagtQPYIAVMZ5FgPc8qfbwmZa0BSkKRvuZFgTaJud2k1MaIalJ7KQO0qZ7ugk3A3+VTKXoqMe2RmcE3o45YKkhKZJIiw8poYrFNlclBTl0IQBF9wBJkXon8SFBJbGaLggHw9OVV2LxywVAgRfSZ96lZLbol/Yr7AUSZkEkgzwuBA9vWlNbIBHaWngmJJk/i3AfnUdzKsZ2wE2EgTHjfT9KhsYAqzECSdLi87ju8qdV2K0+ifhdhKKhmBA/HuTF5INz4a0FbKWgkKCjcgZRmCufGPeoGAxixmzOrBG4uH4TfSnMHtN9MnrFQZsYOp0uKGpBHaSntjKQrthUWMi4IPDnaid2QUwoZ8qhMxpyj960rDbSxKj2VCBbtJGUR89bCamuY95AzFYVNylKI7xgTed3KobkvRajF8WQHdmKy50hRRMTpBHHy4UobOCkqUjMYiQrd4R8KmYrabs3UBpICQLCbX1vSHMY+pP2akmAbZAFxaY3HS8XpKTK2IYGz21pV1aV5xFjEczp42qQ3srOFBLeVUCFEnXQj+I3gUwxjnVZUtq7ZtISLSLmYt40W1l4po9W44qYzWMWO8wBeqW58Gb2LklI2QpVlgISIEiNbAA+NieFP4cJQpSlvJIsIkE20PIAcNapGcUEie1IGpVN9Cb+wqPh2s6wPunUCm4vtiUl0i1/tBhtaliVKPLsxwsLGmztSJLKWwTcqgzbdutv31B2hgyFFKZMQIi9hUPqcokzVKKeSXJrBZDa60Ku22M1yoA3nUHlyp5rbwTmAw7cq1lVlCbJIy6X9qgMEOJg6j9gjzsaawYuSddPCNae1MW9ouDtshBSlhtIJkjMVZjNibC4GnCiTtpwAgIbSmLiCQeZBNjJ141XkE3A5DlVtsXDoDb63UhSALifw38dYqZJJWOLbwQXtvOqUVdZCraISBbTdupKNpO5gVKCuGZItOpERHlVMsEknjfw8Kf2diihabqSJglOonePy31WxC3su3catB6wtCVWClIIzRaBftTbxmp6MM4hglbSRmMLCQIGbTNJ18LCor21g7i0LKc7LMAJiBJupUE2MjQ8BV9j9pIeS22EKRLl51XE9kR92NfGpaUVY05SdIzeL2yEjI2IIhQCdE+IIiaq1bTUZzFy/BUewirJno+tTigO4kmSeAOk1W7YcbK4ZuANdx8OXOqVCbZNwuMfQ3nQsrakCFwodqxmb8td9PnbNwleHZUEiREpEjWImAdYvpTHRJ8FS2Fd11JI/iSPmmfQUyvDKkgazFKlbsLdYLBjbaFFSvqycx1Obsm/4csCeIirHBbQdKfsWEhItYzJ3mVJmqlhi1hfTzNapnI2lKTNhu+J5kyfOlOkhxbbJBw8Wtfff/ajU1u+Y/ShQrWjKxKkgfi+XtUPaGGbdFlwrjqD4g3oUKVDMli8CtlRJAI/EkyPz3UvC4ghQUiQoK7wNxMRA3/70KFAWWezysfaEEyCBIueNxxqHt5C1AAA5brUbRM7/AAuY5ihQrC/kdG34/oOYDDANg+G82zXTpxonWs6CT3gpQ8N9jwoUKr6k/Qc2YxBSoRYzxGkRULai1JQQCQnMZIsBIEC3nRUKUW2ypRSjgY2fgJaUtU3UEJHHw48POtg7sIISjPGndt2lbyeQ0FChT1JNJsnTim0vZQbUSUrAMjgI7ISeA8d9S9nud4qERu5DT2oUKxauKOiMqmyrdczqnUnfaKWlJTBG7ne28UdCtmqMYt8lg2VZVPM2XBzxbKAkypMcSUnkQaz7uJKjKiTACQSdBJJ8ddedChVafBGr+IudmbNSttZkZ5sDusdfH5VH2MytpZVKRlEHNcGdBQoVnubbRptSUWaRvANuDMZMyok8d0jhf2rI7VUkmAPQ2oUKNLlhrJJIjsIKXEgiJEaz3pA970op7auZHuJNChWxzmlZ6hOFSFEFwnNAIzSdBHhFSMPhkFHVKEFV1omwG4fC9HQrKSwax5MttLCJaWUkki5vuvBB4+PCoYw+YSNBYndfTX93oqFaJ/Ehr5UWuCdCEXGpk8CSLGpe1C4C26E5kgdkyQMylRPpHpQoVEnVFxjyX+y8R9stowkISEqvckC5nfcm9Zfaezk51qbsmTF7X4cqFCp0nn9EGosfuRNhNFOKaj8Y9CIPtT+OdKXzG5Z+NChWz5M+ix2YZWgc5/pE/Kpm11JQ5BV91J9qFCs58laZ/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cs-CZ" altLang="cs-CZ"/>
          </a:p>
        </p:txBody>
      </p:sp>
      <p:pic>
        <p:nvPicPr>
          <p:cNvPr id="45065" name="Picture 11" descr="http://eurozpravy.cz/pictures/photo/2014/07/01/isil-1404205762-fdb01f76_660x371.jpg"/>
          <p:cNvPicPr>
            <a:picLocks noChangeAspect="1" noChangeArrowheads="1"/>
          </p:cNvPicPr>
          <p:nvPr/>
        </p:nvPicPr>
        <p:blipFill>
          <a:blip r:embed="rId7" cstate="print"/>
          <a:srcRect/>
          <a:stretch>
            <a:fillRect/>
          </a:stretch>
        </p:blipFill>
        <p:spPr bwMode="auto">
          <a:xfrm>
            <a:off x="6019800" y="5105400"/>
            <a:ext cx="2819400" cy="1584325"/>
          </a:xfrm>
          <a:prstGeom prst="rect">
            <a:avLst/>
          </a:prstGeom>
          <a:noFill/>
          <a:ln w="9525">
            <a:noFill/>
            <a:miter lim="800000"/>
            <a:headEnd/>
            <a:tailEnd/>
          </a:ln>
        </p:spPr>
      </p:pic>
      <p:pic>
        <p:nvPicPr>
          <p:cNvPr id="45066" name="Picture 13" descr="http://img.mf.cz/479/182/2-profimedia_0093351828.jpg"/>
          <p:cNvPicPr>
            <a:picLocks noChangeAspect="1" noChangeArrowheads="1"/>
          </p:cNvPicPr>
          <p:nvPr/>
        </p:nvPicPr>
        <p:blipFill>
          <a:blip r:embed="rId8" cstate="print"/>
          <a:srcRect/>
          <a:stretch>
            <a:fillRect/>
          </a:stretch>
        </p:blipFill>
        <p:spPr bwMode="auto">
          <a:xfrm>
            <a:off x="76200" y="4953000"/>
            <a:ext cx="2816225" cy="166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4294967295"/>
          </p:nvPr>
        </p:nvSpPr>
        <p:spPr>
          <a:xfrm>
            <a:off x="0" y="304800"/>
            <a:ext cx="8839200" cy="6553200"/>
          </a:xfrm>
        </p:spPr>
        <p:txBody>
          <a:bodyPr/>
          <a:lstStyle/>
          <a:p>
            <a:pPr algn="ctr" eaLnBrk="1" hangingPunct="1">
              <a:lnSpc>
                <a:spcPct val="80000"/>
              </a:lnSpc>
              <a:buFontTx/>
              <a:buNone/>
            </a:pPr>
            <a:endParaRPr lang="cs-CZ" altLang="cs-CZ" b="1" dirty="0" smtClean="0">
              <a:solidFill>
                <a:srgbClr val="CC0000"/>
              </a:solidFill>
            </a:endParaRPr>
          </a:p>
          <a:p>
            <a:pPr algn="ctr" eaLnBrk="1" hangingPunct="1">
              <a:lnSpc>
                <a:spcPct val="80000"/>
              </a:lnSpc>
              <a:buFontTx/>
              <a:buNone/>
            </a:pPr>
            <a:r>
              <a:rPr lang="cs-CZ" altLang="cs-CZ" b="1" dirty="0" err="1" smtClean="0">
                <a:solidFill>
                  <a:srgbClr val="CC0000"/>
                </a:solidFill>
              </a:rPr>
              <a:t>Hamás</a:t>
            </a:r>
            <a:endParaRPr lang="cs-CZ" altLang="cs-CZ" b="1" dirty="0" smtClean="0">
              <a:solidFill>
                <a:srgbClr val="CC0000"/>
              </a:solidFill>
            </a:endParaRPr>
          </a:p>
          <a:p>
            <a:pPr algn="ctr" eaLnBrk="1" hangingPunct="1">
              <a:lnSpc>
                <a:spcPct val="80000"/>
              </a:lnSpc>
              <a:buFontTx/>
              <a:buNone/>
            </a:pPr>
            <a:r>
              <a:rPr lang="cs-CZ" altLang="cs-CZ" sz="2800" b="1" dirty="0" smtClean="0">
                <a:solidFill>
                  <a:srgbClr val="CC0000"/>
                </a:solidFill>
              </a:rPr>
              <a:t> </a:t>
            </a:r>
            <a:r>
              <a:rPr lang="cs-CZ" altLang="cs-CZ" sz="2400" b="1" dirty="0" smtClean="0"/>
              <a:t>(nadšení)</a:t>
            </a:r>
            <a:r>
              <a:rPr lang="cs-CZ" altLang="cs-CZ" sz="2800" b="1" dirty="0" smtClean="0"/>
              <a:t> </a:t>
            </a:r>
          </a:p>
          <a:p>
            <a:pPr algn="ctr" eaLnBrk="1" hangingPunct="1">
              <a:lnSpc>
                <a:spcPct val="80000"/>
              </a:lnSpc>
              <a:buFontTx/>
              <a:buNone/>
            </a:pPr>
            <a:r>
              <a:rPr lang="cs-CZ" altLang="cs-CZ" sz="2800" b="1" dirty="0" smtClean="0"/>
              <a:t>Hnutí islámského odporu, : </a:t>
            </a:r>
            <a:r>
              <a:rPr lang="ar-SA" altLang="cs-CZ" sz="2800" b="1" dirty="0" smtClean="0"/>
              <a:t>حركة المقاومة الإسلامية</a:t>
            </a:r>
            <a:r>
              <a:rPr lang="cs-CZ" altLang="cs-CZ" sz="2800" b="1" dirty="0" smtClean="0"/>
              <a:t>, </a:t>
            </a:r>
            <a:r>
              <a:rPr lang="cs-CZ" altLang="cs-CZ" sz="2800" b="1" i="1" dirty="0" err="1" smtClean="0"/>
              <a:t>Harakat</a:t>
            </a:r>
            <a:r>
              <a:rPr lang="cs-CZ" altLang="cs-CZ" sz="2800" b="1" i="1" dirty="0" smtClean="0"/>
              <a:t> </a:t>
            </a:r>
            <a:r>
              <a:rPr lang="cs-CZ" altLang="cs-CZ" sz="2800" b="1" i="1" dirty="0" err="1" smtClean="0"/>
              <a:t>al</a:t>
            </a:r>
            <a:r>
              <a:rPr lang="cs-CZ" altLang="cs-CZ" sz="2800" b="1" i="1" dirty="0" smtClean="0"/>
              <a:t>-</a:t>
            </a:r>
            <a:r>
              <a:rPr lang="cs-CZ" altLang="cs-CZ" sz="2800" b="1" i="1" dirty="0" err="1" smtClean="0"/>
              <a:t>Muqawama</a:t>
            </a:r>
            <a:r>
              <a:rPr lang="cs-CZ" altLang="cs-CZ" sz="2800" b="1" i="1" dirty="0" smtClean="0"/>
              <a:t> </a:t>
            </a:r>
            <a:r>
              <a:rPr lang="cs-CZ" altLang="cs-CZ" sz="2800" b="1" i="1" dirty="0" err="1" smtClean="0"/>
              <a:t>al</a:t>
            </a:r>
            <a:r>
              <a:rPr lang="cs-CZ" altLang="cs-CZ" sz="2800" b="1" i="1" dirty="0" smtClean="0"/>
              <a:t>-</a:t>
            </a:r>
            <a:r>
              <a:rPr lang="cs-CZ" altLang="cs-CZ" sz="2800" b="1" i="1" dirty="0" err="1" smtClean="0"/>
              <a:t>Islamíja</a:t>
            </a:r>
            <a:r>
              <a:rPr lang="cs-CZ" altLang="cs-CZ" sz="2400" b="1" dirty="0" smtClean="0"/>
              <a:t> </a:t>
            </a:r>
          </a:p>
          <a:p>
            <a:pPr eaLnBrk="1" hangingPunct="1">
              <a:lnSpc>
                <a:spcPct val="80000"/>
              </a:lnSpc>
              <a:buFontTx/>
              <a:buNone/>
            </a:pPr>
            <a:r>
              <a:rPr lang="cs-CZ" altLang="cs-CZ" sz="2400" b="1" dirty="0" smtClean="0"/>
              <a:t>    </a:t>
            </a:r>
            <a:r>
              <a:rPr lang="cs-CZ" altLang="cs-CZ" sz="2000" b="1" dirty="0" smtClean="0"/>
              <a:t>Palestinská islamistická  politická strana. Vznikla v roce 1987 jako odbočka egyptského Muslimského bratrstva. Má dvě části. Jedna část je vojenská složka, která funguje v utajení a provádí útoky proti Izraeli. Druhá část je označována jako  civilní či politická a poskytuje sociální služby.                                                   získává své členy i peníze v mešitách,                                                                    realizuje nejrůznější aktivity..</a:t>
            </a:r>
          </a:p>
          <a:p>
            <a:pPr eaLnBrk="1" hangingPunct="1">
              <a:lnSpc>
                <a:spcPct val="80000"/>
              </a:lnSpc>
              <a:buFontTx/>
              <a:buNone/>
            </a:pPr>
            <a:r>
              <a:rPr lang="cs-CZ" altLang="cs-CZ" sz="2000" b="1" dirty="0" smtClean="0"/>
              <a:t>     V roce 2006 </a:t>
            </a:r>
            <a:r>
              <a:rPr lang="cs-CZ" altLang="cs-CZ" sz="2000" b="1" dirty="0" err="1" smtClean="0"/>
              <a:t>Hamás</a:t>
            </a:r>
            <a:r>
              <a:rPr lang="cs-CZ" altLang="cs-CZ" sz="2000" b="1" dirty="0" smtClean="0"/>
              <a:t> vyhrál volby do                                                                        Palestinské národní správy.</a:t>
            </a:r>
          </a:p>
        </p:txBody>
      </p:sp>
      <p:pic>
        <p:nvPicPr>
          <p:cNvPr id="46083" name="Picture 5" descr="ANd9GcSE49E0UujBnE2j013y2ISFZKkUDWlcWCvilMpN0QbGjUQ4FYRs"/>
          <p:cNvPicPr>
            <a:picLocks noChangeAspect="1" noChangeArrowheads="1"/>
          </p:cNvPicPr>
          <p:nvPr/>
        </p:nvPicPr>
        <p:blipFill>
          <a:blip r:embed="rId2" cstate="print"/>
          <a:srcRect/>
          <a:stretch>
            <a:fillRect/>
          </a:stretch>
        </p:blipFill>
        <p:spPr bwMode="auto">
          <a:xfrm>
            <a:off x="533400" y="149225"/>
            <a:ext cx="2327275" cy="1450975"/>
          </a:xfrm>
          <a:prstGeom prst="rect">
            <a:avLst/>
          </a:prstGeom>
          <a:noFill/>
          <a:ln w="9525">
            <a:noFill/>
            <a:miter lim="800000"/>
            <a:headEnd/>
            <a:tailEnd/>
          </a:ln>
        </p:spPr>
      </p:pic>
      <p:pic>
        <p:nvPicPr>
          <p:cNvPr id="46084" name="Picture 8" descr="hamas1"/>
          <p:cNvPicPr>
            <a:picLocks noChangeAspect="1" noChangeArrowheads="1"/>
          </p:cNvPicPr>
          <p:nvPr/>
        </p:nvPicPr>
        <p:blipFill>
          <a:blip r:embed="rId3" cstate="print"/>
          <a:srcRect l="3078" r="3078"/>
          <a:stretch>
            <a:fillRect/>
          </a:stretch>
        </p:blipFill>
        <p:spPr bwMode="auto">
          <a:xfrm>
            <a:off x="0" y="5105400"/>
            <a:ext cx="2743200" cy="1466850"/>
          </a:xfrm>
          <a:prstGeom prst="rect">
            <a:avLst/>
          </a:prstGeom>
          <a:noFill/>
          <a:ln w="9525">
            <a:noFill/>
            <a:miter lim="800000"/>
            <a:headEnd/>
            <a:tailEnd/>
          </a:ln>
        </p:spPr>
      </p:pic>
      <p:pic>
        <p:nvPicPr>
          <p:cNvPr id="46087" name="Picture 11" descr="198755-top_foto1-6jpe7"/>
          <p:cNvPicPr>
            <a:picLocks noChangeAspect="1" noChangeArrowheads="1"/>
          </p:cNvPicPr>
          <p:nvPr/>
        </p:nvPicPr>
        <p:blipFill>
          <a:blip r:embed="rId4" cstate="print"/>
          <a:srcRect/>
          <a:stretch>
            <a:fillRect/>
          </a:stretch>
        </p:blipFill>
        <p:spPr bwMode="auto">
          <a:xfrm>
            <a:off x="5762625" y="0"/>
            <a:ext cx="2695575" cy="1514475"/>
          </a:xfrm>
          <a:prstGeom prst="rect">
            <a:avLst/>
          </a:prstGeom>
          <a:noFill/>
          <a:ln w="9525">
            <a:noFill/>
            <a:miter lim="800000"/>
            <a:headEnd/>
            <a:tailEnd/>
          </a:ln>
        </p:spPr>
      </p:pic>
      <p:pic>
        <p:nvPicPr>
          <p:cNvPr id="46088" name="Picture 13" descr="ANd9GcSapbOUrdiH2GLM8X_xcU0TqlnnilnKtddIUU4AlW_gJfGyJEu9"/>
          <p:cNvPicPr>
            <a:picLocks noChangeAspect="1" noChangeArrowheads="1"/>
          </p:cNvPicPr>
          <p:nvPr/>
        </p:nvPicPr>
        <p:blipFill>
          <a:blip r:embed="rId5" cstate="print"/>
          <a:srcRect/>
          <a:stretch>
            <a:fillRect/>
          </a:stretch>
        </p:blipFill>
        <p:spPr bwMode="auto">
          <a:xfrm>
            <a:off x="6588224" y="3539081"/>
            <a:ext cx="2275656" cy="1413919"/>
          </a:xfrm>
          <a:prstGeom prst="rect">
            <a:avLst/>
          </a:prstGeom>
          <a:noFill/>
          <a:ln w="9525">
            <a:noFill/>
            <a:miter lim="800000"/>
            <a:headEnd/>
            <a:tailEnd/>
          </a:ln>
        </p:spPr>
      </p:pic>
      <p:pic>
        <p:nvPicPr>
          <p:cNvPr id="46089" name="Picture 14" descr="ANd9GcRFISoZ61sKd10dRIcmDOznJDKtPGAiGL_kl-jLaeoMvgEKOZ-m"/>
          <p:cNvPicPr>
            <a:picLocks noChangeAspect="1" noChangeArrowheads="1"/>
          </p:cNvPicPr>
          <p:nvPr/>
        </p:nvPicPr>
        <p:blipFill>
          <a:blip r:embed="rId6" cstate="print"/>
          <a:srcRect/>
          <a:stretch>
            <a:fillRect/>
          </a:stretch>
        </p:blipFill>
        <p:spPr bwMode="auto">
          <a:xfrm>
            <a:off x="7092280" y="5146676"/>
            <a:ext cx="1975520" cy="1410654"/>
          </a:xfrm>
          <a:prstGeom prst="rect">
            <a:avLst/>
          </a:prstGeom>
          <a:noFill/>
          <a:ln w="9525">
            <a:noFill/>
            <a:miter lim="800000"/>
            <a:headEnd/>
            <a:tailEnd/>
          </a:ln>
        </p:spPr>
      </p:pic>
      <p:pic>
        <p:nvPicPr>
          <p:cNvPr id="10" name="Picture 4" descr="hamas-soldiers"/>
          <p:cNvPicPr>
            <a:picLocks noChangeAspect="1" noChangeArrowheads="1"/>
          </p:cNvPicPr>
          <p:nvPr/>
        </p:nvPicPr>
        <p:blipFill>
          <a:blip r:embed="rId7" cstate="print"/>
          <a:srcRect l="5641"/>
          <a:stretch>
            <a:fillRect/>
          </a:stretch>
        </p:blipFill>
        <p:spPr bwMode="auto">
          <a:xfrm>
            <a:off x="2813665" y="5085184"/>
            <a:ext cx="2046367" cy="1486382"/>
          </a:xfrm>
          <a:prstGeom prst="rect">
            <a:avLst/>
          </a:prstGeom>
          <a:noFill/>
          <a:ln w="9525">
            <a:noFill/>
            <a:miter lim="800000"/>
            <a:headEnd/>
            <a:tailEnd/>
          </a:ln>
        </p:spPr>
      </p:pic>
      <p:pic>
        <p:nvPicPr>
          <p:cNvPr id="11" name="Picture 11" descr="ANd9GcQAfdbg3uhEdncQUrZbJPTDIGzA9QeYr9_JiR767EEsP5vfcEct"/>
          <p:cNvPicPr>
            <a:picLocks noChangeAspect="1" noChangeArrowheads="1"/>
          </p:cNvPicPr>
          <p:nvPr/>
        </p:nvPicPr>
        <p:blipFill>
          <a:blip r:embed="rId8" cstate="print"/>
          <a:srcRect l="6538" r="6538"/>
          <a:stretch>
            <a:fillRect/>
          </a:stretch>
        </p:blipFill>
        <p:spPr bwMode="auto">
          <a:xfrm>
            <a:off x="4932039" y="5085184"/>
            <a:ext cx="2079835" cy="1440160"/>
          </a:xfrm>
          <a:prstGeom prst="rect">
            <a:avLst/>
          </a:prstGeom>
          <a:noFill/>
          <a:ln w="9525">
            <a:noFill/>
            <a:miter lim="800000"/>
            <a:headEnd/>
            <a:tailEnd/>
          </a:ln>
        </p:spPr>
      </p:pic>
      <p:pic>
        <p:nvPicPr>
          <p:cNvPr id="12" name="Picture 10" descr="ANd9GcRwZBCduXmPOaGaaqkTe9ZS4Qes4Vw34_pHNWEGGgTFMxqkIlgrrA"/>
          <p:cNvPicPr>
            <a:picLocks noChangeAspect="1" noChangeArrowheads="1"/>
          </p:cNvPicPr>
          <p:nvPr/>
        </p:nvPicPr>
        <p:blipFill>
          <a:blip r:embed="rId9" cstate="print"/>
          <a:srcRect/>
          <a:stretch>
            <a:fillRect/>
          </a:stretch>
        </p:blipFill>
        <p:spPr bwMode="auto">
          <a:xfrm>
            <a:off x="5297224" y="3573016"/>
            <a:ext cx="1074976" cy="1368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_41431338_hamas"/>
          <p:cNvPicPr>
            <a:picLocks noChangeAspect="1" noChangeArrowheads="1"/>
          </p:cNvPicPr>
          <p:nvPr/>
        </p:nvPicPr>
        <p:blipFill>
          <a:blip r:embed="rId2" cstate="print"/>
          <a:srcRect/>
          <a:stretch>
            <a:fillRect/>
          </a:stretch>
        </p:blipFill>
        <p:spPr bwMode="auto">
          <a:xfrm>
            <a:off x="76200" y="2247900"/>
            <a:ext cx="2695575" cy="2019300"/>
          </a:xfrm>
          <a:prstGeom prst="rect">
            <a:avLst/>
          </a:prstGeom>
          <a:noFill/>
          <a:ln w="9525">
            <a:noFill/>
            <a:miter lim="800000"/>
            <a:headEnd/>
            <a:tailEnd/>
          </a:ln>
        </p:spPr>
      </p:pic>
      <p:pic>
        <p:nvPicPr>
          <p:cNvPr id="48131" name="Picture 7" descr="ANd9GcSY5re8T1-3I9wlwPxcNJJae4ks7OaGcsnagxBUFCBQCA3_DOvP"/>
          <p:cNvPicPr>
            <a:picLocks noChangeAspect="1" noChangeArrowheads="1"/>
          </p:cNvPicPr>
          <p:nvPr/>
        </p:nvPicPr>
        <p:blipFill>
          <a:blip r:embed="rId3" cstate="print"/>
          <a:srcRect/>
          <a:stretch>
            <a:fillRect/>
          </a:stretch>
        </p:blipFill>
        <p:spPr bwMode="auto">
          <a:xfrm>
            <a:off x="6248400" y="4540250"/>
            <a:ext cx="2667000" cy="1936750"/>
          </a:xfrm>
          <a:prstGeom prst="rect">
            <a:avLst/>
          </a:prstGeom>
          <a:noFill/>
          <a:ln w="9525">
            <a:noFill/>
            <a:miter lim="800000"/>
            <a:headEnd/>
            <a:tailEnd/>
          </a:ln>
        </p:spPr>
      </p:pic>
      <p:pic>
        <p:nvPicPr>
          <p:cNvPr id="48132" name="Picture 11" descr="1kids_hamas_0"/>
          <p:cNvPicPr>
            <a:picLocks noChangeAspect="1" noChangeArrowheads="1"/>
          </p:cNvPicPr>
          <p:nvPr/>
        </p:nvPicPr>
        <p:blipFill>
          <a:blip r:embed="rId4" cstate="print"/>
          <a:srcRect/>
          <a:stretch>
            <a:fillRect/>
          </a:stretch>
        </p:blipFill>
        <p:spPr bwMode="auto">
          <a:xfrm>
            <a:off x="2819400" y="2293938"/>
            <a:ext cx="2971800" cy="2016125"/>
          </a:xfrm>
          <a:prstGeom prst="rect">
            <a:avLst/>
          </a:prstGeom>
          <a:noFill/>
          <a:ln w="9525">
            <a:noFill/>
            <a:miter lim="800000"/>
            <a:headEnd/>
            <a:tailEnd/>
          </a:ln>
        </p:spPr>
      </p:pic>
      <p:pic>
        <p:nvPicPr>
          <p:cNvPr id="48133" name="Picture 13" descr="ANd9GcSOaI4-pnOVnJqkPQSxw1FTJCN0dLtYda7gEleDWdlNabPGyx18"/>
          <p:cNvPicPr>
            <a:picLocks noChangeAspect="1" noChangeArrowheads="1"/>
          </p:cNvPicPr>
          <p:nvPr/>
        </p:nvPicPr>
        <p:blipFill>
          <a:blip r:embed="rId5" cstate="print"/>
          <a:srcRect/>
          <a:stretch>
            <a:fillRect/>
          </a:stretch>
        </p:blipFill>
        <p:spPr bwMode="auto">
          <a:xfrm>
            <a:off x="5867400" y="2286000"/>
            <a:ext cx="3276600" cy="2043113"/>
          </a:xfrm>
          <a:prstGeom prst="rect">
            <a:avLst/>
          </a:prstGeom>
          <a:noFill/>
          <a:ln w="9525">
            <a:noFill/>
            <a:miter lim="800000"/>
            <a:headEnd/>
            <a:tailEnd/>
          </a:ln>
        </p:spPr>
      </p:pic>
      <p:pic>
        <p:nvPicPr>
          <p:cNvPr id="48134" name="Picture 17" descr="ANd9GcTYxpCu2Ahqe3n7sxVFiXO2afbpe87ZrFEie6qf2TqyAQbFEnHC"/>
          <p:cNvPicPr>
            <a:picLocks noChangeAspect="1" noChangeArrowheads="1"/>
          </p:cNvPicPr>
          <p:nvPr/>
        </p:nvPicPr>
        <p:blipFill>
          <a:blip r:embed="rId6" cstate="print"/>
          <a:srcRect/>
          <a:stretch>
            <a:fillRect/>
          </a:stretch>
        </p:blipFill>
        <p:spPr bwMode="auto">
          <a:xfrm>
            <a:off x="76200" y="4549775"/>
            <a:ext cx="2895600" cy="1927225"/>
          </a:xfrm>
          <a:prstGeom prst="rect">
            <a:avLst/>
          </a:prstGeom>
          <a:noFill/>
          <a:ln w="9525">
            <a:noFill/>
            <a:miter lim="800000"/>
            <a:headEnd/>
            <a:tailEnd/>
          </a:ln>
        </p:spPr>
      </p:pic>
      <p:pic>
        <p:nvPicPr>
          <p:cNvPr id="48135" name="Picture 19" descr="1355520185-female-hamas-supporters-march-during-25th-anniversary-celebrations_1676403"/>
          <p:cNvPicPr>
            <a:picLocks noChangeAspect="1" noChangeArrowheads="1"/>
          </p:cNvPicPr>
          <p:nvPr/>
        </p:nvPicPr>
        <p:blipFill>
          <a:blip r:embed="rId7" cstate="print"/>
          <a:srcRect/>
          <a:stretch>
            <a:fillRect/>
          </a:stretch>
        </p:blipFill>
        <p:spPr bwMode="auto">
          <a:xfrm>
            <a:off x="3148013" y="4568825"/>
            <a:ext cx="2871787" cy="1908175"/>
          </a:xfrm>
          <a:prstGeom prst="rect">
            <a:avLst/>
          </a:prstGeom>
          <a:noFill/>
          <a:ln w="9525">
            <a:noFill/>
            <a:miter lim="800000"/>
            <a:headEnd/>
            <a:tailEnd/>
          </a:ln>
        </p:spPr>
      </p:pic>
      <p:sp>
        <p:nvSpPr>
          <p:cNvPr id="48136" name="Text Box 23"/>
          <p:cNvSpPr txBox="1">
            <a:spLocks noChangeArrowheads="1"/>
          </p:cNvSpPr>
          <p:nvPr/>
        </p:nvSpPr>
        <p:spPr bwMode="auto">
          <a:xfrm>
            <a:off x="609600" y="701675"/>
            <a:ext cx="8077200" cy="822325"/>
          </a:xfrm>
          <a:prstGeom prst="rect">
            <a:avLst/>
          </a:prstGeom>
          <a:noFill/>
          <a:ln w="9525">
            <a:noFill/>
            <a:miter lim="800000"/>
            <a:headEnd/>
            <a:tailEnd/>
          </a:ln>
        </p:spPr>
        <p:txBody>
          <a:bodyPr>
            <a:spAutoFit/>
          </a:bodyPr>
          <a:lstStyle/>
          <a:p>
            <a:pPr algn="ctr" eaLnBrk="1" hangingPunct="1">
              <a:spcBef>
                <a:spcPct val="50000"/>
              </a:spcBef>
            </a:pPr>
            <a:r>
              <a:rPr lang="cs-CZ" altLang="cs-CZ" sz="2400" b="1"/>
              <a:t>Hamás vychovává všechny Araby včetně dětí                                           k nenávisti vůči Izraeli a USA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4294967295"/>
          </p:nvPr>
        </p:nvSpPr>
        <p:spPr>
          <a:xfrm>
            <a:off x="228600" y="152400"/>
            <a:ext cx="8763000" cy="6858000"/>
          </a:xfrm>
        </p:spPr>
        <p:txBody>
          <a:bodyPr/>
          <a:lstStyle/>
          <a:p>
            <a:pPr algn="ctr" eaLnBrk="1" hangingPunct="1">
              <a:buFontTx/>
              <a:buNone/>
            </a:pPr>
            <a:r>
              <a:rPr lang="cs-CZ" altLang="cs-CZ" sz="3600" b="1" smtClean="0">
                <a:solidFill>
                  <a:srgbClr val="CC0000"/>
                </a:solidFill>
              </a:rPr>
              <a:t>Hizballáh</a:t>
            </a:r>
            <a:r>
              <a:rPr lang="cs-CZ" altLang="cs-CZ" sz="3600" smtClean="0">
                <a:solidFill>
                  <a:srgbClr val="CC0000"/>
                </a:solidFill>
              </a:rPr>
              <a:t> </a:t>
            </a:r>
          </a:p>
          <a:p>
            <a:pPr algn="ctr" eaLnBrk="1" hangingPunct="1">
              <a:buFontTx/>
              <a:buNone/>
            </a:pPr>
            <a:r>
              <a:rPr lang="cs-CZ" altLang="cs-CZ" sz="2800" b="1" smtClean="0"/>
              <a:t>Strana Alláhova</a:t>
            </a:r>
            <a:endParaRPr lang="cs-CZ" altLang="cs-CZ" smtClean="0"/>
          </a:p>
          <a:p>
            <a:pPr algn="ctr" eaLnBrk="1" hangingPunct="1">
              <a:buFontTx/>
              <a:buNone/>
            </a:pPr>
            <a:r>
              <a:rPr lang="ar-SA" altLang="cs-CZ" sz="2800" b="1" smtClean="0">
                <a:cs typeface="Arial" charset="0"/>
              </a:rPr>
              <a:t>المقاومة الإسلامية في لبنان</a:t>
            </a:r>
            <a:r>
              <a:rPr lang="cs-CZ" altLang="cs-CZ" sz="2800" b="1" smtClean="0"/>
              <a:t>‎‎)  </a:t>
            </a:r>
          </a:p>
          <a:p>
            <a:pPr algn="ctr" eaLnBrk="1" hangingPunct="1">
              <a:buFontTx/>
              <a:buNone/>
            </a:pPr>
            <a:r>
              <a:rPr lang="cs-CZ" altLang="cs-CZ" sz="2800" b="1" smtClean="0"/>
              <a:t>„Islámský odpor v Libanonu“</a:t>
            </a:r>
            <a:endParaRPr lang="cs-CZ" altLang="cs-CZ" smtClean="0"/>
          </a:p>
          <a:p>
            <a:pPr eaLnBrk="1" hangingPunct="1">
              <a:buFontTx/>
              <a:buNone/>
            </a:pPr>
            <a:r>
              <a:rPr lang="cs-CZ" altLang="cs-CZ" sz="2000" b="1" smtClean="0"/>
              <a:t>     Libanonská šiitská politická a militantní teroristická </a:t>
            </a:r>
          </a:p>
          <a:p>
            <a:pPr eaLnBrk="1" hangingPunct="1">
              <a:buFontTx/>
              <a:buNone/>
            </a:pPr>
            <a:r>
              <a:rPr lang="cs-CZ" altLang="cs-CZ" sz="2000" b="1" smtClean="0"/>
              <a:t>     organizace, vznikla roku 1982. Je pod silným vlivem Íranu</a:t>
            </a:r>
          </a:p>
          <a:p>
            <a:pPr eaLnBrk="1" hangingPunct="1">
              <a:buFontTx/>
              <a:buNone/>
            </a:pPr>
            <a:r>
              <a:rPr lang="cs-CZ" altLang="cs-CZ" sz="2000" b="1" smtClean="0"/>
              <a:t>     Hizballáh má tři základní cíle:</a:t>
            </a:r>
          </a:p>
          <a:p>
            <a:pPr eaLnBrk="1" hangingPunct="1"/>
            <a:r>
              <a:rPr lang="cs-CZ" altLang="cs-CZ" sz="2000" b="1" i="1" smtClean="0"/>
              <a:t>Zničení státu Izrael </a:t>
            </a:r>
          </a:p>
          <a:p>
            <a:pPr eaLnBrk="1" hangingPunct="1"/>
            <a:r>
              <a:rPr lang="cs-CZ" altLang="cs-CZ" sz="2000" b="1" i="1" smtClean="0"/>
              <a:t>Omezení vlivu Západu zejména USA                                                                                na Blízkém východě</a:t>
            </a:r>
          </a:p>
          <a:p>
            <a:pPr eaLnBrk="1" hangingPunct="1"/>
            <a:r>
              <a:rPr lang="cs-CZ" altLang="cs-CZ" sz="2000" b="1" i="1" smtClean="0"/>
              <a:t>Vytvoření islámského státu </a:t>
            </a:r>
            <a:endParaRPr lang="cs-CZ" altLang="cs-CZ" sz="2000" b="1" smtClean="0"/>
          </a:p>
        </p:txBody>
      </p:sp>
      <p:pic>
        <p:nvPicPr>
          <p:cNvPr id="50179" name="irc_mi" descr="Hizballah_flag"/>
          <p:cNvPicPr>
            <a:picLocks noChangeAspect="1" noChangeArrowheads="1"/>
          </p:cNvPicPr>
          <p:nvPr/>
        </p:nvPicPr>
        <p:blipFill>
          <a:blip r:embed="rId2" cstate="print"/>
          <a:srcRect/>
          <a:stretch>
            <a:fillRect/>
          </a:stretch>
        </p:blipFill>
        <p:spPr bwMode="auto">
          <a:xfrm>
            <a:off x="228600" y="76200"/>
            <a:ext cx="2466975" cy="1638300"/>
          </a:xfrm>
          <a:prstGeom prst="rect">
            <a:avLst/>
          </a:prstGeom>
          <a:noFill/>
          <a:ln w="9525">
            <a:noFill/>
            <a:miter lim="800000"/>
            <a:headEnd/>
            <a:tailEnd/>
          </a:ln>
        </p:spPr>
      </p:pic>
      <p:pic>
        <p:nvPicPr>
          <p:cNvPr id="50180" name="irc_mi" descr="134334-top_foto1-g83q4"/>
          <p:cNvPicPr>
            <a:picLocks noChangeAspect="1" noChangeArrowheads="1"/>
          </p:cNvPicPr>
          <p:nvPr/>
        </p:nvPicPr>
        <p:blipFill>
          <a:blip r:embed="rId3" cstate="print"/>
          <a:srcRect/>
          <a:stretch>
            <a:fillRect/>
          </a:stretch>
        </p:blipFill>
        <p:spPr bwMode="auto">
          <a:xfrm>
            <a:off x="200025" y="4943475"/>
            <a:ext cx="3000375" cy="1685925"/>
          </a:xfrm>
          <a:prstGeom prst="rect">
            <a:avLst/>
          </a:prstGeom>
          <a:noFill/>
          <a:ln w="9525">
            <a:noFill/>
            <a:miter lim="800000"/>
            <a:headEnd/>
            <a:tailEnd/>
          </a:ln>
        </p:spPr>
      </p:pic>
      <p:pic>
        <p:nvPicPr>
          <p:cNvPr id="50181" name="Picture 6" descr="ANd9GcQnpWehO4lLvoA64O6Kdl-HhwGRb_zpRk9l5enuZD_H-9I6-a-Org"/>
          <p:cNvPicPr>
            <a:picLocks noChangeAspect="1" noChangeArrowheads="1"/>
          </p:cNvPicPr>
          <p:nvPr/>
        </p:nvPicPr>
        <p:blipFill>
          <a:blip r:embed="rId4" cstate="print"/>
          <a:srcRect l="11584" r="11584"/>
          <a:stretch>
            <a:fillRect/>
          </a:stretch>
        </p:blipFill>
        <p:spPr bwMode="auto">
          <a:xfrm>
            <a:off x="3505200" y="4811713"/>
            <a:ext cx="1981200" cy="1903412"/>
          </a:xfrm>
          <a:prstGeom prst="rect">
            <a:avLst/>
          </a:prstGeom>
          <a:noFill/>
          <a:ln w="9525">
            <a:noFill/>
            <a:miter lim="800000"/>
            <a:headEnd/>
            <a:tailEnd/>
          </a:ln>
        </p:spPr>
      </p:pic>
      <p:pic>
        <p:nvPicPr>
          <p:cNvPr id="50182" name="Picture 7" descr="ANd9GcQ2tc68XhQcb4IxPNyfnYJYZwEX8lqBz8JCK5U2psm0aeVfO69y"/>
          <p:cNvPicPr>
            <a:picLocks noChangeAspect="1" noChangeArrowheads="1"/>
          </p:cNvPicPr>
          <p:nvPr/>
        </p:nvPicPr>
        <p:blipFill>
          <a:blip r:embed="rId5" cstate="print">
            <a:lum contrast="40000"/>
          </a:blip>
          <a:srcRect/>
          <a:stretch>
            <a:fillRect/>
          </a:stretch>
        </p:blipFill>
        <p:spPr bwMode="auto">
          <a:xfrm>
            <a:off x="5810250" y="4845050"/>
            <a:ext cx="3181350" cy="1860550"/>
          </a:xfrm>
          <a:prstGeom prst="rect">
            <a:avLst/>
          </a:prstGeom>
          <a:noFill/>
          <a:ln w="9525">
            <a:noFill/>
            <a:miter lim="800000"/>
            <a:headEnd/>
            <a:tailEnd/>
          </a:ln>
        </p:spPr>
      </p:pic>
      <p:pic>
        <p:nvPicPr>
          <p:cNvPr id="50183" name="Picture 8" descr="Ilustra&amp;ccaron;ní foto - V&amp;uring;dce hnutí Hizballáh šajch Hasan Nasralláh."/>
          <p:cNvPicPr>
            <a:picLocks noChangeAspect="1" noChangeArrowheads="1"/>
          </p:cNvPicPr>
          <p:nvPr/>
        </p:nvPicPr>
        <p:blipFill>
          <a:blip r:embed="rId6" cstate="print"/>
          <a:srcRect/>
          <a:stretch>
            <a:fillRect/>
          </a:stretch>
        </p:blipFill>
        <p:spPr bwMode="auto">
          <a:xfrm>
            <a:off x="6629400" y="109538"/>
            <a:ext cx="2362200" cy="1697037"/>
          </a:xfrm>
          <a:prstGeom prst="rect">
            <a:avLst/>
          </a:prstGeom>
          <a:noFill/>
          <a:ln w="9525">
            <a:noFill/>
            <a:miter lim="800000"/>
            <a:headEnd/>
            <a:tailEnd/>
          </a:ln>
        </p:spPr>
      </p:pic>
      <p:sp>
        <p:nvSpPr>
          <p:cNvPr id="50184" name="Text Box 9"/>
          <p:cNvSpPr txBox="1">
            <a:spLocks noChangeArrowheads="1"/>
          </p:cNvSpPr>
          <p:nvPr/>
        </p:nvSpPr>
        <p:spPr bwMode="auto">
          <a:xfrm>
            <a:off x="8578850" y="2398713"/>
            <a:ext cx="184150" cy="641350"/>
          </a:xfrm>
          <a:prstGeom prst="rect">
            <a:avLst/>
          </a:prstGeom>
          <a:noFill/>
          <a:ln w="9525">
            <a:noFill/>
            <a:miter lim="800000"/>
            <a:headEnd/>
            <a:tailEnd/>
          </a:ln>
        </p:spPr>
        <p:txBody>
          <a:bodyPr wrap="none">
            <a:spAutoFit/>
          </a:bodyPr>
          <a:lstStyle/>
          <a:p>
            <a:pPr eaLnBrk="1" hangingPunct="1"/>
            <a:endParaRPr lang="cs-CZ" altLang="cs-CZ"/>
          </a:p>
          <a:p>
            <a:pPr eaLnBrk="1" hangingPunct="1"/>
            <a:endParaRPr lang="cs-CZ" altLang="cs-CZ"/>
          </a:p>
        </p:txBody>
      </p:sp>
      <p:sp>
        <p:nvSpPr>
          <p:cNvPr id="50185" name="Text Box 10"/>
          <p:cNvSpPr txBox="1">
            <a:spLocks noChangeArrowheads="1"/>
          </p:cNvSpPr>
          <p:nvPr/>
        </p:nvSpPr>
        <p:spPr bwMode="auto">
          <a:xfrm>
            <a:off x="7086600" y="1905000"/>
            <a:ext cx="2057400" cy="641350"/>
          </a:xfrm>
          <a:prstGeom prst="rect">
            <a:avLst/>
          </a:prstGeom>
          <a:noFill/>
          <a:ln w="9525">
            <a:noFill/>
            <a:miter lim="800000"/>
            <a:headEnd/>
            <a:tailEnd/>
          </a:ln>
        </p:spPr>
        <p:txBody>
          <a:bodyPr>
            <a:spAutoFit/>
          </a:bodyPr>
          <a:lstStyle/>
          <a:p>
            <a:pPr algn="ctr" eaLnBrk="1" hangingPunct="1">
              <a:spcBef>
                <a:spcPct val="50000"/>
              </a:spcBef>
            </a:pPr>
            <a:r>
              <a:rPr lang="cs-CZ" altLang="cs-CZ" b="1"/>
              <a:t>šéf hnutí                       Hasan Nasralláh</a:t>
            </a:r>
            <a:r>
              <a:rPr lang="cs-CZ" altLang="cs-CZ"/>
              <a:t> </a:t>
            </a:r>
          </a:p>
        </p:txBody>
      </p:sp>
      <p:pic>
        <p:nvPicPr>
          <p:cNvPr id="50186" name="Picture 12" descr="75fc74d101_84648338_o2"/>
          <p:cNvPicPr>
            <a:picLocks noChangeAspect="1" noChangeArrowheads="1"/>
          </p:cNvPicPr>
          <p:nvPr/>
        </p:nvPicPr>
        <p:blipFill>
          <a:blip r:embed="rId7" cstate="print">
            <a:lum bright="-20000" contrast="40000"/>
          </a:blip>
          <a:srcRect/>
          <a:stretch>
            <a:fillRect/>
          </a:stretch>
        </p:blipFill>
        <p:spPr bwMode="auto">
          <a:xfrm>
            <a:off x="5915025" y="3133725"/>
            <a:ext cx="2695575" cy="151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p:cNvSpPr>
            <a:spLocks noGrp="1"/>
          </p:cNvSpPr>
          <p:nvPr>
            <p:ph type="title"/>
          </p:nvPr>
        </p:nvSpPr>
        <p:spPr/>
        <p:txBody>
          <a:bodyPr/>
          <a:lstStyle/>
          <a:p>
            <a:r>
              <a:rPr lang="cs-CZ" altLang="cs-CZ" sz="3200" b="1" smtClean="0">
                <a:solidFill>
                  <a:srgbClr val="CC0000"/>
                </a:solidFill>
              </a:rPr>
              <a:t>Al-Kaidá</a:t>
            </a:r>
            <a:br>
              <a:rPr lang="cs-CZ" altLang="cs-CZ" sz="3200" b="1" smtClean="0">
                <a:solidFill>
                  <a:srgbClr val="CC0000"/>
                </a:solidFill>
              </a:rPr>
            </a:br>
            <a:r>
              <a:rPr lang="cs-CZ" altLang="cs-CZ" sz="2000" b="1" i="1" smtClean="0">
                <a:solidFill>
                  <a:schemeClr val="tx1"/>
                </a:solidFill>
              </a:rPr>
              <a:t>(základna)</a:t>
            </a:r>
          </a:p>
        </p:txBody>
      </p:sp>
      <p:sp>
        <p:nvSpPr>
          <p:cNvPr id="51203" name="Obdélník 2"/>
          <p:cNvSpPr>
            <a:spLocks noChangeArrowheads="1"/>
          </p:cNvSpPr>
          <p:nvPr/>
        </p:nvSpPr>
        <p:spPr bwMode="auto">
          <a:xfrm>
            <a:off x="685800" y="1557338"/>
            <a:ext cx="4572000" cy="2862262"/>
          </a:xfrm>
          <a:prstGeom prst="rect">
            <a:avLst/>
          </a:prstGeom>
          <a:noFill/>
          <a:ln w="9525">
            <a:noFill/>
            <a:miter lim="800000"/>
            <a:headEnd/>
            <a:tailEnd/>
          </a:ln>
        </p:spPr>
        <p:txBody>
          <a:bodyPr>
            <a:spAutoFit/>
          </a:bodyPr>
          <a:lstStyle/>
          <a:p>
            <a:pPr eaLnBrk="1" hangingPunct="1"/>
            <a:r>
              <a:rPr lang="cs-CZ" altLang="cs-CZ" b="1" dirty="0"/>
              <a:t>Teroristická organizace, stojící za řadou velkých atentátů a únosů v celém světě. Včetně útoku 11. září 2001</a:t>
            </a:r>
          </a:p>
          <a:p>
            <a:pPr eaLnBrk="1" hangingPunct="1"/>
            <a:r>
              <a:rPr lang="cs-CZ" altLang="cs-CZ" b="1" dirty="0"/>
              <a:t>V čele této organizace stál již od jejího založení  </a:t>
            </a:r>
            <a:r>
              <a:rPr lang="cs-CZ" altLang="cs-CZ" b="1" dirty="0" err="1"/>
              <a:t>saudskoarabský</a:t>
            </a:r>
            <a:r>
              <a:rPr lang="cs-CZ" altLang="cs-CZ" b="1" dirty="0"/>
              <a:t> multimilionář, terorista </a:t>
            </a:r>
            <a:r>
              <a:rPr lang="cs-CZ" altLang="cs-CZ" b="1" dirty="0" err="1"/>
              <a:t>Usáma</a:t>
            </a:r>
            <a:r>
              <a:rPr lang="cs-CZ" altLang="cs-CZ" b="1" dirty="0"/>
              <a:t> </a:t>
            </a:r>
            <a:r>
              <a:rPr lang="cs-CZ" altLang="cs-CZ" b="1" dirty="0" err="1"/>
              <a:t>bin</a:t>
            </a:r>
            <a:r>
              <a:rPr lang="cs-CZ" altLang="cs-CZ" b="1" dirty="0"/>
              <a:t> Ladin, který se značnou měrou podílel na jejím financování. Byl zastřelen při cíleném vojenském útoku americké armády </a:t>
            </a:r>
            <a:r>
              <a:rPr lang="cs-CZ" altLang="cs-CZ" b="1" dirty="0" smtClean="0"/>
              <a:t>2</a:t>
            </a:r>
            <a:r>
              <a:rPr lang="cs-CZ" altLang="cs-CZ" b="1" dirty="0"/>
              <a:t>. 5. 2011 ve svém sídle v Pákistánu.</a:t>
            </a:r>
          </a:p>
        </p:txBody>
      </p:sp>
      <p:pic>
        <p:nvPicPr>
          <p:cNvPr id="51204" name="Picture 2" descr="http://upload.wikimedia.org/wikipedia/commons/thumb/3/30/Flag_of_Jihad.svg/285px-Flag_of_Jihad.svg.png"/>
          <p:cNvPicPr>
            <a:picLocks noChangeAspect="1" noChangeArrowheads="1"/>
          </p:cNvPicPr>
          <p:nvPr/>
        </p:nvPicPr>
        <p:blipFill>
          <a:blip r:embed="rId2" cstate="print"/>
          <a:srcRect/>
          <a:stretch>
            <a:fillRect/>
          </a:stretch>
        </p:blipFill>
        <p:spPr bwMode="auto">
          <a:xfrm>
            <a:off x="6264275" y="400050"/>
            <a:ext cx="2117725" cy="1047750"/>
          </a:xfrm>
          <a:prstGeom prst="rect">
            <a:avLst/>
          </a:prstGeom>
          <a:noFill/>
          <a:ln w="9525">
            <a:noFill/>
            <a:miter lim="800000"/>
            <a:headEnd/>
            <a:tailEnd/>
          </a:ln>
        </p:spPr>
      </p:pic>
      <p:sp>
        <p:nvSpPr>
          <p:cNvPr id="51205" name="Obdélník 4"/>
          <p:cNvSpPr>
            <a:spLocks noChangeArrowheads="1"/>
          </p:cNvSpPr>
          <p:nvPr/>
        </p:nvSpPr>
        <p:spPr bwMode="auto">
          <a:xfrm>
            <a:off x="6172200" y="1524000"/>
            <a:ext cx="2362200" cy="830263"/>
          </a:xfrm>
          <a:prstGeom prst="rect">
            <a:avLst/>
          </a:prstGeom>
          <a:noFill/>
          <a:ln w="9525">
            <a:noFill/>
            <a:miter lim="800000"/>
            <a:headEnd/>
            <a:tailEnd/>
          </a:ln>
        </p:spPr>
        <p:txBody>
          <a:bodyPr>
            <a:spAutoFit/>
          </a:bodyPr>
          <a:lstStyle/>
          <a:p>
            <a:pPr algn="ctr" eaLnBrk="1" hangingPunct="1"/>
            <a:r>
              <a:rPr lang="cs-CZ" altLang="cs-CZ" sz="1600" b="1"/>
              <a:t>Vlajka islámských mudžáhidů</a:t>
            </a:r>
            <a:r>
              <a:rPr lang="cs-CZ" altLang="cs-CZ" sz="1600" b="1">
                <a:hlinkClick r:id="rId3" tooltip="Mudžáhidé"/>
              </a:rPr>
              <a:t>ů</a:t>
            </a:r>
            <a:r>
              <a:rPr lang="cs-CZ" altLang="cs-CZ" sz="1600" b="1"/>
              <a:t> užívaná Al-Káidou</a:t>
            </a:r>
          </a:p>
        </p:txBody>
      </p:sp>
      <p:pic>
        <p:nvPicPr>
          <p:cNvPr id="51206" name="Picture 4" descr="http://upload.wikimedia.org/wikipedia/commons/thumb/c/c7/ShababFlag.svg/285px-ShababFlag.svg.png"/>
          <p:cNvPicPr>
            <a:picLocks noChangeAspect="1" noChangeArrowheads="1"/>
          </p:cNvPicPr>
          <p:nvPr/>
        </p:nvPicPr>
        <p:blipFill>
          <a:blip r:embed="rId4" cstate="print"/>
          <a:srcRect/>
          <a:stretch>
            <a:fillRect/>
          </a:stretch>
        </p:blipFill>
        <p:spPr bwMode="auto">
          <a:xfrm>
            <a:off x="6230938" y="2590800"/>
            <a:ext cx="2151062" cy="1438275"/>
          </a:xfrm>
          <a:prstGeom prst="rect">
            <a:avLst/>
          </a:prstGeom>
          <a:noFill/>
          <a:ln w="9525">
            <a:noFill/>
            <a:miter lim="800000"/>
            <a:headEnd/>
            <a:tailEnd/>
          </a:ln>
        </p:spPr>
      </p:pic>
      <p:sp>
        <p:nvSpPr>
          <p:cNvPr id="51207" name="Obdélník 6"/>
          <p:cNvSpPr>
            <a:spLocks noChangeArrowheads="1"/>
          </p:cNvSpPr>
          <p:nvPr/>
        </p:nvSpPr>
        <p:spPr bwMode="auto">
          <a:xfrm>
            <a:off x="6248400" y="4114800"/>
            <a:ext cx="2209800" cy="830263"/>
          </a:xfrm>
          <a:prstGeom prst="rect">
            <a:avLst/>
          </a:prstGeom>
          <a:noFill/>
          <a:ln w="9525">
            <a:noFill/>
            <a:miter lim="800000"/>
            <a:headEnd/>
            <a:tailEnd/>
          </a:ln>
        </p:spPr>
        <p:txBody>
          <a:bodyPr>
            <a:spAutoFit/>
          </a:bodyPr>
          <a:lstStyle/>
          <a:p>
            <a:pPr algn="ctr" eaLnBrk="1" hangingPunct="1"/>
            <a:r>
              <a:rPr lang="cs-CZ" altLang="cs-CZ" sz="1600" b="1"/>
              <a:t>Vlajka užíváná různými odnožemi Al-Káidy</a:t>
            </a:r>
          </a:p>
        </p:txBody>
      </p:sp>
      <p:pic>
        <p:nvPicPr>
          <p:cNvPr id="51208" name="Picture 6" descr="https://encrypted-tbn3.gstatic.com/images?q=tbn:ANd9GcQ1Z-wgd25YclzzIzhnWH3Q4ts5OaOMxyWBjRbir6Z2HI_zVFa3Qw"/>
          <p:cNvPicPr>
            <a:picLocks noChangeAspect="1" noChangeArrowheads="1"/>
          </p:cNvPicPr>
          <p:nvPr/>
        </p:nvPicPr>
        <p:blipFill>
          <a:blip r:embed="rId5" cstate="print"/>
          <a:srcRect/>
          <a:stretch>
            <a:fillRect/>
          </a:stretch>
        </p:blipFill>
        <p:spPr bwMode="auto">
          <a:xfrm>
            <a:off x="2057400" y="4657725"/>
            <a:ext cx="2628900" cy="1743075"/>
          </a:xfrm>
          <a:prstGeom prst="rect">
            <a:avLst/>
          </a:prstGeom>
          <a:noFill/>
          <a:ln w="9525">
            <a:noFill/>
            <a:miter lim="800000"/>
            <a:headEnd/>
            <a:tailEnd/>
          </a:ln>
        </p:spPr>
      </p:pic>
      <p:pic>
        <p:nvPicPr>
          <p:cNvPr id="51209" name="Picture 8" descr="https://encrypted-tbn1.gstatic.com/images?q=tbn:ANd9GcRl7uiywMWYiG9dZ1Doh9DZTea7Gz7BcUjaWo90ErKca-cnwrdHlQ"/>
          <p:cNvPicPr>
            <a:picLocks noChangeAspect="1" noChangeArrowheads="1"/>
          </p:cNvPicPr>
          <p:nvPr/>
        </p:nvPicPr>
        <p:blipFill>
          <a:blip r:embed="rId6" cstate="print"/>
          <a:srcRect/>
          <a:stretch>
            <a:fillRect/>
          </a:stretch>
        </p:blipFill>
        <p:spPr bwMode="auto">
          <a:xfrm>
            <a:off x="4876800" y="4476750"/>
            <a:ext cx="1495425" cy="2000250"/>
          </a:xfrm>
          <a:prstGeom prst="rect">
            <a:avLst/>
          </a:prstGeom>
          <a:noFill/>
          <a:ln w="9525">
            <a:noFill/>
            <a:miter lim="800000"/>
            <a:headEnd/>
            <a:tailEnd/>
          </a:ln>
        </p:spPr>
      </p:pic>
      <p:pic>
        <p:nvPicPr>
          <p:cNvPr id="51210" name="Picture 10" descr="https://encrypted-tbn2.gstatic.com/images?q=tbn:ANd9GcTwoq1VqRhim1LtyCDC2292HlrpI8pA2GuTVOeBLLnAMxCtaJrctg"/>
          <p:cNvPicPr>
            <a:picLocks noChangeAspect="1" noChangeArrowheads="1"/>
          </p:cNvPicPr>
          <p:nvPr/>
        </p:nvPicPr>
        <p:blipFill>
          <a:blip r:embed="rId7" cstate="print"/>
          <a:srcRect/>
          <a:stretch>
            <a:fillRect/>
          </a:stretch>
        </p:blipFill>
        <p:spPr bwMode="auto">
          <a:xfrm>
            <a:off x="563563" y="152400"/>
            <a:ext cx="2449512" cy="1371600"/>
          </a:xfrm>
          <a:prstGeom prst="rect">
            <a:avLst/>
          </a:prstGeom>
          <a:noFill/>
          <a:ln w="9525">
            <a:noFill/>
            <a:miter lim="800000"/>
            <a:headEnd/>
            <a:tailEnd/>
          </a:ln>
        </p:spPr>
      </p:pic>
      <p:pic>
        <p:nvPicPr>
          <p:cNvPr id="51211" name="Picture 12" descr="https://encrypted-tbn3.gstatic.com/images?q=tbn:ANd9GcRADd1Sjh867eMjy_NhDfXWQ_1pzk1Lalzb4smepXrohaDUsHzs"/>
          <p:cNvPicPr>
            <a:picLocks noChangeAspect="1" noChangeArrowheads="1"/>
          </p:cNvPicPr>
          <p:nvPr/>
        </p:nvPicPr>
        <p:blipFill>
          <a:blip r:embed="rId8" cstate="print"/>
          <a:srcRect/>
          <a:stretch>
            <a:fillRect/>
          </a:stretch>
        </p:blipFill>
        <p:spPr bwMode="auto">
          <a:xfrm>
            <a:off x="227013" y="4419600"/>
            <a:ext cx="1516062"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p:cNvSpPr>
            <a:spLocks noGrp="1"/>
          </p:cNvSpPr>
          <p:nvPr>
            <p:ph type="title"/>
          </p:nvPr>
        </p:nvSpPr>
        <p:spPr>
          <a:xfrm>
            <a:off x="2057400" y="274638"/>
            <a:ext cx="6781800" cy="1143000"/>
          </a:xfrm>
        </p:spPr>
        <p:txBody>
          <a:bodyPr>
            <a:normAutofit fontScale="90000"/>
          </a:bodyPr>
          <a:lstStyle/>
          <a:p>
            <a:pPr eaLnBrk="1" hangingPunct="1"/>
            <a:r>
              <a:rPr lang="cs-CZ" altLang="cs-CZ" sz="2400" b="1" smtClean="0">
                <a:solidFill>
                  <a:srgbClr val="FF0000"/>
                </a:solidFill>
              </a:rPr>
              <a:t>Boko Haram</a:t>
            </a:r>
            <a:r>
              <a:rPr lang="cs-CZ" altLang="cs-CZ" sz="2400" smtClean="0">
                <a:solidFill>
                  <a:srgbClr val="FF0000"/>
                </a:solidFill>
              </a:rPr>
              <a:t> </a:t>
            </a:r>
            <a:r>
              <a:rPr lang="cs-CZ" altLang="cs-CZ" sz="2000" smtClean="0"/>
              <a:t/>
            </a:r>
            <a:br>
              <a:rPr lang="cs-CZ" altLang="cs-CZ" sz="2000" smtClean="0"/>
            </a:br>
            <a:r>
              <a:rPr lang="cs-CZ" altLang="cs-CZ" sz="2000" b="1" smtClean="0"/>
              <a:t>(</a:t>
            </a:r>
            <a:r>
              <a:rPr lang="cs-CZ" altLang="cs-CZ" sz="2000" b="1" i="1" smtClean="0"/>
              <a:t>Západní učení je rouhání</a:t>
            </a:r>
            <a:r>
              <a:rPr lang="cs-CZ" altLang="cs-CZ" sz="2000" b="1" smtClean="0"/>
              <a:t>)</a:t>
            </a:r>
            <a:br>
              <a:rPr lang="cs-CZ" altLang="cs-CZ" sz="2000" b="1" smtClean="0"/>
            </a:br>
            <a:r>
              <a:rPr lang="cs-CZ" altLang="cs-CZ" sz="2000" b="1" smtClean="0"/>
              <a:t>Islamistická skupina v severn íNigerii. Jejím cílem je z Nigérie vytvořit muslimský stát, založený na striktním výkladu práva šarija</a:t>
            </a:r>
          </a:p>
        </p:txBody>
      </p:sp>
      <p:sp>
        <p:nvSpPr>
          <p:cNvPr id="52227" name="Obdélník 5"/>
          <p:cNvSpPr>
            <a:spLocks noChangeArrowheads="1"/>
          </p:cNvSpPr>
          <p:nvPr/>
        </p:nvSpPr>
        <p:spPr bwMode="auto">
          <a:xfrm>
            <a:off x="2667000" y="1828800"/>
            <a:ext cx="6477000" cy="1754188"/>
          </a:xfrm>
          <a:prstGeom prst="rect">
            <a:avLst/>
          </a:prstGeom>
          <a:noFill/>
          <a:ln w="9525">
            <a:noFill/>
            <a:miter lim="800000"/>
            <a:headEnd/>
            <a:tailEnd/>
          </a:ln>
        </p:spPr>
        <p:txBody>
          <a:bodyPr>
            <a:spAutoFit/>
          </a:bodyPr>
          <a:lstStyle/>
          <a:p>
            <a:pPr eaLnBrk="1" hangingPunct="1"/>
            <a:r>
              <a:rPr lang="cs-CZ" altLang="cs-CZ" b="1"/>
              <a:t>Abuja - Nejméně čtyři desítky studentů zemřely při nočním útoku na zemědělskou školu na severovýchodě Nigérie. Útočníci, kteří podle agentury Reuters zřejmě patří k islamistické skupině Boko Haram, pozabíjeli některé studenty ve spánku, jiné shromáždili před budovou a postříleli.</a:t>
            </a:r>
          </a:p>
        </p:txBody>
      </p:sp>
      <p:pic>
        <p:nvPicPr>
          <p:cNvPr id="52228" name="Picture 2" descr="Logo Boko Haram.svg"/>
          <p:cNvPicPr>
            <a:picLocks noChangeAspect="1" noChangeArrowheads="1"/>
          </p:cNvPicPr>
          <p:nvPr/>
        </p:nvPicPr>
        <p:blipFill>
          <a:blip r:embed="rId2" cstate="print"/>
          <a:srcRect/>
          <a:stretch>
            <a:fillRect/>
          </a:stretch>
        </p:blipFill>
        <p:spPr bwMode="auto">
          <a:xfrm>
            <a:off x="155575" y="152400"/>
            <a:ext cx="1905000" cy="1304925"/>
          </a:xfrm>
          <a:prstGeom prst="rect">
            <a:avLst/>
          </a:prstGeom>
          <a:noFill/>
          <a:ln w="9525">
            <a:noFill/>
            <a:miter lim="800000"/>
            <a:headEnd/>
            <a:tailEnd/>
          </a:ln>
        </p:spPr>
      </p:pic>
      <p:sp>
        <p:nvSpPr>
          <p:cNvPr id="52229" name="Obdélník 7"/>
          <p:cNvSpPr>
            <a:spLocks noChangeArrowheads="1"/>
          </p:cNvSpPr>
          <p:nvPr/>
        </p:nvSpPr>
        <p:spPr bwMode="auto">
          <a:xfrm>
            <a:off x="3048000" y="3657600"/>
            <a:ext cx="5486400" cy="2586038"/>
          </a:xfrm>
          <a:prstGeom prst="rect">
            <a:avLst/>
          </a:prstGeom>
          <a:noFill/>
          <a:ln w="9525">
            <a:noFill/>
            <a:miter lim="800000"/>
            <a:headEnd/>
            <a:tailEnd/>
          </a:ln>
        </p:spPr>
        <p:txBody>
          <a:bodyPr>
            <a:spAutoFit/>
          </a:bodyPr>
          <a:lstStyle/>
          <a:p>
            <a:pPr eaLnBrk="1" hangingPunct="1"/>
            <a:r>
              <a:rPr lang="cs-CZ" altLang="cs-CZ" b="1"/>
              <a:t>14. dubna 2014 unesli členové skupiny Boko Haram více než 250 studentek gymnázia v severní Nigerii Většině dívek ještě nebylo ani 18 let. Některým z unesených se podařilo utéct, většina z nich ale zůstává pohřešovaná. Boko Haram hrozí, že dívky prodají jako sexuální otrokyně nebo je nuceně provdají. Pravděpodobně je ale nakonec budou chtít vyměnit za vězněné členy svojí organizace.</a:t>
            </a:r>
          </a:p>
        </p:txBody>
      </p:sp>
      <p:pic>
        <p:nvPicPr>
          <p:cNvPr id="52230" name="Picture 4" descr="http://images.sudouest.fr/images/2014/05/13/130-des-223-lyceennes-enlevees-par-boko-haram-etaient_1813001_480x300.jpg?v=1"/>
          <p:cNvPicPr>
            <a:picLocks noChangeAspect="1" noChangeArrowheads="1"/>
          </p:cNvPicPr>
          <p:nvPr/>
        </p:nvPicPr>
        <p:blipFill>
          <a:blip r:embed="rId3" cstate="print"/>
          <a:srcRect/>
          <a:stretch>
            <a:fillRect/>
          </a:stretch>
        </p:blipFill>
        <p:spPr bwMode="auto">
          <a:xfrm>
            <a:off x="155575" y="4953000"/>
            <a:ext cx="2511425" cy="1573213"/>
          </a:xfrm>
          <a:prstGeom prst="rect">
            <a:avLst/>
          </a:prstGeom>
          <a:noFill/>
          <a:ln w="9525">
            <a:noFill/>
            <a:miter lim="800000"/>
            <a:headEnd/>
            <a:tailEnd/>
          </a:ln>
        </p:spPr>
      </p:pic>
      <p:sp>
        <p:nvSpPr>
          <p:cNvPr id="52231" name="AutoShape 6" descr="data:image/jpeg;base64,/9j/4AAQSkZJRgABAQAAAQABAAD/2wCEAAkGBxMTEhUUExMWFhUXGBobGRgYGBsfHxwcHB8gHBwdHBscHSghIB4nGxwbIjEhJSkrLi4uHh8zODMsNygtLisBCgoKDg0OGhAQGiwkHyQsLCwsLCwsLCwsLCwsLCwsLCwsLCwsLCwsLCwsLCwsLCwsLCwsLCwsLCwsLCwsLCwuLP/AABEIAKgBLAMBIgACEQEDEQH/xAAbAAACAgMBAAAAAAAAAAAAAAAEBQMGAAECB//EAD8QAAIBAgQDBgQDBwIGAwEAAAECEQMhAAQSMQVBUQYTImFxgTKRocEUQrEjUmJy0eHwFZIWM0NTgvE0ssIH/8QAGQEAAwEBAQAAAAAAAAAAAAAAAQIDAAQF/8QAIxEAAgIDAQEAAgIDAAAAAAAAAAECERIhMQNBE1EEYSIyQv/aAAwDAQACEQMRAD8A8mnG0QkwMaw67PZXW+4EwJid/KR+uFGFdbLOok45yp8anzGLpxrhgVNzPMex8/DsLeYxTqFLxgTsb4NUC7RY6b47DeeB6K2mbf8Av+mJmHzg/TFTnJ0jEkYgTffr+mJp2v8A2wAGJEjnjDTBiAf64a8I4K9YBtQRerdP4RucFZ3s69MSKi1INwqkH5E4w345VdFd7ra2MoqCSI2Ukeojf2xLVYfX/BifhVB3LiTpja0cuo9cBs0I2AGmLY4ZMTRDaTyaDjllxkKwTnjrlvjYWSfX7HHdKlte3pfn/TBAbo05wVTpj6f0vjullRyYm22kz9TH1wW9EDaw2g3+v2wuSG/HJkQXf0H/AL9/vjuod7Rt7Y1I68h/np/bHFQ9D0+3+e+HJGqjb2i/yxyx3tz/AK7Y2QL3PLljl0ibkfbljGJVQknwkgEao5C/PlsfljipAYxsGI/tjRZxSzCoxVwgcR/AwBnwm0PzKj12xxVB8BaZKUyZ6lb7qLz5fPfAsrh/jZqdvX54jqLIFuuJqag/P7j674k7kaZnrOCIhS9sTZWvG/T/AA+mOq9EWM8unrgbRBieX3j5YAWNqbyDjS0y7qiyWZlVREkkmBbEGVbz5RgmjVZKiVEgsrKVnrB3jBYIrYfxLPQ7LLKEYqJKg+C2oAmFEQDuTyjEFIBjA0k3FioFxJBLamK9bCMK85SqA6mL3vq1LE7jfbxSflgajWJJGliL2bSZEg3MiJbc9MTZ6CLIMpNMoNIlYQEyQDsJNwJE+kHHnGcH7RvXF171kgsskGQdZM7dbjnbb5YqHEU/aOeZJMR7/fGfBJdA8EU8k5EgYipCSPXF64fw2aeom0Ra1wF5zfcWjnz5BKxXoolRCpg40MOeP5PS2+xN+v1wrWiTsRjBIgDfy3xb+yPCyaQrh4YkjSVkQG03uJ2xUqdQqQymCP8AL+Xli55DijJRphaMBgTpFoJYnY/lJkg9MZdA+AvHKxRmpa2JF2k72B1RytG0DFZy7kut+Yw27U51mqxp0gqsmI12tfmo29Z6YB4K0Ziif41/XGvZvg5Rjjo8rY74gqrUdQI0sREz9cBvWHXFTnYSrG2Jssw1KGMLqHnHthYcz54b0K6NlgCLioYawMtHMCWEAWbblgBirY+rcRpqNIJWRpkOBuBBv0Zb/wAwOI149OxYjcSVMTeJHRgV/wDLHP4ekDqi82gnpEC95HLfywBmsuQCQ5iB8UNttuAY5f3thTt+AXFcwO8JWwMH3O/1w17KMCXM8j+8eXyxUKlYmJ3GLX2HYliom82BA3B5HCzeiEEsmCcdOnMVIO5Bt5gHAgbB3bFCuZvPipob+kfbCukcNHhCfTpCZ98FZdogm+/PENFf1/wYMyaEkBVLG9gCSfYYZoWPdDGhX1AQIttjivSY7YZZfgGZ3amKf87X2JiFDdPqMGHgDxPeLvpsjtJgGBtJm0eRxzYuz0cdbKteT6fUY2XPXl/T6f2xZ8/wZKVGqzQzEeBzCxpYfCAxDBxMSftir5tQpgOryu6zAuRpMje0+4x0xTo4PSGLMNU9eQxw1Tz5D/PTEOr9P8GNat/Qfa3+dMEmSUWLVdAkmpSroLSZNMkGNDGdQFwAfMYO42AtZ1WIDEAehPTyjCqh/wDIoGNQDqSImRIm2h5t/CcMO0Nsw48qcjz0Ak/Mk++AW/5JeHKhbxsYFwo3cyIA6eZ5AYcfixFlQADpAjaWMSJ5D4m6jFboSZYQY3ty6kdPr88abPajEkSNQudU9SREzt5csKy3iko2NMwEfvdMAqBNysGCxAXUbkWgz7YQ1p64Z02p6SPhAkTzHhIJPLkfvOF9RTpUm2pZjpPI+d/rgpiesfpBQrnB6v8AbC2hl2dwqiSxgYsGSorTg6pcG4IBEDlpYX9TPtgtk4wbFeZqmmxUbi29oNwJi3oLnGZvLqpTRquJNj8UwYUiRIEi5PniHjYgMyajZtxtvYDaMMu0qFqwp0zAVEA8Wo2BAkgARpIm24OEOuyDMwVCXMgEDncTtPWfWcV7tA05qrE3a1o3A5fbFryOqgh0lRNmYgSQOWrpipdoK61MzVdPhZpF/IffGYrN9n+H9/W0atMKWJidiBESOZxcc7l2pU5Z/DTI+EFSTNmYzeCRA26zhB2Y4hDOSmqoqRq21KSLE7agRYne+Guf40GoVS9I6YFm5yQY8MwAYljAxk9CvpV+K5gsZkmTv15csL5x3WqlzLG/lsPIDkMcYUJoibYO/wBRqFizuzM0XnoIHoI6YPbsxVWoUZlHhLBhcGOXrgzhXZV6rBRVCk0y4OkmdI2jUMHFmK5Uru4VWYsE1aQfygmSB73xLwk/t6X86/rhsvZuqzaEZSYkA2BnnOJKfBatCqpqgqVYGCOQP5TsfbGoxx2pDfiqsAwSD81Bwr7t8W/jtIF1aImmgJBJkiRN9uXywAKQOw62/TFSD6I0yVQkCCSdgLk+gG+LFwjh700YVFKnVqAYREWJvz3xeeynCiqMxWmlNpJrEFnJSDpA2FM3kHfFWqVqb1TfvA7S1iLs4AiDpCx0O3nhSsY1tkWb4wqDn5i3LqNyPUAiZGAqtYuQX8CMYkmSZ6NF7c+dp2xB2jXTnKlFBdXhfKbjxE3+Lc/PDDjnC/w3dlq/eXBNRSNFxdABbULyQTbTjUUy0B1eAEVDTViziSyrTZiBNiQgJjzjrg3s7lqlKvdPCCLmIkb6h8Sn1H0wZ2bzR78NTcuQNc0iDUhAbHxSR1U4uPGOHAqtdq6KrUwIZfFqBkEKsG0tv1O+Fl+gRjTsoXbejUL0WWP+XpIG1mOx5m+EnC6odipswvEgTG+/P2xbeP0Q6I5MgObjnqAO3LCunl6K303sffyw0OHP60pAxyjKSDyaN538/vg7g5r0marSTWUEssxKyJAMHxEwBa8xialmUaQCd7ThrwlB4rTMgEXPhBMKpZVjxCajmAPCLth2hPPc9Cml25uhKVAADqEpc7gBQdIA2kyfTHf/ABMpgNUrks5LG7Noj4Qf3ZtoEDzGK8M6gd1YTJMXA3J302+VsN6/EcsyotMePUB4wVF7fEOUkdRvhG2egtoaZrjLZimwUGCrySfzEM3w8gCIEknbFcam43jY/f64K/HFVqCfHT1tK7E6K0FSdwSgOGGfH7QggAFmjoRPLyEj06YdbRxeqbdiHX5cv898RtVPIDb/AD3xPxBtMBQxYz6ARzxBTyxMFm9VFhz95xiVEmWQuymA0dL7QOSP/wDU4P7XZkHNssX7qg3mQ1FDPzkY0q3QACOkW36aWH0+eM7RZcVKtoDClQ0noVpheXK0EeXLGos/9aEnEmbQYHOWjpgOlm+g6RztP+fXFidFWEAl2i5YKCeYUbgfXzwHmMo6qXUTEgxfT6czhGx/O0jWRzB7s61jxqehIhyRbkSOeJaWaVvC5u7mDbYBpMD2HsMc5XLtUy5bUKYLCHcxICm/WDNiAZwBw+quoarjYCL7+vQ4A8tqh9SyZpqKiFixgr4HHhiSdrk2288Zl8oAySuqpUcXAJYDoOYUeXvgqlxEsBTDEEAwJIF5JAvyJj2w/wCzNanRp6tQ1kAOSw5cr7AdMK2xklFCmp2crvVZFJNNY1atEjUJ6gnB3+gGtmKjBogimYZdWpV1QzXASCIg3nBvDeIgms7krradt7QPpGNcMmnWzbIZDVGKgiLoShv0IVfTDLYLIch2Hq06Tlqa1HMyxdWIHkSfX548u43H4irG2q2PXMz2hJQjQRIgnUpHnEGZx5pxHIPVNessBFYggm9wIge/XAZm9Cqhn6iJ3auVXWKhAsSwAAM72jbBA4xVR1ZHIIBEG4OoANKm1/sMd8O4BVrfAU5XYkC5gCym/PBVPshmGBP7MQSCCWBsY/d9/Q4FMAhVYAxmHGY4LUpQHZAYJEFj9dMfXE+W7PVmUMAhDXBJiR8sAw6yOfaoGR1/aQTbp5Ye9kGK5ijNv2VQX/lOFOf4glNYp1KqVyYIUFPDH7wIPthh2c4jXK6iKlUR4C9VgqtsTDTI3FsVUkFQIuEo0o1TS2km4BFuVp64adocwGpFajAERpLHngXhOUqu7alRFJABFTUuobqIFoEYh7VZV8voNQioHJP8pAiI5z9sTb2MkLuN0h3SOKiPc3QyIa+8C4uCMb7I5ZKmaprUICTJ1GxsYHuYxDqBya6mjoYJkg7W2nqca4FrUPUXTuEIYDYgknqBbcYZO0SnCplt7W5gZWgtGaiKGI1B4Glr/DEkRtBEYp2RrUQUXVpUssMdR2IgQoMEn25nBnaShmWprSJOlSSilNQj+CoBOnyOEGTQLTdmcGFDIs7MGBPvAjGseizdqezmaq5tnpI1RISCKZM+G8kCJHrgfK9ns1UqqlSk0qJFMgLoXbUATFzvueuL9muKilTpPq0hxv5x1xXc9x5vxdGqoNQFXQ23Bg2nocJKTNFKhZn+BvltDd1DNUQKQVGnfmrTPn7YBejWesWqS7AxrgwxPJSRJ6e2HfaPtMppoFpuW7xSAwKg6TLX9LWwAOIN3hcE0S6jRTpgkiwtqmVHMkfLAjJ/RmrC+K03TLMrr4kVGgEE2MbA/ukbTiq/iS24Kyqm8cxPInFg4nxJ2Ru8cu2mCTp2IjyM23xVGrgqmkhitGmpg/mUR89sVgQ9o2OMlkqjqGFSlTViRrqHwjT0AuW6DyPli15PJItNUFRahFMu9Qr4HUM57xxuaagqBT2ZhTnEdfgFBGOXpuTV7sMBrEAhblp2BIi3PBmYmnm6T01qd1WprTpqKZIWojEItaLqUrFSZ3joMFOykIYopnbThTMyVgGDOIbX8WpbMGJbxVAwhtChF2GOOH5NcxRp+Gojf9RlClXINiYW3pOL1SyAq0cxSWmEGq1Q2Z1ZJQ1H3DtJfSD+cEDFYykusrSSmwfS1NvCqCJ1azUnTpgyQJxpFY19JeF8MVaq6gKg0wVZQdWkk6QDuWUugHPWB54Z0lCLmGemQacN4yunWVVFUIQWWp4gseINsdgQmpZ1hUBNmBBHQxt6g/XEHFa1c5gsihVJWqJ+AFdmvyBuCbA35YCegTjTsyqp0K6qQs6WJEAN0uZ2BMeuAS1/8+uGVSokuoY1GiDU8LK5bxFgZOkgxcEzhRWcXm17n7+mGTOT0hTD0AUpMSAJHg5mb8/niBWnMVCTYLKnpC7R78sFVs2pYkOumZB1gCJtfv1Gw6p6c8ccTya9y9QCXakx1SSd02OphtHM2G+ClZWUUkLuL1FbSEYBql4UbADmYkmYtOHH4DMLQqE09J3hnG2kaiSJi42wkzI/aU20jwVlsOmoBZ+X6YtPHOIzSqIFaWUgzYCbb/0xJoaIrzVRazCwZgFWTWU6QqhFGg+QFpOO8vwle6NQuovEnyMb+mAK2famJKsQZAllj5BbYGfMg0iDBUGdPn6YBRpUGrVoqxKzVZbnSDpHqQNvLDTgopVnWomkiNRAudSkrBm+xnCunlQ0IWIAuALKvoosT1Y3w54Fke4d3Z1aVAtvO9xttHPGEpsemlFEsrBWLWYtpiT19AcK+EVoqVJYEmrUYQZhXaV9NjjrM5ouukUu9CGSWZVVV2/MJJJ5z7YF4Gg7yoe6p05IHgbVMTuRzvgxY7hqwzimWRKbFVAvNhucVnjNY90aeoeLQF2soMkmOZLfTD+txNdOlgDJi/8AbCPiOWpEyVIDGS0mTG+9sZoXEJqcYWhTpmgyllIEMikREGzAgnzi0YbPxOo1LL6nOl9VvMpI2sTIMWEScU7iFFdJ0cr3+xw81FuG0XW7U3BAH8JKfcYKFOs5mGqV6dKBF/Cw/Xn8iMeiUuI5JAKVBazrTAQmmwRQ0SRB03gi8c/LHlmezfdsKsguDMbwDuCfTDThOaikpidY1k/zX/thWaiDtQhd1qIjExBsSfKcSLRJpUu9SmgRY1VqjnztTFlHlgmrmYG/ywPTzogyaaxzYThsS0XR1/qKFWWgrIEIYQBAPkQBzHScQdo+N16gAiBYsCFNxcFTuMdUM8WVh33eBpuE0gdIwv4jVFXSEtVO9xAAEHfkN/TCNAb2MeB16jZZUR33Z2CUkJWD/wBxuUQffEWQyTVGZA3j8TQROqDf4bTF7YN4bwmmEdA7VZI1LCalkQTBgHrIxXuJ1zQqhaTgGlsydfPlN4IFsFaNJZDzN8Xq0Eq0SZhdIsJUxYqd+fOcV/JUB+HliYgzCyb+mHZzdLPgd4Fy9UGCQWbvBG5OkKgnrOGXBuEU0yOaLka1L90Q9xo+HSw31NzHLD43wRjCoS/DsuwYgrHxLyiLqduWF7uCaDRHjI+Y/tiTh1Ynhp1MZUtNybhp3N9sLhnkKiWU6SGAJtI2mDhJRNDYJ2m4eveUEUOwLsSq3YzuFnaT8pwwXNvl1YJkqyxGp0zTyvTwEW/y+DDXSo9OokKGRSviIEOAbjeL3jpyxHxTigf/AJjrC21qxZiDuZ5qLSDHzwIoL0LeL8Wp5oUSnfawrLVFWGMyGBDTJFjytis91DR5/wCee2HnFOI2oU2HiQsC3hIItpuQDPiO5HLCdHPfgRPlcXggbzzjDcZOex9n+LK9N0cLUNtJZhqUbkWXUZiLsPTDjIZirXqUquuoiEM1JSZVQdNFKzXLCys5YncLE3OBcxQU0tems7Af9laVIxFjLByDzIIwdwepT0d7SQHcaIWCQo1M5EqqqjQEWSoYC7PZ4Mo0C55m/ENKmmrFKlMbC6fs1PWp3SKZ3g+WJqApq86U8TS3eSVsNlEQCTEnpt0xNx7N0Zq1K0mm1wF3Z9R001K2VwTuYjSTyGKvT4u5BWql7wy3t0YdR1G/QYpdqmLtMN4/UJaozskKlLQtMQACzAiSN9INgI2wdm81kalEtTqWPdocvWnUC5uBBkAR8S6luZxVKXEIaQZGukIPkWt6XPzxPxHJ0ws028XOmQZFzGkn4h6XxKSSMm2NclkxFQmqEVKhSCGYsfIKt8CcfpUg4ajr7thYv8RKnS3SLwY5SMG5fjgoUaBNI97rDlXt4qY0rqG9je8HfC7tBmwyiar1I+FtPhkmWQNNlAggRN4wq6LPaoGoZtg5AYjSvVht6NMX6HEvaLiFRCtOjDK1EK50ljYmQG9In64U0XvU/l+pI8v0IPng7tHlQjnQYBNotaEtbzY4omBcJcnmy1nCjU0T5xpXnaCfQycXD8AKjg3bURIJMQIgATafLFKbKroQAEkQSyj4RuAIFzN/LFn4PnSaS6m8S+FmZoNrAkeYjC/RuDftRwDK0RSIQpVd4IYvJUI0tpY2loE+Xnjz/ilMCWPxd88mN9rfOcaTM1FqE1HZitgzln5EgA3MXm1r4h4xW1bn4n1x6hR+on3wWa2WHIBSVaZsL9LGRhc3aIipUWJXXbyER9sJshxV1hNxyPQYidILNqkEmDhAqVF44RkRnENQooQMAmrUQzCCQVkDTcc+uCuz+WNPvAwRSHaRTELaBYYpXBOPZiiAlOsypr1aIUiSACfEpIJAGxG3XFx4XnNaNUiNZZo6Th0kHJspaPUFdX1mVcMPYyMO+PcQepTTvKmqS5XwxC25je8/LC/syuXfMgZuuKNFfExIYl4/IukG58/a+G/abi6ZkgBFWmg00lG60wLeQc/EeVwOU4ONitlfoaj4QC2+wJMegxaODOr8Pq0xfuywv1ham3rhHw7K06dRWauVGliTdTIEhYEkyeYnFl4ZxQVBURjqBoGDAN1kXK7kh4k3sMDgFH6VjPZ0mjogXEE229N585xYezqTlqV9lj5EjBvF+y5ymSy9Wuid88q1MqDpkFrn94CAQLedsLeAkCiFJ2ZvlqJH0IwGggXGqT0QGgshEh1uD7jAHCc+71AlgDN4k2BI3xxmOJPo7pGZVPxAGxJ8v6YfcN7OkBSD+2AkqdPPZV5646eeGoKkzKiqFBYm4uTzwKGUfCoHrufXoPLAmY1qxDAhhvqN/cnEJzBjwgmefL++FoLYXnOKd0tviiAeYnnOK+ahdpJMk3Jx0mZqy4n1HI8rzhlUoBFoHwGVuQCwk3FiBJm39cB7MpUN8nw8hQVem6wIVWAY+xYavTfCbjOW0VgVUgKBAIuJ3EwD1scW7gLhBHiNYgnSbEx/KABythXxXho75i7VF1eIhRM22BNgZ6288ZOgPY27IZnvEzNL0MEbErH2xTa6U3UmrW8fmJiLRCD7YsPY9tGZdbjVSVoP3+cYWcY4MKYaqK1MSzWEAi5mQTc+mC9iq0wXN8UAFMKO8RVVCIKjw2AE32iTGBqvEnCtpRRq3kkx08rXww/01IUqwed7ERETMgTe3TE/EeHmpSB71bagUCwQAJm0CMBBYvrGoaXeVXJqF5E810hTcWERt9MScMLd/qportoJAb4RNixANwJ6gXwRmgHyiEXAlSQDGrS9pIvtNsIMnnmSGUwwlSfI4MkBMu+V4jWMl0y7xaGDA/8AjcwcC8NzValXqSXy7MA1MEa0MeoEsPCwIgyoJDaQMMuCmm9NGFeqKoLlVRNcuxMGNS6iFFtRIBi2CM7wypSQZgVMyxov4lastRjqBDghNaJqUsIg35HCx0yjFlbMjuM1SFPQwJPd6QQul6WltTwzOSzAtubnriBEWQbEGnqkbTvbrG3thzVpLUfvqKpWBJQN35BZqes09AKnUql1kKY/Ziw+ELsxXpRqIWiwsV3YaVWnpj/wB2uScUltGKrmVMuRO6HfzP2wZ2rBWpTK80MXjnguhTWpUdLyEF2EQBZZ8r4C7SyzoLHRSRTfmRJ8+YwjFAP9QlQDIZTKkbzuSWMySbnrgZs2xUKTIBJ9zifNcMIpl4IIIBUjaR/XC8UzjIR7GWTJ0VGE/FTWfFF2m5BjYbEemGvGqlEilo2LqGBBB8RBJANypC/ELGcBcM4Q9emEp6O8Z3PiKi1NNRBPxixYwbGBGGnabs3+FoK8Uw4qKGgtcLMkEiIJjDxdIARnXSiszAPwAjf2++OcvcB7MTJUECCOVt5+uBV4VVr/ALapYEDSLGFG1sdZie7IQMatPSU0mCCLE9SNPTmMIWjs5zVRGqXMHSZ0yJsbH3jpywBxKjKKYIIF7H/LGR8sSUEPfhHJJZY1cwzXnfqYvOCDlWVIa8WtJ+IXHsQDgoWWhVkFvBGo8j0HpjvN5FRe/phvwzJEyTaDFxB2n6ffBldUVfhDdSJn6H7YAFFsrNLJ+BjswKn5zb9MW/hFMjLDp3c/ScA06tJKTtTY6yt4MwPELkAR5+2HXd6crb/tW/24ZBSPPq1Eap+WO6BIOCaGRqVDaLfTBJyJ1HvH0qByU8h1jAtmdAmcZglwY68rif0wd2C4omWza1npd6EVmC69IDD8x8JkBS1uuk8sTd0rZdgDMFWvzAt+k4Fp2auw2FAqLDdyiiwAG5IHkL4IqZY+2naZ83V1t4ViEQGQqzJvAli2/oBiv0c4yiAbTN8K8vXawNwcF1Ms4Pwn3wckYs3BeAaCWBDVOb/lTqE/eb+LYYcVFUCJOlb33E8x1nod97YJ4hnVWAY/hRR+iGP9zALzAO+KzxPjEaoI1DYTIWd7/mbzwQhPHuLKy6airVdAYczqiLAtz8pE+eEeUzSt8EmLhZmOsDcY2lHvNYUguOV5IP6nChXSm/wlWHO8j2wrMSVaoVqhEgweXv8ArhnXpwPBV1qqAqwBWG3EXOxOErNreS0yDJ9rWwZwek8qVJO4Plyn0vhbDFIKyubNEs1QkNqDCDdpHUbjEma4xrMvUJ6SLD0gbYlpcD8Z17RYTE+U7DCnM8MKNLaSs7Btx6jADwt/ZzMUpSKiljAvvebCQJIsY5A444xl6C1W8AV9QZnMljzOgCw5CT8sV3K1lDUmCFSKqX1qRFxGnfnvht2vzemsg2LL8XIQfrvgoEmr0POH01zBSmUYpq1LTUeIgC2puS7ksT4ibbYP41SpUlIamGYGyBvBTEbQhIF+RucVzhHD3qwVqV6kECFqP9SCqj2xZ04FXpKX/YwJJDOjecEHn74NBuzzDM1XKFQIVKhgdCTB+hjAi5aE9rgK36xGLHxLKicxpWAQri8yfzH/AHTbCBKBYQCzMehMD1/zpgNsWix9neInLhqmpWKoRT7wFQsyTp6+GQLiJ88H8H4pVd27tu4D6fAgBWoAzCPECdOqRIvIOKpkMizEqX0qd/YE4PyK/hatOqtQMyEGIOmVIK3IE7YCGss9XhlTKGrXimVOrvKCVI8T3Kl0BYCZtYbAmcF5jJUKyCvTEhqgLSiIiqVIur1DVI2P1i2IOGceympjrZXqqVJapUXuwWDRTNOi4JsAWYgkW5mWfDxw8BKK5ksyhqlNzR1gLeU1ADWokkLpkbi4xd0uAsqPBcmpDOLKzGP5ATtYASfLpg7I1FXvHhC7M0SATOqASSPCoFpkE8rDD2n2dqUqJrBkzFCJWpQbWIAm4At7CMKcjlaoQOs6jeEAb5LPmJMGJubxiTTDo6o8GaoA1RKmkn47S56KoUxTAm53tthJX4YKdnC0zyBpHr11EG2LmOA+ENmiuufEXcSqwNKjV8Jn0GI+M5DKGgVVqWsXkNTImOZpnntEcpOEDQj4fRNOskOYWjWYC4U95qQwCABFvhJF+tsMn4SM3mBVt3a1ajEwDJ2AvYgETedhivu4ckbEIo8JAMGZEgze28eg52nhNEmjTpqTpWIteSLyRvJk4bLQmKytnOZpLqOkz5k79egwg4pQg94VC6QYaL6up64dZrLk+GDbe1/liq8fr6fDqJ53mNtr/phbC/6F9KmGhQSDvqg9bR54tWQy5aWd4JsBp387WFsV/sWpd3dxqVbKpnc362i3rOLbmEOk6RJ5AYe6MlewTL5cI5YMWJBsfhE72i/L5Y4zVKm+4VGtcCBz54My9EkXsOvX0nGs0gCwLxhWMivUXp0xV1nxFYHmb9Pa+LBmqwOWYAwe7gHoYAnCWrSpslQsviUKFP8AE7aRGGnFcqUy9QnyA9yBhomaENLJqBLPrtsJH3xL+JCi2rnZmkAY6yVMMOQP64E4gpUxbzJ2H9cBgoI4jnKbZaoVHiAEDzJHz54TVqrJlZYy5qqCOgVWaPWWU/LBK5eoRNIFhJ8RHP0mBHL1xnFeFFMqpZgTqLGCfzEL7wFicFCNENDLCk4KtqFPSWMRE6ZtvEsBg3PZ3W5ZZIMRHp/WcSUVHcujSGB1CfKPn0+WFrcRAsEPn64DCW1qA6hdVzBJJnqdyfXFRz2VNMkGPLzHUYstOtNzgDtBlpVX2i3zxrGaFNFGNXwsFNoJaOXXDc5xrDMUlqAfvifk2OuBZRKiw8+1iOhB62w/bKlec41mxPO83GtoUqNRIXkL2F8WHgyKTVuRfkYN/FY4K41wE1Brp/FzX97088KaSsoU20uGg8pWzA9CIiMbpi201Vl0kSp639564XZvhmkAgG88reUHngzg+WJAIAWekx8gThvVy9MqFZ235WjzGMgJaPN+J8PqLUTw6dZ8PQmd7W+WGXbRvBRqc1aD6Ef2wbneGaa9Et8PfKoIYaZkE2mdUAYr1au9RShuswJ8iY/TDCVZceFZWgFBer3TOLldSk84EGAPK88+mLLkOEK6k0Vp1AL94y6oESZE6NXtjzLLV2oMhSsWCqD4TIE7rDfIjDnMZ+pmX8BIpgAAKSqk7nUUjVfYE8sAdB2ZyZZqpF1KhRYKCzTIA5QLnkBircKcqSCAVmCeUzzO3+Dph3wXiuisEckjYEmYM8ibxiwZCkjUagA8JmfMtJP9cJOSQ8Y3sU9naGWqM3eeREbC8CTz5E+ow94x2Vy7oSjaTBn933xUuBr3dJqrjwhmgxcja3UEDbnjvMdpLaJVqZEDVrEAzYwZ6+eAKmmJOOcJ/DtpLBgbgruPbp54Fr1qjOCGYtE/ETEXBEkxFjgzjeZptpWiSViSPFuOmq4EYEo5MtULHXF/gUG/ISTEed/TDxbAy5dnu1D8OdXpyyvPe0SRpcASWHJanQ7HY8osvF+3OQV++ytO9Sj4+7im+piYVrWKwST5g3tjzIZKoSAFMgEQZJAIvy6Y4zmTqSP2TA9VBj/bFj6W8sPaYKLNU46S4f8AEBjcBadPw0xYxrdRLdStyQZJxJkK5qyRRNUzJliFA6kL4je/oDisZDPmmGE6dRAJKzEfw/56YJzXEB4SunvFIIamrDY7xETOEY61sIy9Ko2acKjOoYIdMhQQGeJLQLK56wDi88CQjSSCpWLOCDcSLW5EYpL8aNQnXSTUxh2IHiJ8LWYc1hTBFibjE3+q1BSVA0BYCjxFijCQCQgXwmRr1NMqJthGFLdj/tLlSr6tLVJvO4U9AOWKbxxX8DuY1FrRHhtAsOQxbafZXN1KQdaqLTMf9aSCY+JVmPnbCRuz7B4dmeAZkxEbi/PGTNhb0GdkaVPQxCsiBzLETqNrA8iAQPFGH2aziqrFABA3Nz/Qe2KutB0H7PxLvBU+0QYnzONfjX0kFGLR+6esdPLDVYarTD+H1JU+p+RuP6Y1nyALMB62wnyVdlBDArHUEcrfTEWdzUiCel/7YIoVw1dUC3ir0R7K2r7Ytfa94ysfvVEHyk/bCPsZkQ/dvJgVGYSeisu38x64ZdumMUEGxZmPsAP/ANYpFaFbElJbY0Mt3jidl3+wxqha7NAw9ytLw6lH+emEkGyTK0AF+HSo6WHywn43lTXTu6Y8YUwpIHMb4PzOeZSNUxvYTbFf4nxZmDC4BnTyI998KkLYaez1SxZ4gRzNo2nAT8IEkBgY6so++AuFLVzOhdbkAjWdTG0874u68IRgIVAAIuRJ8zg2FKyv8ZpvRqaFUgESG+3rhdXoDSzXkCZ32649EzWUDgow3+Yx55xzL1KOpH2NgRzwoWd9n89DaTsf1xe8mA4vEcox5tlFKgNynFqy/GFQkhSQd4a+wPwm3WL8jg2FoZ1W7tyvuD5YrdepTepUy1KVZyagJ2FWJIX+ZJ9wMG5rineTAIO1+WFOU4RUGYWqtVQysr6jIgg2/TDx0Ji2O+E5haVNS9ZdRE6dQ+vTEL8V7xpHwkxMGJ/zlifKcAy+pndNRLMWYtCzMmB69OuHf4WmKYOhFBUhVM6VGxMyPzczPyxmi8fK+lQp8MIqI4qVajI+pTJ8BB1QA4sOoAwXSyGkghQLXnxHmZmIm+LCcrTpjxaGcKYClViQQoYnex5Qb88DcQK06QKMomYViAJEAMWPIGSdxthSmCirEOe4dROrWoYiFkQCCfF/uA+++BaXFaqFVpOQiwO7/JpHLTt7788F5VkaRJ0qTckkGPiboCxEx0gcsJ2VXY7jVbwLqI9APO1upxmiLaZduzXYkV3q1HYBSFZbfDqJKjfeI+eGX/DOYRzQdqfc3B0mDBG2mJEjoca4NSqLl6dEyUYiWMy0CFk+iz5euLXnXCqBuY54hOQ8V+ik9oqBqslKnThaQ1tAAhQCAPO/6HFWy3D8nUXVW/FI5Yk1Kehk0ydP7OJ2g9d8WzOtAcyZqHSG6ACOfvhfm81lKahEK6tNt5PKxO/tgpslhFSti+j2NUMlSiy5ijKgsvKTB1rusTffDPKcCRQw7t2ZCQzBVgEEg2J8jiHL5xqJFSlVNF2G+08oYMIPvh5S7SZjSA6UGJHifRuZnUAIHznGyf0tgnwX5Th5nw0m0geNo0yrDT5iYM7geWOk4XTQEVHAqA6SLkCDcAgb78vfFn7L8aDV0o1qVMpUBRTpJIYSwBLEkqQD6QOuLvV4Ll2ktQpGd/At/W2KKicpYumjyLiXBcuU8FN2YEnXpgR0M7nzGOOB8JoEOvd0Wq20CqpYFR+6oYajMyANQEEarjHsScJoCYpLeQbdd8Bjspk9/wAOm83k39CcMhHNNVRQE4OCU10csincr3SxzDjS0uDaUI22IO5dfs1lkZancjQ4C1ArOIPIgkyENyJw07dZSpTKPTeotIrpYK7gK02sDzB+nniu8E4n3TkOS6OIYEkkg+ZO/T++BPhTyi2rLRwbgmVpVNVDJUgGlTWZ5Ygi5GqTB9dsL+1/ZzTDoDNz1mNwepA67qDMkXJShoqLpchCf2bqFgg7gyDfra8CcPmzjEFayqKZ/MCwYcwYiLRupwnTbg7R5pQZnh3prCvpIQAF5BKi7Dc2t8sMuEoIZX1UyDcEMdRMjSZEG8gee3XBnHuAtTY1KcGxPh2n95Y5TfTyPUYr1PNsW8b6WGkfn6iGsTJBv8yOmGT/AGdUFmrQVn6KujDShu+oBmMQQpIDCCfCfFcX+VdzHC8vrgIHVRG5UmxgnxefOJjFhy1JAwNQs2oTadW8j8wUbTcchbDqaJAWmaYWNmkmDvLERqsed9zfFETnCuopGUrpllBUaV2AG1wGJHvOFfHs5+KqU4YrpB8QOxJEz12GL/nuDZOpPfKhAgqUZgxsv5QYttG25kRhTT4Yo/5VMoAupVAQ7T4tVvzHzJ84wXKhF5J7KNmOG1gJ1gr1MiefPB9DiFSnSVGsRInefT2xcKeZD6VrUVqMpu+ptRBi0zAMER5jC+beJKZWY8cg2MQsi9oJvbrsML0P4a4U6tmA0ks5P/l/6x1wfIrmGKQ+hbs1yf5Rfc7+3zsX+h0XIKo0ExpWRymxnyN4wXkqQy6KAAqNNybif3jvgUQnBrbJafDwiDQ9HL0wYFMsCwHUzEn54R5jPEMR3im++k3+WGGaJnwKrA8wbYF/a8qM+mNQn5K+Dihn3KGqxklrk+gxXO2/EGqBKSqCCdUgXtb64Z5zMotBggHIAT59TgXLZDXdhcqIvEYC2WlHJ6K7lnHd6Tv/AExPRrQNXSQQOYP3BvhunZwHaZvInmZ5xg7/AEWmgAKglvy+KR6g2A/XBxDgyLg2VVkmQ3IReT9+VsWOnwxVu1NQtj+0edI5gk2HoOfpgDKcJVTqogB+tNYII3lthblhqcsQpVl11HMeNzqANyQLyRM8gJE3wyoZebQHnauVA0qJMboQV1Ecle+kTG087RgJaX8DOdOxPwmJAjeB0thtmCiFlpkgIRqbweK29tvQTN8FZzPkU1pwPFADaCCY5lPzQZAJAjpMYDOmNr4IMnkQWBDgkG5CggdQZIkjyEeeAu0vBatbMUhTXwAhdQTSAdyS2xMC8HfD8OoXXVZ1UJBaAb/DYQGIuT4ZOAOH8foeNtTMAqgVD4VCkeIrTIkG0HbbGjEj/ImnoWdrmgU0p09XdwsovLmXAEGTzPKcc9k+AuaitUWJbUBtzmI30iBfFj7O8YqUMu50qr13ZtREsUuEtsBpuB533wbwpUVa9epU0lVAURzO7HoP6HBnzRyxdMPyjpUztKjMABmtudI2Hz+WE3GeNrWzL0qJLKpgtytYidpmRbpjzziuaqZh2IBAUaizch5eeLv2WyiU8tTeAAKa/pjnxpbKqW9EXanLDTSW8SRA3mLR9cA5fgZAGojRuCbFSbSrcjyPI4M4gozLeNiEEm1iPOeR/riavmD3bFQDGkx/KdUDz2+WGiSm9iWsTLUahDcgxgMDE+IT0wNwqlmKb6RSZqZm8qB6iTb74Jy2ap1qimppAJ3blNpn5YtHFqgSi5UeIgqnqbD5b+2GdGjJrhzwmsKWYo1GBYUmLQpEmUZOZAtqn2xeE7b0NjTqg9NKn3lWIx5xwvwIFZS0AXMD159cHCvT5owPkf74CdHRKKntpl7/AOMEPw0anlJpj/8Ac/TAlXtm42y6+9X7BMVZM3yWmT5n+gxJRydVvhomT/CRz5TgOf8AQy8POhxm+2NR0Ze5pCRHiJce6ws/PFcpZfUYhRPICAJ5AEmB7nDNeA5k/wDRbfqB9CcTU+zmZn4APVh9sLKTa4P5x8ofSXhFY05p1BrptuJv6jzG/nGLDS4ilA905mIu0L4DsVP5h12i+EI4cyWqVKSkb/tACOc+WHXDq/g0l6bhboVcG+2iADYg+e/phYX9J/yMOxZNS7QZY6pfSIESwvvtpJIP12wCeHpmwHpVlsYKsgI+VoJHMWPzw5CuIKUgAQfI8ugsYnl0FpwLxTNHSFVyKgI0/uuREo3qfDG8kYscybT/AMRRm+FujEmm2kX10lp3O+pwYI8QX4RMDHC1MuH06fENmaQSSArFxbxC9iRbblhrks8KikqYcyu/iU3PdsAfiUCx/MLjngKrVhwGpozNMk0pJ5zt5Dl64Nl4Jyts4fhKVQKlHYtdWVvOTa8G0bwLjyA4hwU+EmkdI3k6gd7T8XkLc98WPKkmTTQo7W8SREARYgTAjbphjQR3X9oNJ56WPziLT8xg2J+VxPPBTpEsrFQ1xPhmdlANjv6XnfHFXKGoxIQlYJbYGJj8pMLaJMc+Vh6HX4OjkklrjqOYIJ23vviF+BLqDK7hgpUEnVAPSbbgYNj/AJ0eZrkiyIoUBjZbaQRp+IsbTeTubn0wr4nVqUhJUEbXus7xPpj1/N8ApVILrq5CQtpMm0aZtExMWwiznDKFFe7ZCKbM0sBDINxNjqXzY2tjWbNejpHiuZ4tedAX+RiPpgY8bfk1SPI49W/4JybCVrJfbwlT18MHxHracJz/APzp28VMgqerBT7qRIPlgEX50xTkOE1CoJBC2imsBm6lmJhR9cNc1kqUPpDCAIEkz5E+vn7YzGYMtHV5INzGWqaAWFRVMTLoJtYBFmLzc/LfEdDLjxFmZVLA+MgmBBMKNMkjmYEbXvjWMxk2ymKqyZWVmR1FRXm48KrA20A3B2MwcQ8apVoJY0qisbMrAsCATpuNQUSJB3ONYzAbNVUALSh/AHUACQSLTANzYAxvOHoyZuj/ABBCyeIMs7DU4MWAP13xvGYyKS/QVwfg+uqpqHVSCOCpltWoECC11AnYWke+BOL8LotXpotJNFJCxAG7E2DdRzANvCMZjMScnlRx+0V0AzDaqq8oHPEfE8rqHUb4zGYqmczIK3ZoPS0FjTDkF4EkgbKJsMF8Q4kO4TK0zbLqoYW+KIQdbiSRzjGYzBAB5ahFMDmTf2/vjhw0sgF2dQPfGYzAMR57sbUqV4oVKSLAnvGi/wCYgdMXLs9wCpQQHMV6FZlB02Jjr+a5ggSfvjMZhWVihpRy2oiEpi3NH9767cpwSmRE20ybfs6R/wDsWZR74zGYVI0pMPPCGsAxUeWmecmwHtiU8KKglKlQuB4dTsRO4BWYjljMZhqRNybE2azma1qXo1BYeBIZW/e1GfDHIA+pOBcy9epSam1BpYXc1KYYPeD8W06R7ctsZjMAZOibPcMfMUqRNRUrBNLwCwaPhhlNr8/PAGT4LmaNu9pgc9T1IuCJnTAME3HnjMZjUPGT4OMq9FCTUqoGiDozDaT/AOJYR7f1wU/EaEDRmdPT4W29ifrjMZgWUj5KW7FOWNFHc/iCQ8EgUysOvwuDyPtBw2Ti2XABetSWAZvBv8QE30k3jGYzCZs6H/Ei1dskyyalFWnUZle4lfiuSYsCAeVwPnhwgNpn6fbGYzFjzpM7xExaREc5+3LGYzGFB2aqYAgGbyNwOnrtfAWZZ3QCpTOq8EER5SJuI3B6bYzGYw8XsUZng6VVC0nS25GxP8SnYnqAelsd0TVoju2cyDyNo5WO3pjMZgnb4tzm4S2j/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cs-CZ" altLang="cs-CZ"/>
          </a:p>
        </p:txBody>
      </p:sp>
      <p:sp>
        <p:nvSpPr>
          <p:cNvPr id="52232" name="AutoShape 8" descr="data:image/jpeg;base64,/9j/4AAQSkZJRgABAQAAAQABAAD/2wCEAAkGBxMTEhUUExMWFhUXGBobGRgYGBsfHxwcHB8gHBwdHBscHSghIB4nGxwbIjEhJSkrLi4uHh8zODMsNygtLisBCgoKDg0OGhAQGiwkHyQsLCwsLCwsLCwsLCwsLCwsLCwsLCwsLCwsLCwsLCwsLCwsLCwsLCwsLCwsLCwsLCwuLP/AABEIAKgBLAMBIgACEQEDEQH/xAAbAAACAgMBAAAAAAAAAAAAAAAEBQMGAAECB//EAD8QAAIBAgQDBgQDBwIGAwEAAAECEQMhAAQSMQVBUQYTImFxgTKRocEUQrEjUmJy0eHwFZIWM0NTgvE0ssIH/8QAGQEAAwEBAQAAAAAAAAAAAAAAAQIDAAQF/8QAIxEAAgIDAQEAAgIDAAAAAAAAAAECERIhMQNBE1EEYSIyQv/aAAwDAQACEQMRAD8A8mnG0QkwMaw67PZXW+4EwJid/KR+uFGFdbLOok45yp8anzGLpxrhgVNzPMex8/DsLeYxTqFLxgTsb4NUC7RY6b47DeeB6K2mbf8Av+mJmHzg/TFTnJ0jEkYgTffr+mJp2v8A2wAGJEjnjDTBiAf64a8I4K9YBtQRerdP4RucFZ3s69MSKi1INwqkH5E4w345VdFd7ra2MoqCSI2Ukeojf2xLVYfX/BifhVB3LiTpja0cuo9cBs0I2AGmLY4ZMTRDaTyaDjllxkKwTnjrlvjYWSfX7HHdKlte3pfn/TBAbo05wVTpj6f0vjullRyYm22kz9TH1wW9EDaw2g3+v2wuSG/HJkQXf0H/AL9/vjuod7Rt7Y1I68h/np/bHFQ9D0+3+e+HJGqjb2i/yxyx3tz/AK7Y2QL3PLljl0ibkfbljGJVQknwkgEao5C/PlsfljipAYxsGI/tjRZxSzCoxVwgcR/AwBnwm0PzKj12xxVB8BaZKUyZ6lb7qLz5fPfAsrh/jZqdvX54jqLIFuuJqag/P7j674k7kaZnrOCIhS9sTZWvG/T/AA+mOq9EWM8unrgbRBieX3j5YAWNqbyDjS0y7qiyWZlVREkkmBbEGVbz5RgmjVZKiVEgsrKVnrB3jBYIrYfxLPQ7LLKEYqJKg+C2oAmFEQDuTyjEFIBjA0k3FioFxJBLamK9bCMK85SqA6mL3vq1LE7jfbxSflgajWJJGliL2bSZEg3MiJbc9MTZ6CLIMpNMoNIlYQEyQDsJNwJE+kHHnGcH7RvXF171kgsskGQdZM7dbjnbb5YqHEU/aOeZJMR7/fGfBJdA8EU8k5EgYipCSPXF64fw2aeom0Ra1wF5zfcWjnz5BKxXoolRCpg40MOeP5PS2+xN+v1wrWiTsRjBIgDfy3xb+yPCyaQrh4YkjSVkQG03uJ2xUqdQqQymCP8AL+Xli55DijJRphaMBgTpFoJYnY/lJkg9MZdA+AvHKxRmpa2JF2k72B1RytG0DFZy7kut+Yw27U51mqxp0gqsmI12tfmo29Z6YB4K0Ziif41/XGvZvg5Rjjo8rY74gqrUdQI0sREz9cBvWHXFTnYSrG2Jssw1KGMLqHnHthYcz54b0K6NlgCLioYawMtHMCWEAWbblgBirY+rcRpqNIJWRpkOBuBBv0Zb/wAwOI149OxYjcSVMTeJHRgV/wDLHP4ekDqi82gnpEC95HLfywBmsuQCQ5iB8UNttuAY5f3thTt+AXFcwO8JWwMH3O/1w17KMCXM8j+8eXyxUKlYmJ3GLX2HYliom82BA3B5HCzeiEEsmCcdOnMVIO5Bt5gHAgbB3bFCuZvPipob+kfbCukcNHhCfTpCZ98FZdogm+/PENFf1/wYMyaEkBVLG9gCSfYYZoWPdDGhX1AQIttjivSY7YZZfgGZ3amKf87X2JiFDdPqMGHgDxPeLvpsjtJgGBtJm0eRxzYuz0cdbKteT6fUY2XPXl/T6f2xZ8/wZKVGqzQzEeBzCxpYfCAxDBxMSftir5tQpgOryu6zAuRpMje0+4x0xTo4PSGLMNU9eQxw1Tz5D/PTEOr9P8GNat/Qfa3+dMEmSUWLVdAkmpSroLSZNMkGNDGdQFwAfMYO42AtZ1WIDEAehPTyjCqh/wDIoGNQDqSImRIm2h5t/CcMO0Nsw48qcjz0Ak/Mk++AW/5JeHKhbxsYFwo3cyIA6eZ5AYcfixFlQADpAjaWMSJ5D4m6jFboSZYQY3ty6kdPr88abPajEkSNQudU9SREzt5csKy3iko2NMwEfvdMAqBNysGCxAXUbkWgz7YQ1p64Z02p6SPhAkTzHhIJPLkfvOF9RTpUm2pZjpPI+d/rgpiesfpBQrnB6v8AbC2hl2dwqiSxgYsGSorTg6pcG4IBEDlpYX9TPtgtk4wbFeZqmmxUbi29oNwJi3oLnGZvLqpTRquJNj8UwYUiRIEi5PniHjYgMyajZtxtvYDaMMu0qFqwp0zAVEA8Wo2BAkgARpIm24OEOuyDMwVCXMgEDncTtPWfWcV7tA05qrE3a1o3A5fbFryOqgh0lRNmYgSQOWrpipdoK61MzVdPhZpF/IffGYrN9n+H9/W0atMKWJidiBESOZxcc7l2pU5Z/DTI+EFSTNmYzeCRA26zhB2Y4hDOSmqoqRq21KSLE7agRYne+Guf40GoVS9I6YFm5yQY8MwAYljAxk9CvpV+K5gsZkmTv15csL5x3WqlzLG/lsPIDkMcYUJoibYO/wBRqFizuzM0XnoIHoI6YPbsxVWoUZlHhLBhcGOXrgzhXZV6rBRVCk0y4OkmdI2jUMHFmK5Uru4VWYsE1aQfygmSB73xLwk/t6X86/rhsvZuqzaEZSYkA2BnnOJKfBatCqpqgqVYGCOQP5TsfbGoxx2pDfiqsAwSD81Bwr7t8W/jtIF1aImmgJBJkiRN9uXywAKQOw62/TFSD6I0yVQkCCSdgLk+gG+LFwjh700YVFKnVqAYREWJvz3xeeynCiqMxWmlNpJrEFnJSDpA2FM3kHfFWqVqb1TfvA7S1iLs4AiDpCx0O3nhSsY1tkWb4wqDn5i3LqNyPUAiZGAqtYuQX8CMYkmSZ6NF7c+dp2xB2jXTnKlFBdXhfKbjxE3+Lc/PDDjnC/w3dlq/eXBNRSNFxdABbULyQTbTjUUy0B1eAEVDTViziSyrTZiBNiQgJjzjrg3s7lqlKvdPCCLmIkb6h8Sn1H0wZ2bzR78NTcuQNc0iDUhAbHxSR1U4uPGOHAqtdq6KrUwIZfFqBkEKsG0tv1O+Fl+gRjTsoXbejUL0WWP+XpIG1mOx5m+EnC6odipswvEgTG+/P2xbeP0Q6I5MgObjnqAO3LCunl6K303sffyw0OHP60pAxyjKSDyaN538/vg7g5r0marSTWUEssxKyJAMHxEwBa8xialmUaQCd7ThrwlB4rTMgEXPhBMKpZVjxCajmAPCLth2hPPc9Cml25uhKVAADqEpc7gBQdIA2kyfTHf/ABMpgNUrks5LG7Noj4Qf3ZtoEDzGK8M6gd1YTJMXA3J302+VsN6/EcsyotMePUB4wVF7fEOUkdRvhG2egtoaZrjLZimwUGCrySfzEM3w8gCIEknbFcam43jY/f64K/HFVqCfHT1tK7E6K0FSdwSgOGGfH7QggAFmjoRPLyEj06YdbRxeqbdiHX5cv898RtVPIDb/AD3xPxBtMBQxYz6ARzxBTyxMFm9VFhz95xiVEmWQuymA0dL7QOSP/wDU4P7XZkHNssX7qg3mQ1FDPzkY0q3QACOkW36aWH0+eM7RZcVKtoDClQ0noVpheXK0EeXLGos/9aEnEmbQYHOWjpgOlm+g6RztP+fXFidFWEAl2i5YKCeYUbgfXzwHmMo6qXUTEgxfT6czhGx/O0jWRzB7s61jxqehIhyRbkSOeJaWaVvC5u7mDbYBpMD2HsMc5XLtUy5bUKYLCHcxICm/WDNiAZwBw+quoarjYCL7+vQ4A8tqh9SyZpqKiFixgr4HHhiSdrk2288Zl8oAySuqpUcXAJYDoOYUeXvgqlxEsBTDEEAwJIF5JAvyJj2w/wCzNanRp6tQ1kAOSw5cr7AdMK2xklFCmp2crvVZFJNNY1atEjUJ6gnB3+gGtmKjBogimYZdWpV1QzXASCIg3nBvDeIgms7krradt7QPpGNcMmnWzbIZDVGKgiLoShv0IVfTDLYLIch2Hq06Tlqa1HMyxdWIHkSfX548u43H4irG2q2PXMz2hJQjQRIgnUpHnEGZx5pxHIPVNessBFYggm9wIge/XAZm9Cqhn6iJ3auVXWKhAsSwAAM72jbBA4xVR1ZHIIBEG4OoANKm1/sMd8O4BVrfAU5XYkC5gCym/PBVPshmGBP7MQSCCWBsY/d9/Q4FMAhVYAxmHGY4LUpQHZAYJEFj9dMfXE+W7PVmUMAhDXBJiR8sAw6yOfaoGR1/aQTbp5Ye9kGK5ijNv2VQX/lOFOf4glNYp1KqVyYIUFPDH7wIPthh2c4jXK6iKlUR4C9VgqtsTDTI3FsVUkFQIuEo0o1TS2km4BFuVp64adocwGpFajAERpLHngXhOUqu7alRFJABFTUuobqIFoEYh7VZV8voNQioHJP8pAiI5z9sTb2MkLuN0h3SOKiPc3QyIa+8C4uCMb7I5ZKmaprUICTJ1GxsYHuYxDqBya6mjoYJkg7W2nqca4FrUPUXTuEIYDYgknqBbcYZO0SnCplt7W5gZWgtGaiKGI1B4Glr/DEkRtBEYp2RrUQUXVpUssMdR2IgQoMEn25nBnaShmWprSJOlSSilNQj+CoBOnyOEGTQLTdmcGFDIs7MGBPvAjGseizdqezmaq5tnpI1RISCKZM+G8kCJHrgfK9ns1UqqlSk0qJFMgLoXbUATFzvueuL9muKilTpPq0hxv5x1xXc9x5vxdGqoNQFXQ23Bg2nocJKTNFKhZn+BvltDd1DNUQKQVGnfmrTPn7YBejWesWqS7AxrgwxPJSRJ6e2HfaPtMppoFpuW7xSAwKg6TLX9LWwAOIN3hcE0S6jRTpgkiwtqmVHMkfLAjJ/RmrC+K03TLMrr4kVGgEE2MbA/ukbTiq/iS24Kyqm8cxPInFg4nxJ2Ru8cu2mCTp2IjyM23xVGrgqmkhitGmpg/mUR89sVgQ9o2OMlkqjqGFSlTViRrqHwjT0AuW6DyPli15PJItNUFRahFMu9Qr4HUM57xxuaagqBT2ZhTnEdfgFBGOXpuTV7sMBrEAhblp2BIi3PBmYmnm6T01qd1WprTpqKZIWojEItaLqUrFSZ3joMFOykIYopnbThTMyVgGDOIbX8WpbMGJbxVAwhtChF2GOOH5NcxRp+Gojf9RlClXINiYW3pOL1SyAq0cxSWmEGq1Q2Z1ZJQ1H3DtJfSD+cEDFYykusrSSmwfS1NvCqCJ1azUnTpgyQJxpFY19JeF8MVaq6gKg0wVZQdWkk6QDuWUugHPWB54Z0lCLmGemQacN4yunWVVFUIQWWp4gseINsdgQmpZ1hUBNmBBHQxt6g/XEHFa1c5gsihVJWqJ+AFdmvyBuCbA35YCegTjTsyqp0K6qQs6WJEAN0uZ2BMeuAS1/8+uGVSokuoY1GiDU8LK5bxFgZOkgxcEzhRWcXm17n7+mGTOT0hTD0AUpMSAJHg5mb8/niBWnMVCTYLKnpC7R78sFVs2pYkOumZB1gCJtfv1Gw6p6c8ccTya9y9QCXakx1SSd02OphtHM2G+ClZWUUkLuL1FbSEYBql4UbADmYkmYtOHH4DMLQqE09J3hnG2kaiSJi42wkzI/aU20jwVlsOmoBZ+X6YtPHOIzSqIFaWUgzYCbb/0xJoaIrzVRazCwZgFWTWU6QqhFGg+QFpOO8vwle6NQuovEnyMb+mAK2famJKsQZAllj5BbYGfMg0iDBUGdPn6YBRpUGrVoqxKzVZbnSDpHqQNvLDTgopVnWomkiNRAudSkrBm+xnCunlQ0IWIAuALKvoosT1Y3w54Fke4d3Z1aVAtvO9xttHPGEpsemlFEsrBWLWYtpiT19AcK+EVoqVJYEmrUYQZhXaV9NjjrM5ouukUu9CGSWZVVV2/MJJJ5z7YF4Gg7yoe6p05IHgbVMTuRzvgxY7hqwzimWRKbFVAvNhucVnjNY90aeoeLQF2soMkmOZLfTD+txNdOlgDJi/8AbCPiOWpEyVIDGS0mTG+9sZoXEJqcYWhTpmgyllIEMikREGzAgnzi0YbPxOo1LL6nOl9VvMpI2sTIMWEScU7iFFdJ0cr3+xw81FuG0XW7U3BAH8JKfcYKFOs5mGqV6dKBF/Cw/Xn8iMeiUuI5JAKVBazrTAQmmwRQ0SRB03gi8c/LHlmezfdsKsguDMbwDuCfTDThOaikpidY1k/zX/thWaiDtQhd1qIjExBsSfKcSLRJpUu9SmgRY1VqjnztTFlHlgmrmYG/ywPTzogyaaxzYThsS0XR1/qKFWWgrIEIYQBAPkQBzHScQdo+N16gAiBYsCFNxcFTuMdUM8WVh33eBpuE0gdIwv4jVFXSEtVO9xAAEHfkN/TCNAb2MeB16jZZUR33Z2CUkJWD/wBxuUQffEWQyTVGZA3j8TQROqDf4bTF7YN4bwmmEdA7VZI1LCalkQTBgHrIxXuJ1zQqhaTgGlsydfPlN4IFsFaNJZDzN8Xq0Eq0SZhdIsJUxYqd+fOcV/JUB+HliYgzCyb+mHZzdLPgd4Fy9UGCQWbvBG5OkKgnrOGXBuEU0yOaLka1L90Q9xo+HSw31NzHLD43wRjCoS/DsuwYgrHxLyiLqduWF7uCaDRHjI+Y/tiTh1Ynhp1MZUtNybhp3N9sLhnkKiWU6SGAJtI2mDhJRNDYJ2m4eveUEUOwLsSq3YzuFnaT8pwwXNvl1YJkqyxGp0zTyvTwEW/y+DDXSo9OokKGRSviIEOAbjeL3jpyxHxTigf/AJjrC21qxZiDuZ5qLSDHzwIoL0LeL8Wp5oUSnfawrLVFWGMyGBDTJFjytis91DR5/wCee2HnFOI2oU2HiQsC3hIItpuQDPiO5HLCdHPfgRPlcXggbzzjDcZOex9n+LK9N0cLUNtJZhqUbkWXUZiLsPTDjIZirXqUquuoiEM1JSZVQdNFKzXLCys5YncLE3OBcxQU0tems7Af9laVIxFjLByDzIIwdwepT0d7SQHcaIWCQo1M5EqqqjQEWSoYC7PZ4Mo0C55m/ENKmmrFKlMbC6fs1PWp3SKZ3g+WJqApq86U8TS3eSVsNlEQCTEnpt0xNx7N0Zq1K0mm1wF3Z9R001K2VwTuYjSTyGKvT4u5BWql7wy3t0YdR1G/QYpdqmLtMN4/UJaozskKlLQtMQACzAiSN9INgI2wdm81kalEtTqWPdocvWnUC5uBBkAR8S6luZxVKXEIaQZGukIPkWt6XPzxPxHJ0ws028XOmQZFzGkn4h6XxKSSMm2NclkxFQmqEVKhSCGYsfIKt8CcfpUg4ajr7thYv8RKnS3SLwY5SMG5fjgoUaBNI97rDlXt4qY0rqG9je8HfC7tBmwyiar1I+FtPhkmWQNNlAggRN4wq6LPaoGoZtg5AYjSvVht6NMX6HEvaLiFRCtOjDK1EK50ljYmQG9In64U0XvU/l+pI8v0IPng7tHlQjnQYBNotaEtbzY4omBcJcnmy1nCjU0T5xpXnaCfQycXD8AKjg3bURIJMQIgATafLFKbKroQAEkQSyj4RuAIFzN/LFn4PnSaS6m8S+FmZoNrAkeYjC/RuDftRwDK0RSIQpVd4IYvJUI0tpY2loE+Xnjz/ilMCWPxd88mN9rfOcaTM1FqE1HZitgzln5EgA3MXm1r4h4xW1bn4n1x6hR+on3wWa2WHIBSVaZsL9LGRhc3aIipUWJXXbyER9sJshxV1hNxyPQYidILNqkEmDhAqVF44RkRnENQooQMAmrUQzCCQVkDTcc+uCuz+WNPvAwRSHaRTELaBYYpXBOPZiiAlOsypr1aIUiSACfEpIJAGxG3XFx4XnNaNUiNZZo6Th0kHJspaPUFdX1mVcMPYyMO+PcQepTTvKmqS5XwxC25je8/LC/syuXfMgZuuKNFfExIYl4/IukG58/a+G/abi6ZkgBFWmg00lG60wLeQc/EeVwOU4ONitlfoaj4QC2+wJMegxaODOr8Pq0xfuywv1ham3rhHw7K06dRWauVGliTdTIEhYEkyeYnFl4ZxQVBURjqBoGDAN1kXK7kh4k3sMDgFH6VjPZ0mjogXEE229N585xYezqTlqV9lj5EjBvF+y5ymSy9Wuid88q1MqDpkFrn94CAQLedsLeAkCiFJ2ZvlqJH0IwGggXGqT0QGgshEh1uD7jAHCc+71AlgDN4k2BI3xxmOJPo7pGZVPxAGxJ8v6YfcN7OkBSD+2AkqdPPZV5646eeGoKkzKiqFBYm4uTzwKGUfCoHrufXoPLAmY1qxDAhhvqN/cnEJzBjwgmefL++FoLYXnOKd0tviiAeYnnOK+ahdpJMk3Jx0mZqy4n1HI8rzhlUoBFoHwGVuQCwk3FiBJm39cB7MpUN8nw8hQVem6wIVWAY+xYavTfCbjOW0VgVUgKBAIuJ3EwD1scW7gLhBHiNYgnSbEx/KABythXxXho75i7VF1eIhRM22BNgZ6288ZOgPY27IZnvEzNL0MEbErH2xTa6U3UmrW8fmJiLRCD7YsPY9tGZdbjVSVoP3+cYWcY4MKYaqK1MSzWEAi5mQTc+mC9iq0wXN8UAFMKO8RVVCIKjw2AE32iTGBqvEnCtpRRq3kkx08rXww/01IUqwed7ERETMgTe3TE/EeHmpSB71bagUCwQAJm0CMBBYvrGoaXeVXJqF5E810hTcWERt9MScMLd/qportoJAb4RNixANwJ6gXwRmgHyiEXAlSQDGrS9pIvtNsIMnnmSGUwwlSfI4MkBMu+V4jWMl0y7xaGDA/8AjcwcC8NzValXqSXy7MA1MEa0MeoEsPCwIgyoJDaQMMuCmm9NGFeqKoLlVRNcuxMGNS6iFFtRIBi2CM7wypSQZgVMyxov4lastRjqBDghNaJqUsIg35HCx0yjFlbMjuM1SFPQwJPd6QQul6WltTwzOSzAtubnriBEWQbEGnqkbTvbrG3thzVpLUfvqKpWBJQN35BZqes09AKnUql1kKY/Ziw+ELsxXpRqIWiwsV3YaVWnpj/wB2uScUltGKrmVMuRO6HfzP2wZ2rBWpTK80MXjnguhTWpUdLyEF2EQBZZ8r4C7SyzoLHRSRTfmRJ8+YwjFAP9QlQDIZTKkbzuSWMySbnrgZs2xUKTIBJ9zifNcMIpl4IIIBUjaR/XC8UzjIR7GWTJ0VGE/FTWfFF2m5BjYbEemGvGqlEilo2LqGBBB8RBJANypC/ELGcBcM4Q9emEp6O8Z3PiKi1NNRBPxixYwbGBGGnabs3+FoK8Uw4qKGgtcLMkEiIJjDxdIARnXSiszAPwAjf2++OcvcB7MTJUECCOVt5+uBV4VVr/ALapYEDSLGFG1sdZie7IQMatPSU0mCCLE9SNPTmMIWjs5zVRGqXMHSZ0yJsbH3jpywBxKjKKYIIF7H/LGR8sSUEPfhHJJZY1cwzXnfqYvOCDlWVIa8WtJ+IXHsQDgoWWhVkFvBGo8j0HpjvN5FRe/phvwzJEyTaDFxB2n6ffBldUVfhDdSJn6H7YAFFsrNLJ+BjswKn5zb9MW/hFMjLDp3c/ScA06tJKTtTY6yt4MwPELkAR5+2HXd6crb/tW/24ZBSPPq1Eap+WO6BIOCaGRqVDaLfTBJyJ1HvH0qByU8h1jAtmdAmcZglwY68rif0wd2C4omWza1npd6EVmC69IDD8x8JkBS1uuk8sTd0rZdgDMFWvzAt+k4Fp2auw2FAqLDdyiiwAG5IHkL4IqZY+2naZ83V1t4ViEQGQqzJvAli2/oBiv0c4yiAbTN8K8vXawNwcF1Ms4Pwn3wckYs3BeAaCWBDVOb/lTqE/eb+LYYcVFUCJOlb33E8x1nod97YJ4hnVWAY/hRR+iGP9zALzAO+KzxPjEaoI1DYTIWd7/mbzwQhPHuLKy6airVdAYczqiLAtz8pE+eEeUzSt8EmLhZmOsDcY2lHvNYUguOV5IP6nChXSm/wlWHO8j2wrMSVaoVqhEgweXv8ArhnXpwPBV1qqAqwBWG3EXOxOErNreS0yDJ9rWwZwek8qVJO4Plyn0vhbDFIKyubNEs1QkNqDCDdpHUbjEma4xrMvUJ6SLD0gbYlpcD8Z17RYTE+U7DCnM8MKNLaSs7Btx6jADwt/ZzMUpSKiljAvvebCQJIsY5A444xl6C1W8AV9QZnMljzOgCw5CT8sV3K1lDUmCFSKqX1qRFxGnfnvht2vzemsg2LL8XIQfrvgoEmr0POH01zBSmUYpq1LTUeIgC2puS7ksT4ibbYP41SpUlIamGYGyBvBTEbQhIF+RucVzhHD3qwVqV6kECFqP9SCqj2xZ04FXpKX/YwJJDOjecEHn74NBuzzDM1XKFQIVKhgdCTB+hjAi5aE9rgK36xGLHxLKicxpWAQri8yfzH/AHTbCBKBYQCzMehMD1/zpgNsWix9neInLhqmpWKoRT7wFQsyTp6+GQLiJ88H8H4pVd27tu4D6fAgBWoAzCPECdOqRIvIOKpkMizEqX0qd/YE4PyK/hatOqtQMyEGIOmVIK3IE7YCGss9XhlTKGrXimVOrvKCVI8T3Kl0BYCZtYbAmcF5jJUKyCvTEhqgLSiIiqVIur1DVI2P1i2IOGceympjrZXqqVJapUXuwWDRTNOi4JsAWYgkW5mWfDxw8BKK5ksyhqlNzR1gLeU1ADWokkLpkbi4xd0uAsqPBcmpDOLKzGP5ATtYASfLpg7I1FXvHhC7M0SATOqASSPCoFpkE8rDD2n2dqUqJrBkzFCJWpQbWIAm4At7CMKcjlaoQOs6jeEAb5LPmJMGJubxiTTDo6o8GaoA1RKmkn47S56KoUxTAm53tthJX4YKdnC0zyBpHr11EG2LmOA+ENmiuufEXcSqwNKjV8Jn0GI+M5DKGgVVqWsXkNTImOZpnntEcpOEDQj4fRNOskOYWjWYC4U95qQwCABFvhJF+tsMn4SM3mBVt3a1ajEwDJ2AvYgETedhivu4ckbEIo8JAMGZEgze28eg52nhNEmjTpqTpWIteSLyRvJk4bLQmKytnOZpLqOkz5k79egwg4pQg94VC6QYaL6up64dZrLk+GDbe1/liq8fr6fDqJ53mNtr/phbC/6F9KmGhQSDvqg9bR54tWQy5aWd4JsBp387WFsV/sWpd3dxqVbKpnc362i3rOLbmEOk6RJ5AYe6MlewTL5cI5YMWJBsfhE72i/L5Y4zVKm+4VGtcCBz54My9EkXsOvX0nGs0gCwLxhWMivUXp0xV1nxFYHmb9Pa+LBmqwOWYAwe7gHoYAnCWrSpslQsviUKFP8AE7aRGGnFcqUy9QnyA9yBhomaENLJqBLPrtsJH3xL+JCi2rnZmkAY6yVMMOQP64E4gpUxbzJ2H9cBgoI4jnKbZaoVHiAEDzJHz54TVqrJlZYy5qqCOgVWaPWWU/LBK5eoRNIFhJ8RHP0mBHL1xnFeFFMqpZgTqLGCfzEL7wFicFCNENDLCk4KtqFPSWMRE6ZtvEsBg3PZ3W5ZZIMRHp/WcSUVHcujSGB1CfKPn0+WFrcRAsEPn64DCW1qA6hdVzBJJnqdyfXFRz2VNMkGPLzHUYstOtNzgDtBlpVX2i3zxrGaFNFGNXwsFNoJaOXXDc5xrDMUlqAfvifk2OuBZRKiw8+1iOhB62w/bKlec41mxPO83GtoUqNRIXkL2F8WHgyKTVuRfkYN/FY4K41wE1Brp/FzX97088KaSsoU20uGg8pWzA9CIiMbpi201Vl0kSp639564XZvhmkAgG88reUHngzg+WJAIAWekx8gThvVy9MqFZ235WjzGMgJaPN+J8PqLUTw6dZ8PQmd7W+WGXbRvBRqc1aD6Ef2wbneGaa9Et8PfKoIYaZkE2mdUAYr1au9RShuswJ8iY/TDCVZceFZWgFBer3TOLldSk84EGAPK88+mLLkOEK6k0Vp1AL94y6oESZE6NXtjzLLV2oMhSsWCqD4TIE7rDfIjDnMZ+pmX8BIpgAAKSqk7nUUjVfYE8sAdB2ZyZZqpF1KhRYKCzTIA5QLnkBircKcqSCAVmCeUzzO3+Dph3wXiuisEckjYEmYM8ibxiwZCkjUagA8JmfMtJP9cJOSQ8Y3sU9naGWqM3eeREbC8CTz5E+ow94x2Vy7oSjaTBn933xUuBr3dJqrjwhmgxcja3UEDbnjvMdpLaJVqZEDVrEAzYwZ6+eAKmmJOOcJ/DtpLBgbgruPbp54Fr1qjOCGYtE/ETEXBEkxFjgzjeZptpWiSViSPFuOmq4EYEo5MtULHXF/gUG/ISTEed/TDxbAy5dnu1D8OdXpyyvPe0SRpcASWHJanQ7HY8osvF+3OQV++ytO9Sj4+7im+piYVrWKwST5g3tjzIZKoSAFMgEQZJAIvy6Y4zmTqSP2TA9VBj/bFj6W8sPaYKLNU46S4f8AEBjcBadPw0xYxrdRLdStyQZJxJkK5qyRRNUzJliFA6kL4je/oDisZDPmmGE6dRAJKzEfw/56YJzXEB4SunvFIIamrDY7xETOEY61sIy9Ko2acKjOoYIdMhQQGeJLQLK56wDi88CQjSSCpWLOCDcSLW5EYpL8aNQnXSTUxh2IHiJ8LWYc1hTBFibjE3+q1BSVA0BYCjxFijCQCQgXwmRr1NMqJthGFLdj/tLlSr6tLVJvO4U9AOWKbxxX8DuY1FrRHhtAsOQxbafZXN1KQdaqLTMf9aSCY+JVmPnbCRuz7B4dmeAZkxEbi/PGTNhb0GdkaVPQxCsiBzLETqNrA8iAQPFGH2aziqrFABA3Nz/Qe2KutB0H7PxLvBU+0QYnzONfjX0kFGLR+6esdPLDVYarTD+H1JU+p+RuP6Y1nyALMB62wnyVdlBDArHUEcrfTEWdzUiCel/7YIoVw1dUC3ir0R7K2r7Ytfa94ysfvVEHyk/bCPsZkQ/dvJgVGYSeisu38x64ZdumMUEGxZmPsAP/ANYpFaFbElJbY0Mt3jidl3+wxqha7NAw9ytLw6lH+emEkGyTK0AF+HSo6WHywn43lTXTu6Y8YUwpIHMb4PzOeZSNUxvYTbFf4nxZmDC4BnTyI998KkLYaez1SxZ4gRzNo2nAT8IEkBgY6so++AuFLVzOhdbkAjWdTG0874u68IRgIVAAIuRJ8zg2FKyv8ZpvRqaFUgESG+3rhdXoDSzXkCZ32649EzWUDgow3+Yx55xzL1KOpH2NgRzwoWd9n89DaTsf1xe8mA4vEcox5tlFKgNynFqy/GFQkhSQd4a+wPwm3WL8jg2FoZ1W7tyvuD5YrdepTepUy1KVZyagJ2FWJIX+ZJ9wMG5rineTAIO1+WFOU4RUGYWqtVQysr6jIgg2/TDx0Ji2O+E5haVNS9ZdRE6dQ+vTEL8V7xpHwkxMGJ/zlifKcAy+pndNRLMWYtCzMmB69OuHf4WmKYOhFBUhVM6VGxMyPzczPyxmi8fK+lQp8MIqI4qVajI+pTJ8BB1QA4sOoAwXSyGkghQLXnxHmZmIm+LCcrTpjxaGcKYClViQQoYnex5Qb88DcQK06QKMomYViAJEAMWPIGSdxthSmCirEOe4dROrWoYiFkQCCfF/uA+++BaXFaqFVpOQiwO7/JpHLTt7788F5VkaRJ0qTckkGPiboCxEx0gcsJ2VXY7jVbwLqI9APO1upxmiLaZduzXYkV3q1HYBSFZbfDqJKjfeI+eGX/DOYRzQdqfc3B0mDBG2mJEjoca4NSqLl6dEyUYiWMy0CFk+iz5euLXnXCqBuY54hOQ8V+ik9oqBqslKnThaQ1tAAhQCAPO/6HFWy3D8nUXVW/FI5Yk1Kehk0ydP7OJ2g9d8WzOtAcyZqHSG6ACOfvhfm81lKahEK6tNt5PKxO/tgpslhFSti+j2NUMlSiy5ijKgsvKTB1rusTffDPKcCRQw7t2ZCQzBVgEEg2J8jiHL5xqJFSlVNF2G+08oYMIPvh5S7SZjSA6UGJHifRuZnUAIHznGyf0tgnwX5Th5nw0m0geNo0yrDT5iYM7geWOk4XTQEVHAqA6SLkCDcAgb78vfFn7L8aDV0o1qVMpUBRTpJIYSwBLEkqQD6QOuLvV4Ll2ktQpGd/At/W2KKicpYumjyLiXBcuU8FN2YEnXpgR0M7nzGOOB8JoEOvd0Wq20CqpYFR+6oYajMyANQEEarjHsScJoCYpLeQbdd8Bjspk9/wAOm83k39CcMhHNNVRQE4OCU10csincr3SxzDjS0uDaUI22IO5dfs1lkZancjQ4C1ArOIPIgkyENyJw07dZSpTKPTeotIrpYK7gK02sDzB+nniu8E4n3TkOS6OIYEkkg+ZO/T++BPhTyi2rLRwbgmVpVNVDJUgGlTWZ5Ygi5GqTB9dsL+1/ZzTDoDNz1mNwepA67qDMkXJShoqLpchCf2bqFgg7gyDfra8CcPmzjEFayqKZ/MCwYcwYiLRupwnTbg7R5pQZnh3prCvpIQAF5BKi7Dc2t8sMuEoIZX1UyDcEMdRMjSZEG8gee3XBnHuAtTY1KcGxPh2n95Y5TfTyPUYr1PNsW8b6WGkfn6iGsTJBv8yOmGT/AGdUFmrQVn6KujDShu+oBmMQQpIDCCfCfFcX+VdzHC8vrgIHVRG5UmxgnxefOJjFhy1JAwNQs2oTadW8j8wUbTcchbDqaJAWmaYWNmkmDvLERqsed9zfFETnCuopGUrpllBUaV2AG1wGJHvOFfHs5+KqU4YrpB8QOxJEz12GL/nuDZOpPfKhAgqUZgxsv5QYttG25kRhTT4Yo/5VMoAupVAQ7T4tVvzHzJ84wXKhF5J7KNmOG1gJ1gr1MiefPB9DiFSnSVGsRInefT2xcKeZD6VrUVqMpu+ptRBi0zAMER5jC+beJKZWY8cg2MQsi9oJvbrsML0P4a4U6tmA0ks5P/l/6x1wfIrmGKQ+hbs1yf5Rfc7+3zsX+h0XIKo0ExpWRymxnyN4wXkqQy6KAAqNNybif3jvgUQnBrbJafDwiDQ9HL0wYFMsCwHUzEn54R5jPEMR3im++k3+WGGaJnwKrA8wbYF/a8qM+mNQn5K+Dihn3KGqxklrk+gxXO2/EGqBKSqCCdUgXtb64Z5zMotBggHIAT59TgXLZDXdhcqIvEYC2WlHJ6K7lnHd6Tv/AExPRrQNXSQQOYP3BvhunZwHaZvInmZ5xg7/AEWmgAKglvy+KR6g2A/XBxDgyLg2VVkmQ3IReT9+VsWOnwxVu1NQtj+0edI5gk2HoOfpgDKcJVTqogB+tNYII3lthblhqcsQpVl11HMeNzqANyQLyRM8gJE3wyoZebQHnauVA0qJMboQV1Ecle+kTG087RgJaX8DOdOxPwmJAjeB0thtmCiFlpkgIRqbweK29tvQTN8FZzPkU1pwPFADaCCY5lPzQZAJAjpMYDOmNr4IMnkQWBDgkG5CggdQZIkjyEeeAu0vBatbMUhTXwAhdQTSAdyS2xMC8HfD8OoXXVZ1UJBaAb/DYQGIuT4ZOAOH8foeNtTMAqgVD4VCkeIrTIkG0HbbGjEj/ImnoWdrmgU0p09XdwsovLmXAEGTzPKcc9k+AuaitUWJbUBtzmI30iBfFj7O8YqUMu50qr13ZtREsUuEtsBpuB533wbwpUVa9epU0lVAURzO7HoP6HBnzRyxdMPyjpUztKjMABmtudI2Hz+WE3GeNrWzL0qJLKpgtytYidpmRbpjzziuaqZh2IBAUaizch5eeLv2WyiU8tTeAAKa/pjnxpbKqW9EXanLDTSW8SRA3mLR9cA5fgZAGojRuCbFSbSrcjyPI4M4gozLeNiEEm1iPOeR/riavmD3bFQDGkx/KdUDz2+WGiSm9iWsTLUahDcgxgMDE+IT0wNwqlmKb6RSZqZm8qB6iTb74Jy2ap1qimppAJ3blNpn5YtHFqgSi5UeIgqnqbD5b+2GdGjJrhzwmsKWYo1GBYUmLQpEmUZOZAtqn2xeE7b0NjTqg9NKn3lWIx5xwvwIFZS0AXMD159cHCvT5owPkf74CdHRKKntpl7/AOMEPw0anlJpj/8Ac/TAlXtm42y6+9X7BMVZM3yWmT5n+gxJRydVvhomT/CRz5TgOf8AQy8POhxm+2NR0Ze5pCRHiJce6ws/PFcpZfUYhRPICAJ5AEmB7nDNeA5k/wDRbfqB9CcTU+zmZn4APVh9sLKTa4P5x8ofSXhFY05p1BrptuJv6jzG/nGLDS4ilA905mIu0L4DsVP5h12i+EI4cyWqVKSkb/tACOc+WHXDq/g0l6bhboVcG+2iADYg+e/phYX9J/yMOxZNS7QZY6pfSIESwvvtpJIP12wCeHpmwHpVlsYKsgI+VoJHMWPzw5CuIKUgAQfI8ugsYnl0FpwLxTNHSFVyKgI0/uuREo3qfDG8kYscybT/AMRRm+FujEmm2kX10lp3O+pwYI8QX4RMDHC1MuH06fENmaQSSArFxbxC9iRbblhrks8KikqYcyu/iU3PdsAfiUCx/MLjngKrVhwGpozNMk0pJ5zt5Dl64Nl4Jyts4fhKVQKlHYtdWVvOTa8G0bwLjyA4hwU+EmkdI3k6gd7T8XkLc98WPKkmTTQo7W8SREARYgTAjbphjQR3X9oNJ56WPziLT8xg2J+VxPPBTpEsrFQ1xPhmdlANjv6XnfHFXKGoxIQlYJbYGJj8pMLaJMc+Vh6HX4OjkklrjqOYIJ23vviF+BLqDK7hgpUEnVAPSbbgYNj/AJ0eZrkiyIoUBjZbaQRp+IsbTeTubn0wr4nVqUhJUEbXus7xPpj1/N8ApVILrq5CQtpMm0aZtExMWwiznDKFFe7ZCKbM0sBDINxNjqXzY2tjWbNejpHiuZ4tedAX+RiPpgY8bfk1SPI49W/4JybCVrJfbwlT18MHxHracJz/APzp28VMgqerBT7qRIPlgEX50xTkOE1CoJBC2imsBm6lmJhR9cNc1kqUPpDCAIEkz5E+vn7YzGYMtHV5INzGWqaAWFRVMTLoJtYBFmLzc/LfEdDLjxFmZVLA+MgmBBMKNMkjmYEbXvjWMxk2ymKqyZWVmR1FRXm48KrA20A3B2MwcQ8apVoJY0qisbMrAsCATpuNQUSJB3ONYzAbNVUALSh/AHUACQSLTANzYAxvOHoyZuj/ABBCyeIMs7DU4MWAP13xvGYyKS/QVwfg+uqpqHVSCOCpltWoECC11AnYWke+BOL8LotXpotJNFJCxAG7E2DdRzANvCMZjMScnlRx+0V0AzDaqq8oHPEfE8rqHUb4zGYqmczIK3ZoPS0FjTDkF4EkgbKJsMF8Q4kO4TK0zbLqoYW+KIQdbiSRzjGYzBAB5ahFMDmTf2/vjhw0sgF2dQPfGYzAMR57sbUqV4oVKSLAnvGi/wCYgdMXLs9wCpQQHMV6FZlB02Jjr+a5ggSfvjMZhWVihpRy2oiEpi3NH9767cpwSmRE20ybfs6R/wDsWZR74zGYVI0pMPPCGsAxUeWmecmwHtiU8KKglKlQuB4dTsRO4BWYjljMZhqRNybE2azma1qXo1BYeBIZW/e1GfDHIA+pOBcy9epSam1BpYXc1KYYPeD8W06R7ctsZjMAZOibPcMfMUqRNRUrBNLwCwaPhhlNr8/PAGT4LmaNu9pgc9T1IuCJnTAME3HnjMZjUPGT4OMq9FCTUqoGiDozDaT/AOJYR7f1wU/EaEDRmdPT4W29ifrjMZgWUj5KW7FOWNFHc/iCQ8EgUysOvwuDyPtBw2Ti2XABetSWAZvBv8QE30k3jGYzCZs6H/Ei1dskyyalFWnUZle4lfiuSYsCAeVwPnhwgNpn6fbGYzFjzpM7xExaREc5+3LGYzGFB2aqYAgGbyNwOnrtfAWZZ3QCpTOq8EER5SJuI3B6bYzGYw8XsUZng6VVC0nS25GxP8SnYnqAelsd0TVoju2cyDyNo5WO3pjMZgnb4tzm4S2j/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cs-CZ" altLang="cs-CZ"/>
          </a:p>
        </p:txBody>
      </p:sp>
      <p:sp>
        <p:nvSpPr>
          <p:cNvPr id="52233" name="AutoShape 10" descr="data:image/jpeg;base64,/9j/4AAQSkZJRgABAQAAAQABAAD/2wCEAAkGBxMTEhUUExMWFhUXGBobGRgYGBsfHxwcHB8gHBwdHBscHSghIB4nGxwbIjEhJSkrLi4uHh8zODMsNygtLisBCgoKDg0OGhAQGiwkHyQsLCwsLCwsLCwsLCwsLCwsLCwsLCwsLCwsLCwsLCwsLCwsLCwsLCwsLCwsLCwsLCwuLP/AABEIAKgBLAMBIgACEQEDEQH/xAAbAAACAgMBAAAAAAAAAAAAAAAEBQMGAAECB//EAD8QAAIBAgQDBgQDBwIGAwEAAAECEQMhAAQSMQVBUQYTImFxgTKRocEUQrEjUmJy0eHwFZIWM0NTgvE0ssIH/8QAGQEAAwEBAQAAAAAAAAAAAAAAAQIDAAQF/8QAIxEAAgIDAQEAAgIDAAAAAAAAAAECERIhMQNBE1EEYSIyQv/aAAwDAQACEQMRAD8A8mnG0QkwMaw67PZXW+4EwJid/KR+uFGFdbLOok45yp8anzGLpxrhgVNzPMex8/DsLeYxTqFLxgTsb4NUC7RY6b47DeeB6K2mbf8Av+mJmHzg/TFTnJ0jEkYgTffr+mJp2v8A2wAGJEjnjDTBiAf64a8I4K9YBtQRerdP4RucFZ3s69MSKi1INwqkH5E4w345VdFd7ra2MoqCSI2Ukeojf2xLVYfX/BifhVB3LiTpja0cuo9cBs0I2AGmLY4ZMTRDaTyaDjllxkKwTnjrlvjYWSfX7HHdKlte3pfn/TBAbo05wVTpj6f0vjullRyYm22kz9TH1wW9EDaw2g3+v2wuSG/HJkQXf0H/AL9/vjuod7Rt7Y1I68h/np/bHFQ9D0+3+e+HJGqjb2i/yxyx3tz/AK7Y2QL3PLljl0ibkfbljGJVQknwkgEao5C/PlsfljipAYxsGI/tjRZxSzCoxVwgcR/AwBnwm0PzKj12xxVB8BaZKUyZ6lb7qLz5fPfAsrh/jZqdvX54jqLIFuuJqag/P7j674k7kaZnrOCIhS9sTZWvG/T/AA+mOq9EWM8unrgbRBieX3j5YAWNqbyDjS0y7qiyWZlVREkkmBbEGVbz5RgmjVZKiVEgsrKVnrB3jBYIrYfxLPQ7LLKEYqJKg+C2oAmFEQDuTyjEFIBjA0k3FioFxJBLamK9bCMK85SqA6mL3vq1LE7jfbxSflgajWJJGliL2bSZEg3MiJbc9MTZ6CLIMpNMoNIlYQEyQDsJNwJE+kHHnGcH7RvXF171kgsskGQdZM7dbjnbb5YqHEU/aOeZJMR7/fGfBJdA8EU8k5EgYipCSPXF64fw2aeom0Ra1wF5zfcWjnz5BKxXoolRCpg40MOeP5PS2+xN+v1wrWiTsRjBIgDfy3xb+yPCyaQrh4YkjSVkQG03uJ2xUqdQqQymCP8AL+Xli55DijJRphaMBgTpFoJYnY/lJkg9MZdA+AvHKxRmpa2JF2k72B1RytG0DFZy7kut+Yw27U51mqxp0gqsmI12tfmo29Z6YB4K0Ziif41/XGvZvg5Rjjo8rY74gqrUdQI0sREz9cBvWHXFTnYSrG2Jssw1KGMLqHnHthYcz54b0K6NlgCLioYawMtHMCWEAWbblgBirY+rcRpqNIJWRpkOBuBBv0Zb/wAwOI149OxYjcSVMTeJHRgV/wDLHP4ekDqi82gnpEC95HLfywBmsuQCQ5iB8UNttuAY5f3thTt+AXFcwO8JWwMH3O/1w17KMCXM8j+8eXyxUKlYmJ3GLX2HYliom82BA3B5HCzeiEEsmCcdOnMVIO5Bt5gHAgbB3bFCuZvPipob+kfbCukcNHhCfTpCZ98FZdogm+/PENFf1/wYMyaEkBVLG9gCSfYYZoWPdDGhX1AQIttjivSY7YZZfgGZ3amKf87X2JiFDdPqMGHgDxPeLvpsjtJgGBtJm0eRxzYuz0cdbKteT6fUY2XPXl/T6f2xZ8/wZKVGqzQzEeBzCxpYfCAxDBxMSftir5tQpgOryu6zAuRpMje0+4x0xTo4PSGLMNU9eQxw1Tz5D/PTEOr9P8GNat/Qfa3+dMEmSUWLVdAkmpSroLSZNMkGNDGdQFwAfMYO42AtZ1WIDEAehPTyjCqh/wDIoGNQDqSImRIm2h5t/CcMO0Nsw48qcjz0Ak/Mk++AW/5JeHKhbxsYFwo3cyIA6eZ5AYcfixFlQADpAjaWMSJ5D4m6jFboSZYQY3ty6kdPr88abPajEkSNQudU9SREzt5csKy3iko2NMwEfvdMAqBNysGCxAXUbkWgz7YQ1p64Z02p6SPhAkTzHhIJPLkfvOF9RTpUm2pZjpPI+d/rgpiesfpBQrnB6v8AbC2hl2dwqiSxgYsGSorTg6pcG4IBEDlpYX9TPtgtk4wbFeZqmmxUbi29oNwJi3oLnGZvLqpTRquJNj8UwYUiRIEi5PniHjYgMyajZtxtvYDaMMu0qFqwp0zAVEA8Wo2BAkgARpIm24OEOuyDMwVCXMgEDncTtPWfWcV7tA05qrE3a1o3A5fbFryOqgh0lRNmYgSQOWrpipdoK61MzVdPhZpF/IffGYrN9n+H9/W0atMKWJidiBESOZxcc7l2pU5Z/DTI+EFSTNmYzeCRA26zhB2Y4hDOSmqoqRq21KSLE7agRYne+Guf40GoVS9I6YFm5yQY8MwAYljAxk9CvpV+K5gsZkmTv15csL5x3WqlzLG/lsPIDkMcYUJoibYO/wBRqFizuzM0XnoIHoI6YPbsxVWoUZlHhLBhcGOXrgzhXZV6rBRVCk0y4OkmdI2jUMHFmK5Uru4VWYsE1aQfygmSB73xLwk/t6X86/rhsvZuqzaEZSYkA2BnnOJKfBatCqpqgqVYGCOQP5TsfbGoxx2pDfiqsAwSD81Bwr7t8W/jtIF1aImmgJBJkiRN9uXywAKQOw62/TFSD6I0yVQkCCSdgLk+gG+LFwjh700YVFKnVqAYREWJvz3xeeynCiqMxWmlNpJrEFnJSDpA2FM3kHfFWqVqb1TfvA7S1iLs4AiDpCx0O3nhSsY1tkWb4wqDn5i3LqNyPUAiZGAqtYuQX8CMYkmSZ6NF7c+dp2xB2jXTnKlFBdXhfKbjxE3+Lc/PDDjnC/w3dlq/eXBNRSNFxdABbULyQTbTjUUy0B1eAEVDTViziSyrTZiBNiQgJjzjrg3s7lqlKvdPCCLmIkb6h8Sn1H0wZ2bzR78NTcuQNc0iDUhAbHxSR1U4uPGOHAqtdq6KrUwIZfFqBkEKsG0tv1O+Fl+gRjTsoXbejUL0WWP+XpIG1mOx5m+EnC6odipswvEgTG+/P2xbeP0Q6I5MgObjnqAO3LCunl6K303sffyw0OHP60pAxyjKSDyaN538/vg7g5r0marSTWUEssxKyJAMHxEwBa8xialmUaQCd7ThrwlB4rTMgEXPhBMKpZVjxCajmAPCLth2hPPc9Cml25uhKVAADqEpc7gBQdIA2kyfTHf/ABMpgNUrks5LG7Noj4Qf3ZtoEDzGK8M6gd1YTJMXA3J302+VsN6/EcsyotMePUB4wVF7fEOUkdRvhG2egtoaZrjLZimwUGCrySfzEM3w8gCIEknbFcam43jY/f64K/HFVqCfHT1tK7E6K0FSdwSgOGGfH7QggAFmjoRPLyEj06YdbRxeqbdiHX5cv898RtVPIDb/AD3xPxBtMBQxYz6ARzxBTyxMFm9VFhz95xiVEmWQuymA0dL7QOSP/wDU4P7XZkHNssX7qg3mQ1FDPzkY0q3QACOkW36aWH0+eM7RZcVKtoDClQ0noVpheXK0EeXLGos/9aEnEmbQYHOWjpgOlm+g6RztP+fXFidFWEAl2i5YKCeYUbgfXzwHmMo6qXUTEgxfT6czhGx/O0jWRzB7s61jxqehIhyRbkSOeJaWaVvC5u7mDbYBpMD2HsMc5XLtUy5bUKYLCHcxICm/WDNiAZwBw+quoarjYCL7+vQ4A8tqh9SyZpqKiFixgr4HHhiSdrk2288Zl8oAySuqpUcXAJYDoOYUeXvgqlxEsBTDEEAwJIF5JAvyJj2w/wCzNanRp6tQ1kAOSw5cr7AdMK2xklFCmp2crvVZFJNNY1atEjUJ6gnB3+gGtmKjBogimYZdWpV1QzXASCIg3nBvDeIgms7krradt7QPpGNcMmnWzbIZDVGKgiLoShv0IVfTDLYLIch2Hq06Tlqa1HMyxdWIHkSfX548u43H4irG2q2PXMz2hJQjQRIgnUpHnEGZx5pxHIPVNessBFYggm9wIge/XAZm9Cqhn6iJ3auVXWKhAsSwAAM72jbBA4xVR1ZHIIBEG4OoANKm1/sMd8O4BVrfAU5XYkC5gCym/PBVPshmGBP7MQSCCWBsY/d9/Q4FMAhVYAxmHGY4LUpQHZAYJEFj9dMfXE+W7PVmUMAhDXBJiR8sAw6yOfaoGR1/aQTbp5Ye9kGK5ijNv2VQX/lOFOf4glNYp1KqVyYIUFPDH7wIPthh2c4jXK6iKlUR4C9VgqtsTDTI3FsVUkFQIuEo0o1TS2km4BFuVp64adocwGpFajAERpLHngXhOUqu7alRFJABFTUuobqIFoEYh7VZV8voNQioHJP8pAiI5z9sTb2MkLuN0h3SOKiPc3QyIa+8C4uCMb7I5ZKmaprUICTJ1GxsYHuYxDqBya6mjoYJkg7W2nqca4FrUPUXTuEIYDYgknqBbcYZO0SnCplt7W5gZWgtGaiKGI1B4Glr/DEkRtBEYp2RrUQUXVpUssMdR2IgQoMEn25nBnaShmWprSJOlSSilNQj+CoBOnyOEGTQLTdmcGFDIs7MGBPvAjGseizdqezmaq5tnpI1RISCKZM+G8kCJHrgfK9ns1UqqlSk0qJFMgLoXbUATFzvueuL9muKilTpPq0hxv5x1xXc9x5vxdGqoNQFXQ23Bg2nocJKTNFKhZn+BvltDd1DNUQKQVGnfmrTPn7YBejWesWqS7AxrgwxPJSRJ6e2HfaPtMppoFpuW7xSAwKg6TLX9LWwAOIN3hcE0S6jRTpgkiwtqmVHMkfLAjJ/RmrC+K03TLMrr4kVGgEE2MbA/ukbTiq/iS24Kyqm8cxPInFg4nxJ2Ru8cu2mCTp2IjyM23xVGrgqmkhitGmpg/mUR89sVgQ9o2OMlkqjqGFSlTViRrqHwjT0AuW6DyPli15PJItNUFRahFMu9Qr4HUM57xxuaagqBT2ZhTnEdfgFBGOXpuTV7sMBrEAhblp2BIi3PBmYmnm6T01qd1WprTpqKZIWojEItaLqUrFSZ3joMFOykIYopnbThTMyVgGDOIbX8WpbMGJbxVAwhtChF2GOOH5NcxRp+Gojf9RlClXINiYW3pOL1SyAq0cxSWmEGq1Q2Z1ZJQ1H3DtJfSD+cEDFYykusrSSmwfS1NvCqCJ1azUnTpgyQJxpFY19JeF8MVaq6gKg0wVZQdWkk6QDuWUugHPWB54Z0lCLmGemQacN4yunWVVFUIQWWp4gseINsdgQmpZ1hUBNmBBHQxt6g/XEHFa1c5gsihVJWqJ+AFdmvyBuCbA35YCegTjTsyqp0K6qQs6WJEAN0uZ2BMeuAS1/8+uGVSokuoY1GiDU8LK5bxFgZOkgxcEzhRWcXm17n7+mGTOT0hTD0AUpMSAJHg5mb8/niBWnMVCTYLKnpC7R78sFVs2pYkOumZB1gCJtfv1Gw6p6c8ccTya9y9QCXakx1SSd02OphtHM2G+ClZWUUkLuL1FbSEYBql4UbADmYkmYtOHH4DMLQqE09J3hnG2kaiSJi42wkzI/aU20jwVlsOmoBZ+X6YtPHOIzSqIFaWUgzYCbb/0xJoaIrzVRazCwZgFWTWU6QqhFGg+QFpOO8vwle6NQuovEnyMb+mAK2famJKsQZAllj5BbYGfMg0iDBUGdPn6YBRpUGrVoqxKzVZbnSDpHqQNvLDTgopVnWomkiNRAudSkrBm+xnCunlQ0IWIAuALKvoosT1Y3w54Fke4d3Z1aVAtvO9xttHPGEpsemlFEsrBWLWYtpiT19AcK+EVoqVJYEmrUYQZhXaV9NjjrM5ouukUu9CGSWZVVV2/MJJJ5z7YF4Gg7yoe6p05IHgbVMTuRzvgxY7hqwzimWRKbFVAvNhucVnjNY90aeoeLQF2soMkmOZLfTD+txNdOlgDJi/8AbCPiOWpEyVIDGS0mTG+9sZoXEJqcYWhTpmgyllIEMikREGzAgnzi0YbPxOo1LL6nOl9VvMpI2sTIMWEScU7iFFdJ0cr3+xw81FuG0XW7U3BAH8JKfcYKFOs5mGqV6dKBF/Cw/Xn8iMeiUuI5JAKVBazrTAQmmwRQ0SRB03gi8c/LHlmezfdsKsguDMbwDuCfTDThOaikpidY1k/zX/thWaiDtQhd1qIjExBsSfKcSLRJpUu9SmgRY1VqjnztTFlHlgmrmYG/ywPTzogyaaxzYThsS0XR1/qKFWWgrIEIYQBAPkQBzHScQdo+N16gAiBYsCFNxcFTuMdUM8WVh33eBpuE0gdIwv4jVFXSEtVO9xAAEHfkN/TCNAb2MeB16jZZUR33Z2CUkJWD/wBxuUQffEWQyTVGZA3j8TQROqDf4bTF7YN4bwmmEdA7VZI1LCalkQTBgHrIxXuJ1zQqhaTgGlsydfPlN4IFsFaNJZDzN8Xq0Eq0SZhdIsJUxYqd+fOcV/JUB+HliYgzCyb+mHZzdLPgd4Fy9UGCQWbvBG5OkKgnrOGXBuEU0yOaLka1L90Q9xo+HSw31NzHLD43wRjCoS/DsuwYgrHxLyiLqduWF7uCaDRHjI+Y/tiTh1Ynhp1MZUtNybhp3N9sLhnkKiWU6SGAJtI2mDhJRNDYJ2m4eveUEUOwLsSq3YzuFnaT8pwwXNvl1YJkqyxGp0zTyvTwEW/y+DDXSo9OokKGRSviIEOAbjeL3jpyxHxTigf/AJjrC21qxZiDuZ5qLSDHzwIoL0LeL8Wp5oUSnfawrLVFWGMyGBDTJFjytis91DR5/wCee2HnFOI2oU2HiQsC3hIItpuQDPiO5HLCdHPfgRPlcXggbzzjDcZOex9n+LK9N0cLUNtJZhqUbkWXUZiLsPTDjIZirXqUquuoiEM1JSZVQdNFKzXLCys5YncLE3OBcxQU0tems7Af9laVIxFjLByDzIIwdwepT0d7SQHcaIWCQo1M5EqqqjQEWSoYC7PZ4Mo0C55m/ENKmmrFKlMbC6fs1PWp3SKZ3g+WJqApq86U8TS3eSVsNlEQCTEnpt0xNx7N0Zq1K0mm1wF3Z9R001K2VwTuYjSTyGKvT4u5BWql7wy3t0YdR1G/QYpdqmLtMN4/UJaozskKlLQtMQACzAiSN9INgI2wdm81kalEtTqWPdocvWnUC5uBBkAR8S6luZxVKXEIaQZGukIPkWt6XPzxPxHJ0ws028XOmQZFzGkn4h6XxKSSMm2NclkxFQmqEVKhSCGYsfIKt8CcfpUg4ajr7thYv8RKnS3SLwY5SMG5fjgoUaBNI97rDlXt4qY0rqG9je8HfC7tBmwyiar1I+FtPhkmWQNNlAggRN4wq6LPaoGoZtg5AYjSvVht6NMX6HEvaLiFRCtOjDK1EK50ljYmQG9In64U0XvU/l+pI8v0IPng7tHlQjnQYBNotaEtbzY4omBcJcnmy1nCjU0T5xpXnaCfQycXD8AKjg3bURIJMQIgATafLFKbKroQAEkQSyj4RuAIFzN/LFn4PnSaS6m8S+FmZoNrAkeYjC/RuDftRwDK0RSIQpVd4IYvJUI0tpY2loE+Xnjz/ilMCWPxd88mN9rfOcaTM1FqE1HZitgzln5EgA3MXm1r4h4xW1bn4n1x6hR+on3wWa2WHIBSVaZsL9LGRhc3aIipUWJXXbyER9sJshxV1hNxyPQYidILNqkEmDhAqVF44RkRnENQooQMAmrUQzCCQVkDTcc+uCuz+WNPvAwRSHaRTELaBYYpXBOPZiiAlOsypr1aIUiSACfEpIJAGxG3XFx4XnNaNUiNZZo6Th0kHJspaPUFdX1mVcMPYyMO+PcQepTTvKmqS5XwxC25je8/LC/syuXfMgZuuKNFfExIYl4/IukG58/a+G/abi6ZkgBFWmg00lG60wLeQc/EeVwOU4ONitlfoaj4QC2+wJMegxaODOr8Pq0xfuywv1ham3rhHw7K06dRWauVGliTdTIEhYEkyeYnFl4ZxQVBURjqBoGDAN1kXK7kh4k3sMDgFH6VjPZ0mjogXEE229N585xYezqTlqV9lj5EjBvF+y5ymSy9Wuid88q1MqDpkFrn94CAQLedsLeAkCiFJ2ZvlqJH0IwGggXGqT0QGgshEh1uD7jAHCc+71AlgDN4k2BI3xxmOJPo7pGZVPxAGxJ8v6YfcN7OkBSD+2AkqdPPZV5646eeGoKkzKiqFBYm4uTzwKGUfCoHrufXoPLAmY1qxDAhhvqN/cnEJzBjwgmefL++FoLYXnOKd0tviiAeYnnOK+ahdpJMk3Jx0mZqy4n1HI8rzhlUoBFoHwGVuQCwk3FiBJm39cB7MpUN8nw8hQVem6wIVWAY+xYavTfCbjOW0VgVUgKBAIuJ3EwD1scW7gLhBHiNYgnSbEx/KABythXxXho75i7VF1eIhRM22BNgZ6288ZOgPY27IZnvEzNL0MEbErH2xTa6U3UmrW8fmJiLRCD7YsPY9tGZdbjVSVoP3+cYWcY4MKYaqK1MSzWEAi5mQTc+mC9iq0wXN8UAFMKO8RVVCIKjw2AE32iTGBqvEnCtpRRq3kkx08rXww/01IUqwed7ERETMgTe3TE/EeHmpSB71bagUCwQAJm0CMBBYvrGoaXeVXJqF5E810hTcWERt9MScMLd/qportoJAb4RNixANwJ6gXwRmgHyiEXAlSQDGrS9pIvtNsIMnnmSGUwwlSfI4MkBMu+V4jWMl0y7xaGDA/8AjcwcC8NzValXqSXy7MA1MEa0MeoEsPCwIgyoJDaQMMuCmm9NGFeqKoLlVRNcuxMGNS6iFFtRIBi2CM7wypSQZgVMyxov4lastRjqBDghNaJqUsIg35HCx0yjFlbMjuM1SFPQwJPd6QQul6WltTwzOSzAtubnriBEWQbEGnqkbTvbrG3thzVpLUfvqKpWBJQN35BZqes09AKnUql1kKY/Ziw+ELsxXpRqIWiwsV3YaVWnpj/wB2uScUltGKrmVMuRO6HfzP2wZ2rBWpTK80MXjnguhTWpUdLyEF2EQBZZ8r4C7SyzoLHRSRTfmRJ8+YwjFAP9QlQDIZTKkbzuSWMySbnrgZs2xUKTIBJ9zifNcMIpl4IIIBUjaR/XC8UzjIR7GWTJ0VGE/FTWfFF2m5BjYbEemGvGqlEilo2LqGBBB8RBJANypC/ELGcBcM4Q9emEp6O8Z3PiKi1NNRBPxixYwbGBGGnabs3+FoK8Uw4qKGgtcLMkEiIJjDxdIARnXSiszAPwAjf2++OcvcB7MTJUECCOVt5+uBV4VVr/ALapYEDSLGFG1sdZie7IQMatPSU0mCCLE9SNPTmMIWjs5zVRGqXMHSZ0yJsbH3jpywBxKjKKYIIF7H/LGR8sSUEPfhHJJZY1cwzXnfqYvOCDlWVIa8WtJ+IXHsQDgoWWhVkFvBGo8j0HpjvN5FRe/phvwzJEyTaDFxB2n6ffBldUVfhDdSJn6H7YAFFsrNLJ+BjswKn5zb9MW/hFMjLDp3c/ScA06tJKTtTY6yt4MwPELkAR5+2HXd6crb/tW/24ZBSPPq1Eap+WO6BIOCaGRqVDaLfTBJyJ1HvH0qByU8h1jAtmdAmcZglwY68rif0wd2C4omWza1npd6EVmC69IDD8x8JkBS1uuk8sTd0rZdgDMFWvzAt+k4Fp2auw2FAqLDdyiiwAG5IHkL4IqZY+2naZ83V1t4ViEQGQqzJvAli2/oBiv0c4yiAbTN8K8vXawNwcF1Ms4Pwn3wckYs3BeAaCWBDVOb/lTqE/eb+LYYcVFUCJOlb33E8x1nod97YJ4hnVWAY/hRR+iGP9zALzAO+KzxPjEaoI1DYTIWd7/mbzwQhPHuLKy6airVdAYczqiLAtz8pE+eEeUzSt8EmLhZmOsDcY2lHvNYUguOV5IP6nChXSm/wlWHO8j2wrMSVaoVqhEgweXv8ArhnXpwPBV1qqAqwBWG3EXOxOErNreS0yDJ9rWwZwek8qVJO4Plyn0vhbDFIKyubNEs1QkNqDCDdpHUbjEma4xrMvUJ6SLD0gbYlpcD8Z17RYTE+U7DCnM8MKNLaSs7Btx6jADwt/ZzMUpSKiljAvvebCQJIsY5A444xl6C1W8AV9QZnMljzOgCw5CT8sV3K1lDUmCFSKqX1qRFxGnfnvht2vzemsg2LL8XIQfrvgoEmr0POH01zBSmUYpq1LTUeIgC2puS7ksT4ibbYP41SpUlIamGYGyBvBTEbQhIF+RucVzhHD3qwVqV6kECFqP9SCqj2xZ04FXpKX/YwJJDOjecEHn74NBuzzDM1XKFQIVKhgdCTB+hjAi5aE9rgK36xGLHxLKicxpWAQri8yfzH/AHTbCBKBYQCzMehMD1/zpgNsWix9neInLhqmpWKoRT7wFQsyTp6+GQLiJ88H8H4pVd27tu4D6fAgBWoAzCPECdOqRIvIOKpkMizEqX0qd/YE4PyK/hatOqtQMyEGIOmVIK3IE7YCGss9XhlTKGrXimVOrvKCVI8T3Kl0BYCZtYbAmcF5jJUKyCvTEhqgLSiIiqVIur1DVI2P1i2IOGceympjrZXqqVJapUXuwWDRTNOi4JsAWYgkW5mWfDxw8BKK5ksyhqlNzR1gLeU1ADWokkLpkbi4xd0uAsqPBcmpDOLKzGP5ATtYASfLpg7I1FXvHhC7M0SATOqASSPCoFpkE8rDD2n2dqUqJrBkzFCJWpQbWIAm4At7CMKcjlaoQOs6jeEAb5LPmJMGJubxiTTDo6o8GaoA1RKmkn47S56KoUxTAm53tthJX4YKdnC0zyBpHr11EG2LmOA+ENmiuufEXcSqwNKjV8Jn0GI+M5DKGgVVqWsXkNTImOZpnntEcpOEDQj4fRNOskOYWjWYC4U95qQwCABFvhJF+tsMn4SM3mBVt3a1ajEwDJ2AvYgETedhivu4ckbEIo8JAMGZEgze28eg52nhNEmjTpqTpWIteSLyRvJk4bLQmKytnOZpLqOkz5k79egwg4pQg94VC6QYaL6up64dZrLk+GDbe1/liq8fr6fDqJ53mNtr/phbC/6F9KmGhQSDvqg9bR54tWQy5aWd4JsBp387WFsV/sWpd3dxqVbKpnc362i3rOLbmEOk6RJ5AYe6MlewTL5cI5YMWJBsfhE72i/L5Y4zVKm+4VGtcCBz54My9EkXsOvX0nGs0gCwLxhWMivUXp0xV1nxFYHmb9Pa+LBmqwOWYAwe7gHoYAnCWrSpslQsviUKFP8AE7aRGGnFcqUy9QnyA9yBhomaENLJqBLPrtsJH3xL+JCi2rnZmkAY6yVMMOQP64E4gpUxbzJ2H9cBgoI4jnKbZaoVHiAEDzJHz54TVqrJlZYy5qqCOgVWaPWWU/LBK5eoRNIFhJ8RHP0mBHL1xnFeFFMqpZgTqLGCfzEL7wFicFCNENDLCk4KtqFPSWMRE6ZtvEsBg3PZ3W5ZZIMRHp/WcSUVHcujSGB1CfKPn0+WFrcRAsEPn64DCW1qA6hdVzBJJnqdyfXFRz2VNMkGPLzHUYstOtNzgDtBlpVX2i3zxrGaFNFGNXwsFNoJaOXXDc5xrDMUlqAfvifk2OuBZRKiw8+1iOhB62w/bKlec41mxPO83GtoUqNRIXkL2F8WHgyKTVuRfkYN/FY4K41wE1Brp/FzX97088KaSsoU20uGg8pWzA9CIiMbpi201Vl0kSp639564XZvhmkAgG88reUHngzg+WJAIAWekx8gThvVy9MqFZ235WjzGMgJaPN+J8PqLUTw6dZ8PQmd7W+WGXbRvBRqc1aD6Ef2wbneGaa9Et8PfKoIYaZkE2mdUAYr1au9RShuswJ8iY/TDCVZceFZWgFBer3TOLldSk84EGAPK88+mLLkOEK6k0Vp1AL94y6oESZE6NXtjzLLV2oMhSsWCqD4TIE7rDfIjDnMZ+pmX8BIpgAAKSqk7nUUjVfYE8sAdB2ZyZZqpF1KhRYKCzTIA5QLnkBircKcqSCAVmCeUzzO3+Dph3wXiuisEckjYEmYM8ibxiwZCkjUagA8JmfMtJP9cJOSQ8Y3sU9naGWqM3eeREbC8CTz5E+ow94x2Vy7oSjaTBn933xUuBr3dJqrjwhmgxcja3UEDbnjvMdpLaJVqZEDVrEAzYwZ6+eAKmmJOOcJ/DtpLBgbgruPbp54Fr1qjOCGYtE/ETEXBEkxFjgzjeZptpWiSViSPFuOmq4EYEo5MtULHXF/gUG/ISTEed/TDxbAy5dnu1D8OdXpyyvPe0SRpcASWHJanQ7HY8osvF+3OQV++ytO9Sj4+7im+piYVrWKwST5g3tjzIZKoSAFMgEQZJAIvy6Y4zmTqSP2TA9VBj/bFj6W8sPaYKLNU46S4f8AEBjcBadPw0xYxrdRLdStyQZJxJkK5qyRRNUzJliFA6kL4je/oDisZDPmmGE6dRAJKzEfw/56YJzXEB4SunvFIIamrDY7xETOEY61sIy9Ko2acKjOoYIdMhQQGeJLQLK56wDi88CQjSSCpWLOCDcSLW5EYpL8aNQnXSTUxh2IHiJ8LWYc1hTBFibjE3+q1BSVA0BYCjxFijCQCQgXwmRr1NMqJthGFLdj/tLlSr6tLVJvO4U9AOWKbxxX8DuY1FrRHhtAsOQxbafZXN1KQdaqLTMf9aSCY+JVmPnbCRuz7B4dmeAZkxEbi/PGTNhb0GdkaVPQxCsiBzLETqNrA8iAQPFGH2aziqrFABA3Nz/Qe2KutB0H7PxLvBU+0QYnzONfjX0kFGLR+6esdPLDVYarTD+H1JU+p+RuP6Y1nyALMB62wnyVdlBDArHUEcrfTEWdzUiCel/7YIoVw1dUC3ir0R7K2r7Ytfa94ysfvVEHyk/bCPsZkQ/dvJgVGYSeisu38x64ZdumMUEGxZmPsAP/ANYpFaFbElJbY0Mt3jidl3+wxqha7NAw9ytLw6lH+emEkGyTK0AF+HSo6WHywn43lTXTu6Y8YUwpIHMb4PzOeZSNUxvYTbFf4nxZmDC4BnTyI998KkLYaez1SxZ4gRzNo2nAT8IEkBgY6so++AuFLVzOhdbkAjWdTG0874u68IRgIVAAIuRJ8zg2FKyv8ZpvRqaFUgESG+3rhdXoDSzXkCZ32649EzWUDgow3+Yx55xzL1KOpH2NgRzwoWd9n89DaTsf1xe8mA4vEcox5tlFKgNynFqy/GFQkhSQd4a+wPwm3WL8jg2FoZ1W7tyvuD5YrdepTepUy1KVZyagJ2FWJIX+ZJ9wMG5rineTAIO1+WFOU4RUGYWqtVQysr6jIgg2/TDx0Ji2O+E5haVNS9ZdRE6dQ+vTEL8V7xpHwkxMGJ/zlifKcAy+pndNRLMWYtCzMmB69OuHf4WmKYOhFBUhVM6VGxMyPzczPyxmi8fK+lQp8MIqI4qVajI+pTJ8BB1QA4sOoAwXSyGkghQLXnxHmZmIm+LCcrTpjxaGcKYClViQQoYnex5Qb88DcQK06QKMomYViAJEAMWPIGSdxthSmCirEOe4dROrWoYiFkQCCfF/uA+++BaXFaqFVpOQiwO7/JpHLTt7788F5VkaRJ0qTckkGPiboCxEx0gcsJ2VXY7jVbwLqI9APO1upxmiLaZduzXYkV3q1HYBSFZbfDqJKjfeI+eGX/DOYRzQdqfc3B0mDBG2mJEjoca4NSqLl6dEyUYiWMy0CFk+iz5euLXnXCqBuY54hOQ8V+ik9oqBqslKnThaQ1tAAhQCAPO/6HFWy3D8nUXVW/FI5Yk1Kehk0ydP7OJ2g9d8WzOtAcyZqHSG6ACOfvhfm81lKahEK6tNt5PKxO/tgpslhFSti+j2NUMlSiy5ijKgsvKTB1rusTffDPKcCRQw7t2ZCQzBVgEEg2J8jiHL5xqJFSlVNF2G+08oYMIPvh5S7SZjSA6UGJHifRuZnUAIHznGyf0tgnwX5Th5nw0m0geNo0yrDT5iYM7geWOk4XTQEVHAqA6SLkCDcAgb78vfFn7L8aDV0o1qVMpUBRTpJIYSwBLEkqQD6QOuLvV4Ll2ktQpGd/At/W2KKicpYumjyLiXBcuU8FN2YEnXpgR0M7nzGOOB8JoEOvd0Wq20CqpYFR+6oYajMyANQEEarjHsScJoCYpLeQbdd8Bjspk9/wAOm83k39CcMhHNNVRQE4OCU10csincr3SxzDjS0uDaUI22IO5dfs1lkZancjQ4C1ArOIPIgkyENyJw07dZSpTKPTeotIrpYK7gK02sDzB+nniu8E4n3TkOS6OIYEkkg+ZO/T++BPhTyi2rLRwbgmVpVNVDJUgGlTWZ5Ygi5GqTB9dsL+1/ZzTDoDNz1mNwepA67qDMkXJShoqLpchCf2bqFgg7gyDfra8CcPmzjEFayqKZ/MCwYcwYiLRupwnTbg7R5pQZnh3prCvpIQAF5BKi7Dc2t8sMuEoIZX1UyDcEMdRMjSZEG8gee3XBnHuAtTY1KcGxPh2n95Y5TfTyPUYr1PNsW8b6WGkfn6iGsTJBv8yOmGT/AGdUFmrQVn6KujDShu+oBmMQQpIDCCfCfFcX+VdzHC8vrgIHVRG5UmxgnxefOJjFhy1JAwNQs2oTadW8j8wUbTcchbDqaJAWmaYWNmkmDvLERqsed9zfFETnCuopGUrpllBUaV2AG1wGJHvOFfHs5+KqU4YrpB8QOxJEz12GL/nuDZOpPfKhAgqUZgxsv5QYttG25kRhTT4Yo/5VMoAupVAQ7T4tVvzHzJ84wXKhF5J7KNmOG1gJ1gr1MiefPB9DiFSnSVGsRInefT2xcKeZD6VrUVqMpu+ptRBi0zAMER5jC+beJKZWY8cg2MQsi9oJvbrsML0P4a4U6tmA0ks5P/l/6x1wfIrmGKQ+hbs1yf5Rfc7+3zsX+h0XIKo0ExpWRymxnyN4wXkqQy6KAAqNNybif3jvgUQnBrbJafDwiDQ9HL0wYFMsCwHUzEn54R5jPEMR3im++k3+WGGaJnwKrA8wbYF/a8qM+mNQn5K+Dihn3KGqxklrk+gxXO2/EGqBKSqCCdUgXtb64Z5zMotBggHIAT59TgXLZDXdhcqIvEYC2WlHJ6K7lnHd6Tv/AExPRrQNXSQQOYP3BvhunZwHaZvInmZ5xg7/AEWmgAKglvy+KR6g2A/XBxDgyLg2VVkmQ3IReT9+VsWOnwxVu1NQtj+0edI5gk2HoOfpgDKcJVTqogB+tNYII3lthblhqcsQpVl11HMeNzqANyQLyRM8gJE3wyoZebQHnauVA0qJMboQV1Ecle+kTG087RgJaX8DOdOxPwmJAjeB0thtmCiFlpkgIRqbweK29tvQTN8FZzPkU1pwPFADaCCY5lPzQZAJAjpMYDOmNr4IMnkQWBDgkG5CggdQZIkjyEeeAu0vBatbMUhTXwAhdQTSAdyS2xMC8HfD8OoXXVZ1UJBaAb/DYQGIuT4ZOAOH8foeNtTMAqgVD4VCkeIrTIkG0HbbGjEj/ImnoWdrmgU0p09XdwsovLmXAEGTzPKcc9k+AuaitUWJbUBtzmI30iBfFj7O8YqUMu50qr13ZtREsUuEtsBpuB533wbwpUVa9epU0lVAURzO7HoP6HBnzRyxdMPyjpUztKjMABmtudI2Hz+WE3GeNrWzL0qJLKpgtytYidpmRbpjzziuaqZh2IBAUaizch5eeLv2WyiU8tTeAAKa/pjnxpbKqW9EXanLDTSW8SRA3mLR9cA5fgZAGojRuCbFSbSrcjyPI4M4gozLeNiEEm1iPOeR/riavmD3bFQDGkx/KdUDz2+WGiSm9iWsTLUahDcgxgMDE+IT0wNwqlmKb6RSZqZm8qB6iTb74Jy2ap1qimppAJ3blNpn5YtHFqgSi5UeIgqnqbD5b+2GdGjJrhzwmsKWYo1GBYUmLQpEmUZOZAtqn2xeE7b0NjTqg9NKn3lWIx5xwvwIFZS0AXMD159cHCvT5owPkf74CdHRKKntpl7/AOMEPw0anlJpj/8Ac/TAlXtm42y6+9X7BMVZM3yWmT5n+gxJRydVvhomT/CRz5TgOf8AQy8POhxm+2NR0Ze5pCRHiJce6ws/PFcpZfUYhRPICAJ5AEmB7nDNeA5k/wDRbfqB9CcTU+zmZn4APVh9sLKTa4P5x8ofSXhFY05p1BrptuJv6jzG/nGLDS4ilA905mIu0L4DsVP5h12i+EI4cyWqVKSkb/tACOc+WHXDq/g0l6bhboVcG+2iADYg+e/phYX9J/yMOxZNS7QZY6pfSIESwvvtpJIP12wCeHpmwHpVlsYKsgI+VoJHMWPzw5CuIKUgAQfI8ugsYnl0FpwLxTNHSFVyKgI0/uuREo3qfDG8kYscybT/AMRRm+FujEmm2kX10lp3O+pwYI8QX4RMDHC1MuH06fENmaQSSArFxbxC9iRbblhrks8KikqYcyu/iU3PdsAfiUCx/MLjngKrVhwGpozNMk0pJ5zt5Dl64Nl4Jyts4fhKVQKlHYtdWVvOTa8G0bwLjyA4hwU+EmkdI3k6gd7T8XkLc98WPKkmTTQo7W8SREARYgTAjbphjQR3X9oNJ56WPziLT8xg2J+VxPPBTpEsrFQ1xPhmdlANjv6XnfHFXKGoxIQlYJbYGJj8pMLaJMc+Vh6HX4OjkklrjqOYIJ23vviF+BLqDK7hgpUEnVAPSbbgYNj/AJ0eZrkiyIoUBjZbaQRp+IsbTeTubn0wr4nVqUhJUEbXus7xPpj1/N8ApVILrq5CQtpMm0aZtExMWwiznDKFFe7ZCKbM0sBDINxNjqXzY2tjWbNejpHiuZ4tedAX+RiPpgY8bfk1SPI49W/4JybCVrJfbwlT18MHxHracJz/APzp28VMgqerBT7qRIPlgEX50xTkOE1CoJBC2imsBm6lmJhR9cNc1kqUPpDCAIEkz5E+vn7YzGYMtHV5INzGWqaAWFRVMTLoJtYBFmLzc/LfEdDLjxFmZVLA+MgmBBMKNMkjmYEbXvjWMxk2ymKqyZWVmR1FRXm48KrA20A3B2MwcQ8apVoJY0qisbMrAsCATpuNQUSJB3ONYzAbNVUALSh/AHUACQSLTANzYAxvOHoyZuj/ABBCyeIMs7DU4MWAP13xvGYyKS/QVwfg+uqpqHVSCOCpltWoECC11AnYWke+BOL8LotXpotJNFJCxAG7E2DdRzANvCMZjMScnlRx+0V0AzDaqq8oHPEfE8rqHUb4zGYqmczIK3ZoPS0FjTDkF4EkgbKJsMF8Q4kO4TK0zbLqoYW+KIQdbiSRzjGYzBAB5ahFMDmTf2/vjhw0sgF2dQPfGYzAMR57sbUqV4oVKSLAnvGi/wCYgdMXLs9wCpQQHMV6FZlB02Jjr+a5ggSfvjMZhWVihpRy2oiEpi3NH9767cpwSmRE20ybfs6R/wDsWZR74zGYVI0pMPPCGsAxUeWmecmwHtiU8KKglKlQuB4dTsRO4BWYjljMZhqRNybE2azma1qXo1BYeBIZW/e1GfDHIA+pOBcy9epSam1BpYXc1KYYPeD8W06R7ctsZjMAZOibPcMfMUqRNRUrBNLwCwaPhhlNr8/PAGT4LmaNu9pgc9T1IuCJnTAME3HnjMZjUPGT4OMq9FCTUqoGiDozDaT/AOJYR7f1wU/EaEDRmdPT4W29ifrjMZgWUj5KW7FOWNFHc/iCQ8EgUysOvwuDyPtBw2Ti2XABetSWAZvBv8QE30k3jGYzCZs6H/Ei1dskyyalFWnUZle4lfiuSYsCAeVwPnhwgNpn6fbGYzFjzpM7xExaREc5+3LGYzGFB2aqYAgGbyNwOnrtfAWZZ3QCpTOq8EER5SJuI3B6bYzGYw8XsUZng6VVC0nS25GxP8SnYnqAelsd0TVoju2cyDyNo5WO3pjMZgnb4tzm4S2j/9k="/>
          <p:cNvSpPr>
            <a:spLocks noChangeAspect="1" noChangeArrowheads="1"/>
          </p:cNvSpPr>
          <p:nvPr/>
        </p:nvSpPr>
        <p:spPr bwMode="auto">
          <a:xfrm>
            <a:off x="155575" y="-822325"/>
            <a:ext cx="3086100" cy="1724025"/>
          </a:xfrm>
          <a:prstGeom prst="rect">
            <a:avLst/>
          </a:prstGeom>
          <a:noFill/>
          <a:ln w="9525">
            <a:noFill/>
            <a:miter lim="800000"/>
            <a:headEnd/>
            <a:tailEnd/>
          </a:ln>
        </p:spPr>
        <p:txBody>
          <a:bodyPr/>
          <a:lstStyle/>
          <a:p>
            <a:pPr eaLnBrk="1" hangingPunct="1"/>
            <a:endParaRPr lang="cs-CZ" altLang="cs-CZ"/>
          </a:p>
        </p:txBody>
      </p:sp>
      <p:pic>
        <p:nvPicPr>
          <p:cNvPr id="52234" name="Picture 12" descr="http://s-www.ledauphine.com/images/975332AE-E29C-409F-8E74-6AEB94E82A44/LDL_V0_12/sur-cette-image-extraite-le-25-septembre-d-une-video-remise-a-des-journalistes-l-homme-au-centre-pretend-etre-le-leader-du-groupe-extremiste-islamiste-nigerian-boko-haram-abubakar-shekau-il-aurait-choisi-de-se-montrer-apres-que-l-armee-a-dit-qu-il-pourrait-avoir-ete-tue-photo-afp.jpg"/>
          <p:cNvPicPr>
            <a:picLocks noChangeAspect="1" noChangeArrowheads="1"/>
          </p:cNvPicPr>
          <p:nvPr/>
        </p:nvPicPr>
        <p:blipFill>
          <a:blip r:embed="rId4" cstate="print"/>
          <a:srcRect/>
          <a:stretch>
            <a:fillRect/>
          </a:stretch>
        </p:blipFill>
        <p:spPr bwMode="auto">
          <a:xfrm>
            <a:off x="152400" y="1601788"/>
            <a:ext cx="2451100" cy="1370012"/>
          </a:xfrm>
          <a:prstGeom prst="rect">
            <a:avLst/>
          </a:prstGeom>
          <a:noFill/>
          <a:ln w="9525">
            <a:noFill/>
            <a:miter lim="800000"/>
            <a:headEnd/>
            <a:tailEnd/>
          </a:ln>
        </p:spPr>
      </p:pic>
      <p:pic>
        <p:nvPicPr>
          <p:cNvPr id="52235" name="Picture 4" descr="http://wonuolatahjdeen.files.wordpress.com/2014/02/jos22.jpg?w=614&amp;h=409"/>
          <p:cNvPicPr>
            <a:picLocks noGrp="1" noChangeAspect="1" noChangeArrowheads="1"/>
          </p:cNvPicPr>
          <p:nvPr>
            <p:ph idx="1"/>
          </p:nvPr>
        </p:nvPicPr>
        <p:blipFill>
          <a:blip r:embed="rId5" cstate="print"/>
          <a:srcRect/>
          <a:stretch>
            <a:fillRect/>
          </a:stretch>
        </p:blipFill>
        <p:spPr>
          <a:xfrm>
            <a:off x="152400" y="3124200"/>
            <a:ext cx="2438400" cy="1624013"/>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sah 2"/>
          <p:cNvSpPr>
            <a:spLocks noGrp="1"/>
          </p:cNvSpPr>
          <p:nvPr>
            <p:ph idx="4294967295"/>
          </p:nvPr>
        </p:nvSpPr>
        <p:spPr>
          <a:xfrm>
            <a:off x="0" y="263549"/>
            <a:ext cx="9144000" cy="5973763"/>
          </a:xfrm>
        </p:spPr>
        <p:txBody>
          <a:bodyPr/>
          <a:lstStyle/>
          <a:p>
            <a:pPr>
              <a:buFontTx/>
              <a:buNone/>
            </a:pPr>
            <a:r>
              <a:rPr lang="cs-CZ" altLang="cs-CZ" sz="2400" b="1" dirty="0" smtClean="0">
                <a:latin typeface="Times New Roman" pitchFamily="18" charset="0"/>
                <a:cs typeface="Times New Roman" pitchFamily="18" charset="0"/>
              </a:rPr>
              <a:t>                                </a:t>
            </a:r>
            <a:r>
              <a:rPr lang="cs-CZ" altLang="cs-CZ" sz="2400" b="1" dirty="0" smtClean="0">
                <a:solidFill>
                  <a:srgbClr val="FF0000"/>
                </a:solidFill>
                <a:latin typeface="Times New Roman" pitchFamily="18" charset="0"/>
                <a:cs typeface="Times New Roman" pitchFamily="18" charset="0"/>
              </a:rPr>
              <a:t>Islámský stát - ISIL ( ISIS. </a:t>
            </a:r>
            <a:r>
              <a:rPr lang="cs-CZ" sz="2400" b="1" dirty="0" smtClean="0">
                <a:solidFill>
                  <a:srgbClr val="FF0000"/>
                </a:solidFill>
              </a:rPr>
              <a:t>„DAESH“</a:t>
            </a:r>
            <a:r>
              <a:rPr lang="cs-CZ" sz="2400" dirty="0" smtClean="0"/>
              <a:t> )</a:t>
            </a:r>
            <a:endParaRPr lang="cs-CZ" altLang="cs-CZ" sz="2400" b="1" dirty="0" smtClean="0">
              <a:solidFill>
                <a:srgbClr val="FF0000"/>
              </a:solidFill>
              <a:latin typeface="Times New Roman" pitchFamily="18" charset="0"/>
              <a:cs typeface="Times New Roman" pitchFamily="18" charset="0"/>
            </a:endParaRPr>
          </a:p>
          <a:p>
            <a:pPr>
              <a:buFontTx/>
              <a:buNone/>
            </a:pPr>
            <a:r>
              <a:rPr lang="cs-CZ" altLang="cs-CZ" sz="1600" dirty="0" smtClean="0">
                <a:latin typeface="Times New Roman" pitchFamily="18" charset="0"/>
                <a:cs typeface="Times New Roman" pitchFamily="18" charset="0"/>
              </a:rPr>
              <a:t>                                        </a:t>
            </a:r>
            <a:r>
              <a:rPr lang="cs-CZ" altLang="cs-CZ" sz="1600" b="1" dirty="0" smtClean="0">
                <a:cs typeface="Times New Roman" pitchFamily="18" charset="0"/>
              </a:rPr>
              <a:t>Radikální islamistická organizace působící hlavně v  </a:t>
            </a:r>
            <a:r>
              <a:rPr lang="cs-CZ" altLang="cs-CZ" sz="1600" b="1" dirty="0" err="1" smtClean="0">
                <a:cs typeface="Times New Roman" pitchFamily="18" charset="0"/>
              </a:rPr>
              <a:t>ráku</a:t>
            </a:r>
            <a:r>
              <a:rPr lang="cs-CZ" altLang="cs-CZ" sz="1600" b="1" dirty="0" smtClean="0">
                <a:cs typeface="Times New Roman" pitchFamily="18" charset="0"/>
              </a:rPr>
              <a:t> a Sýrii    </a:t>
            </a:r>
          </a:p>
          <a:p>
            <a:pPr>
              <a:buFontTx/>
              <a:buNone/>
            </a:pPr>
            <a:r>
              <a:rPr lang="cs-CZ" altLang="cs-CZ" sz="1600" b="1" dirty="0" smtClean="0">
                <a:cs typeface="Times New Roman" pitchFamily="18" charset="0"/>
              </a:rPr>
              <a:t>                                    Nárokuje si autoritu nad všemi muslimy na světě</a:t>
            </a:r>
            <a:r>
              <a:rPr lang="cs-CZ" altLang="cs-CZ" sz="1600" b="1" baseline="30000" dirty="0" smtClean="0">
                <a:cs typeface="Times New Roman" pitchFamily="18" charset="0"/>
                <a:hlinkClick r:id="rId3"/>
              </a:rPr>
              <a:t>]</a:t>
            </a:r>
            <a:r>
              <a:rPr lang="cs-CZ" altLang="cs-CZ" sz="1600" b="1" dirty="0" smtClean="0">
                <a:cs typeface="Times New Roman" pitchFamily="18" charset="0"/>
              </a:rPr>
              <a:t> Chce obnovit chalífát</a:t>
            </a:r>
          </a:p>
          <a:p>
            <a:pPr>
              <a:buFontTx/>
              <a:buNone/>
            </a:pPr>
            <a:r>
              <a:rPr lang="cs-CZ" altLang="cs-CZ" sz="1600" b="1" dirty="0" smtClean="0">
                <a:cs typeface="Times New Roman" pitchFamily="18" charset="0"/>
              </a:rPr>
              <a:t>                                    na území v době jeho největšího rozsahu, kdy zabíral většinu území Severní Afriky,  část Španělska, Balkán, Krym, Kavkaz a část Indie. Jeho zájmy jsou především politické a hospodářské. Islám slouží pouze jako prostředek pro ovládnutí muslimů Je dobře vyzbrojen, armádu tvoří bývalí elitní velitelé a vojáci armády </a:t>
            </a:r>
            <a:r>
              <a:rPr lang="cs-CZ" altLang="cs-CZ" sz="1600" b="1" dirty="0" err="1" smtClean="0">
                <a:cs typeface="Times New Roman" pitchFamily="18" charset="0"/>
              </a:rPr>
              <a:t>Sadáma</a:t>
            </a:r>
            <a:r>
              <a:rPr lang="cs-CZ" altLang="cs-CZ" sz="1600" b="1" dirty="0" smtClean="0">
                <a:cs typeface="Times New Roman" pitchFamily="18" charset="0"/>
              </a:rPr>
              <a:t> Hussaina. Finanční prostředky získává z prodeje ropy na obsazených územích.    Likviduje muslimy, kteří nesouhlasí, popravuje americká a evropská rukojmí</a:t>
            </a:r>
            <a:r>
              <a:rPr lang="cs-CZ" altLang="cs-CZ" sz="2000" b="1" dirty="0" smtClean="0">
                <a:cs typeface="Times New Roman" pitchFamily="18" charset="0"/>
              </a:rPr>
              <a:t>.</a:t>
            </a:r>
          </a:p>
          <a:p>
            <a:pPr>
              <a:buFontTx/>
              <a:buNone/>
            </a:pPr>
            <a:r>
              <a:rPr lang="cs-CZ" altLang="cs-CZ" sz="1600" b="1" dirty="0" smtClean="0">
                <a:cs typeface="Times New Roman" pitchFamily="18" charset="0"/>
              </a:rPr>
              <a:t>       Hnutí původně napojené na </a:t>
            </a:r>
            <a:r>
              <a:rPr lang="cs-CZ" altLang="cs-CZ" sz="1600" b="1" dirty="0" err="1" smtClean="0">
                <a:cs typeface="Times New Roman" pitchFamily="18" charset="0"/>
              </a:rPr>
              <a:t>Al</a:t>
            </a:r>
            <a:r>
              <a:rPr lang="cs-CZ" altLang="cs-CZ" sz="1600" b="1" dirty="0" smtClean="0">
                <a:cs typeface="Times New Roman" pitchFamily="18" charset="0"/>
              </a:rPr>
              <a:t>-</a:t>
            </a:r>
            <a:r>
              <a:rPr lang="cs-CZ" altLang="cs-CZ" sz="1600" b="1" dirty="0" err="1" smtClean="0">
                <a:cs typeface="Times New Roman" pitchFamily="18" charset="0"/>
              </a:rPr>
              <a:t>Kaidu</a:t>
            </a:r>
            <a:r>
              <a:rPr lang="cs-CZ" altLang="cs-CZ" sz="1600" b="1" dirty="0" smtClean="0">
                <a:cs typeface="Times New Roman" pitchFamily="18" charset="0"/>
              </a:rPr>
              <a:t>  vyhlásilo v roce 2014 </a:t>
            </a:r>
          </a:p>
          <a:p>
            <a:pPr>
              <a:buFontTx/>
              <a:buNone/>
            </a:pPr>
            <a:r>
              <a:rPr lang="cs-CZ" altLang="cs-CZ" sz="1600" b="1" dirty="0" smtClean="0">
                <a:cs typeface="Times New Roman" pitchFamily="18" charset="0"/>
              </a:rPr>
              <a:t>       samostatný  </a:t>
            </a:r>
            <a:r>
              <a:rPr lang="cs-CZ" altLang="cs-CZ" sz="1600" b="1" i="1" dirty="0" smtClean="0">
                <a:cs typeface="Times New Roman" pitchFamily="18" charset="0"/>
              </a:rPr>
              <a:t>Islámský stát v </a:t>
            </a:r>
            <a:r>
              <a:rPr lang="cs-CZ" altLang="cs-CZ" sz="1600" b="1" i="1" dirty="0" err="1" smtClean="0">
                <a:cs typeface="Times New Roman" pitchFamily="18" charset="0"/>
              </a:rPr>
              <a:t>Íráku</a:t>
            </a:r>
            <a:r>
              <a:rPr lang="cs-CZ" altLang="cs-CZ" sz="1600" b="1" i="1" dirty="0" smtClean="0">
                <a:cs typeface="Times New Roman" pitchFamily="18" charset="0"/>
              </a:rPr>
              <a:t> a Levantě - ISIL</a:t>
            </a:r>
          </a:p>
        </p:txBody>
      </p:sp>
      <p:pic>
        <p:nvPicPr>
          <p:cNvPr id="53251" name="Obrázek 3" descr="https://encrypted-tbn2.gstatic.com/images?q=tbn:ANd9GcSs5VJ25lO2-I_gmvktKNRRfPtbPcL7KWykU7TyLwm7Z0DPWgZaHA"/>
          <p:cNvPicPr>
            <a:picLocks noChangeAspect="1" noChangeArrowheads="1"/>
          </p:cNvPicPr>
          <p:nvPr/>
        </p:nvPicPr>
        <p:blipFill>
          <a:blip r:embed="rId4" cstate="print"/>
          <a:srcRect/>
          <a:stretch>
            <a:fillRect/>
          </a:stretch>
        </p:blipFill>
        <p:spPr bwMode="auto">
          <a:xfrm>
            <a:off x="5857875" y="3109913"/>
            <a:ext cx="3209925" cy="1919287"/>
          </a:xfrm>
          <a:prstGeom prst="rect">
            <a:avLst/>
          </a:prstGeom>
          <a:noFill/>
          <a:ln w="9525">
            <a:noFill/>
            <a:miter lim="800000"/>
            <a:headEnd/>
            <a:tailEnd/>
          </a:ln>
        </p:spPr>
      </p:pic>
      <p:pic>
        <p:nvPicPr>
          <p:cNvPr id="53252" name="Obrázek 4" descr="https://encrypted-tbn2.gstatic.com/images?q=tbn:ANd9GcQqW9m8b5g-K0ivU6vJp0hO5XY0l6NvfkUisAklQH1wnAcddLlW"/>
          <p:cNvPicPr>
            <a:picLocks noChangeAspect="1" noChangeArrowheads="1"/>
          </p:cNvPicPr>
          <p:nvPr/>
        </p:nvPicPr>
        <p:blipFill>
          <a:blip r:embed="rId5" cstate="print"/>
          <a:srcRect/>
          <a:stretch>
            <a:fillRect/>
          </a:stretch>
        </p:blipFill>
        <p:spPr bwMode="auto">
          <a:xfrm>
            <a:off x="228600" y="3446463"/>
            <a:ext cx="2590800" cy="1506537"/>
          </a:xfrm>
          <a:prstGeom prst="rect">
            <a:avLst/>
          </a:prstGeom>
          <a:noFill/>
          <a:ln w="9525">
            <a:noFill/>
            <a:miter lim="800000"/>
            <a:headEnd/>
            <a:tailEnd/>
          </a:ln>
        </p:spPr>
      </p:pic>
      <p:pic>
        <p:nvPicPr>
          <p:cNvPr id="53253" name="irc_mi" descr="http://img.topky.sk/big/1373223.jpg/mapa-irak-syria-europa-.jpg"/>
          <p:cNvPicPr>
            <a:picLocks noChangeAspect="1" noChangeArrowheads="1"/>
          </p:cNvPicPr>
          <p:nvPr/>
        </p:nvPicPr>
        <p:blipFill>
          <a:blip r:embed="rId6" cstate="print"/>
          <a:srcRect/>
          <a:stretch>
            <a:fillRect/>
          </a:stretch>
        </p:blipFill>
        <p:spPr bwMode="auto">
          <a:xfrm>
            <a:off x="3252788" y="3276600"/>
            <a:ext cx="2462212" cy="1676400"/>
          </a:xfrm>
          <a:prstGeom prst="rect">
            <a:avLst/>
          </a:prstGeom>
          <a:noFill/>
          <a:ln w="9525">
            <a:noFill/>
            <a:miter lim="800000"/>
            <a:headEnd/>
            <a:tailEnd/>
          </a:ln>
        </p:spPr>
      </p:pic>
      <p:pic>
        <p:nvPicPr>
          <p:cNvPr id="53254" name="irc_mi" descr="http://img.ct24.cz/cache/616x411/article/60/5920/591964.jpg?1409763602"/>
          <p:cNvPicPr>
            <a:picLocks noChangeAspect="1" noChangeArrowheads="1"/>
          </p:cNvPicPr>
          <p:nvPr/>
        </p:nvPicPr>
        <p:blipFill>
          <a:blip r:embed="rId7" cstate="print"/>
          <a:srcRect/>
          <a:stretch>
            <a:fillRect/>
          </a:stretch>
        </p:blipFill>
        <p:spPr bwMode="auto">
          <a:xfrm>
            <a:off x="6229350" y="5105400"/>
            <a:ext cx="2838450" cy="1600200"/>
          </a:xfrm>
          <a:prstGeom prst="rect">
            <a:avLst/>
          </a:prstGeom>
          <a:noFill/>
          <a:ln w="9525">
            <a:noFill/>
            <a:miter lim="800000"/>
            <a:headEnd/>
            <a:tailEnd/>
          </a:ln>
        </p:spPr>
      </p:pic>
      <p:pic>
        <p:nvPicPr>
          <p:cNvPr id="53255" name="Obrázek 10" descr="https://encrypted-tbn3.gstatic.com/images?q=tbn:ANd9GcSODZz5PY02F7IzFpkF_KufsDVhxt0Ej2xFyxLK-ElZ7eq-1QSV"/>
          <p:cNvPicPr>
            <a:picLocks noChangeAspect="1" noChangeArrowheads="1"/>
          </p:cNvPicPr>
          <p:nvPr/>
        </p:nvPicPr>
        <p:blipFill>
          <a:blip r:embed="rId8" cstate="print"/>
          <a:srcRect/>
          <a:stretch>
            <a:fillRect/>
          </a:stretch>
        </p:blipFill>
        <p:spPr bwMode="auto">
          <a:xfrm>
            <a:off x="4038600" y="5105400"/>
            <a:ext cx="2857500" cy="1600200"/>
          </a:xfrm>
          <a:prstGeom prst="rect">
            <a:avLst/>
          </a:prstGeom>
          <a:noFill/>
          <a:ln w="9525">
            <a:noFill/>
            <a:miter lim="800000"/>
            <a:headEnd/>
            <a:tailEnd/>
          </a:ln>
        </p:spPr>
      </p:pic>
      <p:pic>
        <p:nvPicPr>
          <p:cNvPr id="53256" name="Obrázek 11" descr="https://encrypted-tbn2.gstatic.com/images?q=tbn:ANd9GcQ25_NH3d3wFiR6f9BVpYeZV0TJ26h42K1qHdFgzwI5OeyfSMA9jg"/>
          <p:cNvPicPr>
            <a:picLocks noChangeAspect="1" noChangeArrowheads="1"/>
          </p:cNvPicPr>
          <p:nvPr/>
        </p:nvPicPr>
        <p:blipFill>
          <a:blip r:embed="rId9" cstate="print"/>
          <a:srcRect/>
          <a:stretch>
            <a:fillRect/>
          </a:stretch>
        </p:blipFill>
        <p:spPr bwMode="auto">
          <a:xfrm>
            <a:off x="2438400" y="5118100"/>
            <a:ext cx="2470150" cy="1511300"/>
          </a:xfrm>
          <a:prstGeom prst="rect">
            <a:avLst/>
          </a:prstGeom>
          <a:noFill/>
          <a:ln w="9525">
            <a:noFill/>
            <a:miter lim="800000"/>
            <a:headEnd/>
            <a:tailEnd/>
          </a:ln>
        </p:spPr>
      </p:pic>
      <p:pic>
        <p:nvPicPr>
          <p:cNvPr id="53257" name="Obrázek 12" descr="https://encrypted-tbn0.gstatic.com/images?q=tbn:ANd9GcRLCp40OteGSIvgqpIcD_QfVBuAXppVTv8ijLCcTtu6QZ_Syyx5"/>
          <p:cNvPicPr>
            <a:picLocks noChangeAspect="1" noChangeArrowheads="1"/>
          </p:cNvPicPr>
          <p:nvPr/>
        </p:nvPicPr>
        <p:blipFill>
          <a:blip r:embed="rId10" cstate="print"/>
          <a:srcRect/>
          <a:stretch>
            <a:fillRect/>
          </a:stretch>
        </p:blipFill>
        <p:spPr bwMode="auto">
          <a:xfrm>
            <a:off x="0" y="5097463"/>
            <a:ext cx="3146425" cy="1455737"/>
          </a:xfrm>
          <a:prstGeom prst="rect">
            <a:avLst/>
          </a:prstGeom>
          <a:noFill/>
          <a:ln w="9525">
            <a:noFill/>
            <a:miter lim="800000"/>
            <a:headEnd/>
            <a:tailEnd/>
          </a:ln>
        </p:spPr>
      </p:pic>
      <p:pic>
        <p:nvPicPr>
          <p:cNvPr id="53258" name="Obrázek 13" descr="https://encrypted-tbn1.gstatic.com/images?q=tbn:ANd9GcRU4dSiCWBL-ERPJ7PvtrC76wIdAo5P4tRdhuGG-ilhAyDv3PSh"/>
          <p:cNvPicPr>
            <a:picLocks noChangeAspect="1" noChangeArrowheads="1"/>
          </p:cNvPicPr>
          <p:nvPr/>
        </p:nvPicPr>
        <p:blipFill>
          <a:blip r:embed="rId11" cstate="print"/>
          <a:srcRect/>
          <a:stretch>
            <a:fillRect/>
          </a:stretch>
        </p:blipFill>
        <p:spPr bwMode="auto">
          <a:xfrm>
            <a:off x="107504" y="411756"/>
            <a:ext cx="1440160" cy="10010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457200" y="76200"/>
            <a:ext cx="8229600" cy="563563"/>
          </a:xfrm>
        </p:spPr>
        <p:txBody>
          <a:bodyPr/>
          <a:lstStyle/>
          <a:p>
            <a:r>
              <a:rPr lang="cs-CZ" sz="2800" b="1" dirty="0" err="1" smtClean="0">
                <a:solidFill>
                  <a:srgbClr val="FF0000"/>
                </a:solidFill>
              </a:rPr>
              <a:t>Nkteré</a:t>
            </a:r>
            <a:r>
              <a:rPr lang="cs-CZ" sz="2800" b="1" dirty="0" smtClean="0">
                <a:solidFill>
                  <a:srgbClr val="FF0000"/>
                </a:solidFill>
              </a:rPr>
              <a:t> příčiny a projevy konfliktů</a:t>
            </a:r>
          </a:p>
        </p:txBody>
      </p:sp>
      <p:sp>
        <p:nvSpPr>
          <p:cNvPr id="19459" name="Zástupný symbol pro obsah 2"/>
          <p:cNvSpPr>
            <a:spLocks noGrp="1"/>
          </p:cNvSpPr>
          <p:nvPr>
            <p:ph idx="1"/>
          </p:nvPr>
        </p:nvSpPr>
        <p:spPr>
          <a:xfrm>
            <a:off x="381000" y="609600"/>
            <a:ext cx="8229600" cy="5211763"/>
          </a:xfrm>
        </p:spPr>
        <p:txBody>
          <a:bodyPr/>
          <a:lstStyle/>
          <a:p>
            <a:pPr>
              <a:buFontTx/>
              <a:buNone/>
            </a:pPr>
            <a:r>
              <a:rPr lang="cs-CZ" sz="2000" b="1" u="sng" dirty="0" smtClean="0"/>
              <a:t>Kulturní a ideové rozdíly </a:t>
            </a:r>
          </a:p>
          <a:p>
            <a:r>
              <a:rPr lang="cs-CZ" sz="1600" b="1" dirty="0" smtClean="0"/>
              <a:t>Islámské právo </a:t>
            </a:r>
            <a:r>
              <a:rPr lang="cs-CZ" sz="1600" b="1" dirty="0" err="1" smtClean="0"/>
              <a:t>šarija</a:t>
            </a:r>
            <a:r>
              <a:rPr lang="cs-CZ" sz="1600" b="1" dirty="0" smtClean="0"/>
              <a:t>, vraždy ze cti“, postavení a vztah k ženám</a:t>
            </a:r>
          </a:p>
          <a:p>
            <a:r>
              <a:rPr lang="cs-CZ" sz="1600" b="1" dirty="0" smtClean="0"/>
              <a:t>Karikatury proroka Mohameda. (demokracie a svoboda slova</a:t>
            </a:r>
          </a:p>
          <a:p>
            <a:pPr>
              <a:buFontTx/>
              <a:buNone/>
            </a:pPr>
            <a:r>
              <a:rPr lang="cs-CZ" sz="2000" b="1" u="sng" dirty="0" smtClean="0"/>
              <a:t>Sociální problémy muslimů žijících v Evropě </a:t>
            </a:r>
          </a:p>
          <a:p>
            <a:r>
              <a:rPr lang="cs-CZ" sz="1600" b="1" dirty="0" smtClean="0"/>
              <a:t>Nezaměstnanost,                                                                                                                                           nedostatečné vzdělání,                                                                                                                                                  sociální vyloučení,                                                                                                                                        většinou 3. generace</a:t>
            </a:r>
          </a:p>
          <a:p>
            <a:r>
              <a:rPr lang="cs-CZ" sz="1600" b="1" dirty="0" smtClean="0"/>
              <a:t>Radikalizace</a:t>
            </a:r>
          </a:p>
          <a:p>
            <a:pPr>
              <a:buFontTx/>
              <a:buNone/>
            </a:pPr>
            <a:r>
              <a:rPr lang="cs-CZ" sz="2000" b="1" u="sng" dirty="0" smtClean="0"/>
              <a:t>Po 11.září 2001 obavy z terorismu </a:t>
            </a:r>
          </a:p>
          <a:p>
            <a:pPr>
              <a:buFontTx/>
              <a:buNone/>
            </a:pPr>
            <a:endParaRPr lang="cs-CZ" sz="2000" b="1" u="sng" dirty="0" smtClean="0"/>
          </a:p>
          <a:p>
            <a:pPr>
              <a:buFontTx/>
              <a:buNone/>
            </a:pPr>
            <a:endParaRPr lang="cs-CZ" sz="2000" b="1" u="sng" dirty="0" smtClean="0"/>
          </a:p>
          <a:p>
            <a:pPr>
              <a:buFontTx/>
              <a:buNone/>
            </a:pPr>
            <a:endParaRPr lang="cs-CZ" sz="2000" b="1" u="sng" dirty="0" smtClean="0"/>
          </a:p>
          <a:p>
            <a:pPr>
              <a:buFontTx/>
              <a:buNone/>
            </a:pPr>
            <a:r>
              <a:rPr lang="cs-CZ" sz="2000" b="1" u="sng" dirty="0" smtClean="0"/>
              <a:t>V posledních letech příliv uprchlíků ohrožuje Evropu</a:t>
            </a:r>
          </a:p>
        </p:txBody>
      </p:sp>
      <p:pic>
        <p:nvPicPr>
          <p:cNvPr id="19460" name="Picture 5"/>
          <p:cNvPicPr>
            <a:picLocks noChangeAspect="1" noChangeArrowheads="1"/>
          </p:cNvPicPr>
          <p:nvPr/>
        </p:nvPicPr>
        <p:blipFill>
          <a:blip r:embed="rId2" cstate="print"/>
          <a:srcRect/>
          <a:stretch>
            <a:fillRect/>
          </a:stretch>
        </p:blipFill>
        <p:spPr bwMode="auto">
          <a:xfrm>
            <a:off x="3581400" y="1988840"/>
            <a:ext cx="1600200" cy="1204913"/>
          </a:xfrm>
          <a:prstGeom prst="rect">
            <a:avLst/>
          </a:prstGeom>
          <a:noFill/>
          <a:ln w="9525">
            <a:noFill/>
            <a:miter lim="800000"/>
            <a:headEnd/>
            <a:tailEnd/>
          </a:ln>
        </p:spPr>
      </p:pic>
      <p:sp>
        <p:nvSpPr>
          <p:cNvPr id="19461" name="TextovéPole 4"/>
          <p:cNvSpPr txBox="1">
            <a:spLocks noChangeArrowheads="1"/>
          </p:cNvSpPr>
          <p:nvPr/>
        </p:nvSpPr>
        <p:spPr bwMode="auto">
          <a:xfrm>
            <a:off x="6172200" y="1628800"/>
            <a:ext cx="1676400" cy="338138"/>
          </a:xfrm>
          <a:prstGeom prst="rect">
            <a:avLst/>
          </a:prstGeom>
          <a:noFill/>
          <a:ln w="9525">
            <a:noFill/>
            <a:miter lim="800000"/>
            <a:headEnd/>
            <a:tailEnd/>
          </a:ln>
        </p:spPr>
        <p:txBody>
          <a:bodyPr>
            <a:spAutoFit/>
          </a:bodyPr>
          <a:lstStyle/>
          <a:p>
            <a:r>
              <a:rPr lang="cs-CZ" sz="1600" b="1" dirty="0"/>
              <a:t>Francie 2005</a:t>
            </a:r>
          </a:p>
        </p:txBody>
      </p:sp>
      <p:pic>
        <p:nvPicPr>
          <p:cNvPr id="19462" name="Picture 5" descr="BLHf1578_france"/>
          <p:cNvPicPr>
            <a:picLocks noChangeAspect="1" noChangeArrowheads="1"/>
          </p:cNvPicPr>
          <p:nvPr/>
        </p:nvPicPr>
        <p:blipFill>
          <a:blip r:embed="rId3" cstate="print"/>
          <a:srcRect/>
          <a:stretch>
            <a:fillRect/>
          </a:stretch>
        </p:blipFill>
        <p:spPr bwMode="auto">
          <a:xfrm>
            <a:off x="5410200" y="1993776"/>
            <a:ext cx="1836738" cy="1219200"/>
          </a:xfrm>
          <a:prstGeom prst="rect">
            <a:avLst/>
          </a:prstGeom>
          <a:noFill/>
          <a:ln w="9525">
            <a:noFill/>
            <a:miter lim="800000"/>
            <a:headEnd/>
            <a:tailEnd/>
          </a:ln>
        </p:spPr>
      </p:pic>
      <p:pic>
        <p:nvPicPr>
          <p:cNvPr id="19463" name="Picture 7" descr="https://upload.wikimedia.org/wikipedia/commons/thumb/4/48/Riots_in_france_2005.svg/260px-Riots_in_france_2005.svg.png"/>
          <p:cNvPicPr>
            <a:picLocks noChangeAspect="1" noChangeArrowheads="1"/>
          </p:cNvPicPr>
          <p:nvPr/>
        </p:nvPicPr>
        <p:blipFill>
          <a:blip r:embed="rId4" cstate="print"/>
          <a:srcRect/>
          <a:stretch>
            <a:fillRect/>
          </a:stretch>
        </p:blipFill>
        <p:spPr bwMode="auto">
          <a:xfrm>
            <a:off x="7380312" y="1810767"/>
            <a:ext cx="1406525" cy="1546225"/>
          </a:xfrm>
          <a:prstGeom prst="rect">
            <a:avLst/>
          </a:prstGeom>
          <a:noFill/>
          <a:ln w="9525">
            <a:noFill/>
            <a:miter lim="800000"/>
            <a:headEnd/>
            <a:tailEnd/>
          </a:ln>
        </p:spPr>
      </p:pic>
      <p:pic>
        <p:nvPicPr>
          <p:cNvPr id="19464" name="Picture 5" descr="ANd9GcRTnLvlbaRFIR9HZMJlswW6zLwb9QQv5rK6hG_RsPQEHWBnCJw7ig"/>
          <p:cNvPicPr>
            <a:picLocks noChangeAspect="1" noChangeArrowheads="1"/>
          </p:cNvPicPr>
          <p:nvPr/>
        </p:nvPicPr>
        <p:blipFill>
          <a:blip r:embed="rId5" cstate="print"/>
          <a:srcRect/>
          <a:stretch>
            <a:fillRect/>
          </a:stretch>
        </p:blipFill>
        <p:spPr bwMode="auto">
          <a:xfrm>
            <a:off x="4211960" y="3356992"/>
            <a:ext cx="1163638" cy="1371600"/>
          </a:xfrm>
          <a:prstGeom prst="rect">
            <a:avLst/>
          </a:prstGeom>
          <a:noFill/>
          <a:ln w="9525">
            <a:noFill/>
            <a:miter lim="800000"/>
            <a:headEnd/>
            <a:tailEnd/>
          </a:ln>
        </p:spPr>
      </p:pic>
      <p:sp>
        <p:nvSpPr>
          <p:cNvPr id="19465" name="TextovéPole 12"/>
          <p:cNvSpPr txBox="1">
            <a:spLocks noChangeArrowheads="1"/>
          </p:cNvSpPr>
          <p:nvPr/>
        </p:nvSpPr>
        <p:spPr bwMode="auto">
          <a:xfrm>
            <a:off x="609600" y="3628879"/>
            <a:ext cx="3810000" cy="880241"/>
          </a:xfrm>
          <a:prstGeom prst="rect">
            <a:avLst/>
          </a:prstGeom>
          <a:noFill/>
          <a:ln w="9525">
            <a:noFill/>
            <a:miter lim="800000"/>
            <a:headEnd/>
            <a:tailEnd/>
          </a:ln>
        </p:spPr>
        <p:txBody>
          <a:bodyPr>
            <a:spAutoFit/>
          </a:bodyPr>
          <a:lstStyle/>
          <a:p>
            <a:pPr>
              <a:lnSpc>
                <a:spcPct val="80000"/>
              </a:lnSpc>
            </a:pPr>
            <a:r>
              <a:rPr lang="cs-CZ" sz="1600" b="1" dirty="0"/>
              <a:t>New York září 2001 3000 obětí</a:t>
            </a:r>
          </a:p>
          <a:p>
            <a:pPr>
              <a:lnSpc>
                <a:spcPct val="80000"/>
              </a:lnSpc>
            </a:pPr>
            <a:r>
              <a:rPr lang="cs-CZ" sz="1600" b="1" dirty="0"/>
              <a:t>Paříž listopad 2015 130 </a:t>
            </a:r>
            <a:r>
              <a:rPr lang="cs-CZ" sz="1600" b="1" dirty="0" smtClean="0"/>
              <a:t>obětí</a:t>
            </a:r>
          </a:p>
          <a:p>
            <a:pPr>
              <a:lnSpc>
                <a:spcPct val="80000"/>
              </a:lnSpc>
            </a:pPr>
            <a:r>
              <a:rPr lang="cs-CZ" sz="1600" b="1" dirty="0" smtClean="0"/>
              <a:t>Brusel 2016 34 obětí</a:t>
            </a:r>
            <a:endParaRPr lang="cs-CZ" sz="1600" b="1" dirty="0"/>
          </a:p>
          <a:p>
            <a:pPr>
              <a:lnSpc>
                <a:spcPct val="80000"/>
              </a:lnSpc>
            </a:pPr>
            <a:r>
              <a:rPr lang="cs-CZ" sz="1600" b="1" dirty="0" smtClean="0"/>
              <a:t>a </a:t>
            </a:r>
            <a:r>
              <a:rPr lang="cs-CZ" sz="1600" b="1" dirty="0"/>
              <a:t>desítky dalších</a:t>
            </a:r>
            <a:endParaRPr lang="cs-CZ" sz="1600" dirty="0"/>
          </a:p>
        </p:txBody>
      </p:sp>
      <p:pic>
        <p:nvPicPr>
          <p:cNvPr id="19466" name="Obrázek 13" descr="http://www.tyden.cz/obrazek/201509/55e946c1c1cb9/crop-867455-lod.jpg"/>
          <p:cNvPicPr>
            <a:picLocks noChangeAspect="1" noChangeArrowheads="1"/>
          </p:cNvPicPr>
          <p:nvPr/>
        </p:nvPicPr>
        <p:blipFill>
          <a:blip r:embed="rId6" cstate="print"/>
          <a:srcRect t="2945"/>
          <a:stretch>
            <a:fillRect/>
          </a:stretch>
        </p:blipFill>
        <p:spPr bwMode="auto">
          <a:xfrm>
            <a:off x="533400" y="5229200"/>
            <a:ext cx="2624138" cy="919163"/>
          </a:xfrm>
          <a:prstGeom prst="rect">
            <a:avLst/>
          </a:prstGeom>
          <a:noFill/>
          <a:ln w="9525">
            <a:noFill/>
            <a:miter lim="800000"/>
            <a:headEnd/>
            <a:tailEnd/>
          </a:ln>
        </p:spPr>
      </p:pic>
      <p:pic>
        <p:nvPicPr>
          <p:cNvPr id="19467" name="irc_mi" descr="http://www.tyden.cz/obrazek/201408/53e232272710c/crop-657701-ui-531954a35ef396-79152150.jpg"/>
          <p:cNvPicPr>
            <a:picLocks noChangeAspect="1" noChangeArrowheads="1"/>
          </p:cNvPicPr>
          <p:nvPr/>
        </p:nvPicPr>
        <p:blipFill>
          <a:blip r:embed="rId7" cstate="print"/>
          <a:srcRect l="30391"/>
          <a:stretch>
            <a:fillRect/>
          </a:stretch>
        </p:blipFill>
        <p:spPr bwMode="auto">
          <a:xfrm>
            <a:off x="3352800" y="5301208"/>
            <a:ext cx="1295400" cy="893763"/>
          </a:xfrm>
          <a:prstGeom prst="rect">
            <a:avLst/>
          </a:prstGeom>
          <a:noFill/>
          <a:ln w="9525">
            <a:noFill/>
            <a:miter lim="800000"/>
            <a:headEnd/>
            <a:tailEnd/>
          </a:ln>
        </p:spPr>
      </p:pic>
      <p:pic>
        <p:nvPicPr>
          <p:cNvPr id="19468" name="Obrázek 15" descr="http://img.cz.prg.cmestatic.com/media/images/600x338/Sep2015/1788607.jpg?18aa"/>
          <p:cNvPicPr>
            <a:picLocks noChangeAspect="1" noChangeArrowheads="1"/>
          </p:cNvPicPr>
          <p:nvPr/>
        </p:nvPicPr>
        <p:blipFill>
          <a:blip r:embed="rId8" cstate="print"/>
          <a:srcRect l="-1968" t="3494" r="3937"/>
          <a:stretch>
            <a:fillRect/>
          </a:stretch>
        </p:blipFill>
        <p:spPr bwMode="auto">
          <a:xfrm>
            <a:off x="4724400" y="5301208"/>
            <a:ext cx="2414588" cy="946150"/>
          </a:xfrm>
          <a:prstGeom prst="rect">
            <a:avLst/>
          </a:prstGeom>
          <a:noFill/>
          <a:ln w="9525">
            <a:noFill/>
            <a:miter lim="800000"/>
            <a:headEnd/>
            <a:tailEnd/>
          </a:ln>
        </p:spPr>
      </p:pic>
      <p:pic>
        <p:nvPicPr>
          <p:cNvPr id="19469" name="Obrázek 17" descr="http://g.denik.cz/1/04/6267673-brno-politika-demonstrace-islam_galerie-980.jpg"/>
          <p:cNvPicPr>
            <a:picLocks noChangeAspect="1" noChangeArrowheads="1"/>
          </p:cNvPicPr>
          <p:nvPr/>
        </p:nvPicPr>
        <p:blipFill>
          <a:blip r:embed="rId9" cstate="print"/>
          <a:srcRect/>
          <a:stretch>
            <a:fillRect/>
          </a:stretch>
        </p:blipFill>
        <p:spPr bwMode="auto">
          <a:xfrm>
            <a:off x="7299325" y="5301208"/>
            <a:ext cx="1768475" cy="942975"/>
          </a:xfrm>
          <a:prstGeom prst="rect">
            <a:avLst/>
          </a:prstGeom>
          <a:noFill/>
          <a:ln w="9525">
            <a:noFill/>
            <a:miter lim="800000"/>
            <a:headEnd/>
            <a:tailEnd/>
          </a:ln>
        </p:spPr>
      </p:pic>
      <p:pic>
        <p:nvPicPr>
          <p:cNvPr id="19470" name="Picture 16" descr="http://i.lidovky.cz/15/112/lnc460/MPR5f40e2_P201511140089101.jpg"/>
          <p:cNvPicPr>
            <a:picLocks noChangeAspect="1" noChangeArrowheads="1"/>
          </p:cNvPicPr>
          <p:nvPr/>
        </p:nvPicPr>
        <p:blipFill>
          <a:blip r:embed="rId10" cstate="print"/>
          <a:srcRect/>
          <a:stretch>
            <a:fillRect/>
          </a:stretch>
        </p:blipFill>
        <p:spPr bwMode="auto">
          <a:xfrm>
            <a:off x="6049963" y="3429000"/>
            <a:ext cx="210343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81000"/>
            <a:ext cx="8229600" cy="777875"/>
          </a:xfrm>
        </p:spPr>
        <p:txBody>
          <a:bodyPr>
            <a:normAutofit fontScale="90000"/>
          </a:bodyPr>
          <a:lstStyle/>
          <a:p>
            <a:pPr lvl="1">
              <a:defRPr/>
            </a:pPr>
            <a:r>
              <a:rPr lang="cs-CZ" b="1" u="sng" dirty="0" smtClean="0"/>
              <a:t/>
            </a:r>
            <a:br>
              <a:rPr lang="cs-CZ" b="1" u="sng" dirty="0" smtClean="0"/>
            </a:br>
            <a:r>
              <a:rPr lang="cs-CZ" b="1" u="sng" dirty="0"/>
              <a:t/>
            </a:r>
            <a:br>
              <a:rPr lang="cs-CZ" b="1" u="sng" dirty="0"/>
            </a:br>
            <a:r>
              <a:rPr lang="cs-CZ" sz="3100" b="1" dirty="0" smtClean="0">
                <a:solidFill>
                  <a:srgbClr val="FF0000"/>
                </a:solidFill>
              </a:rPr>
              <a:t>Francie  leden 2015</a:t>
            </a:r>
            <a:r>
              <a:rPr lang="cs-CZ" sz="2200" b="1" dirty="0" smtClean="0">
                <a:solidFill>
                  <a:srgbClr val="FF0000"/>
                </a:solidFill>
              </a:rPr>
              <a:t>                                                                                                                                7.1.2015  Útok na redakci  satirického časopisu Charlie </a:t>
            </a:r>
            <a:r>
              <a:rPr lang="cs-CZ" sz="2200" b="1" dirty="0" err="1" smtClean="0">
                <a:solidFill>
                  <a:srgbClr val="FF0000"/>
                </a:solidFill>
              </a:rPr>
              <a:t>Hebdo</a:t>
            </a:r>
            <a:r>
              <a:rPr lang="cs-CZ" sz="2200" b="1" dirty="0" smtClean="0">
                <a:solidFill>
                  <a:srgbClr val="FF0000"/>
                </a:solidFill>
              </a:rPr>
              <a:t/>
            </a:r>
            <a:br>
              <a:rPr lang="cs-CZ" sz="2200" b="1" dirty="0" smtClean="0">
                <a:solidFill>
                  <a:srgbClr val="FF0000"/>
                </a:solidFill>
              </a:rPr>
            </a:br>
            <a:r>
              <a:rPr lang="cs-CZ" b="1" u="sng" dirty="0" smtClean="0"/>
              <a:t/>
            </a:r>
            <a:br>
              <a:rPr lang="cs-CZ" b="1" u="sng" dirty="0" smtClean="0"/>
            </a:br>
            <a:r>
              <a:rPr lang="cs-CZ" dirty="0" smtClean="0"/>
              <a:t/>
            </a:r>
            <a:br>
              <a:rPr lang="cs-CZ" dirty="0" smtClean="0"/>
            </a:br>
            <a:endParaRPr lang="cs-CZ" dirty="0"/>
          </a:p>
        </p:txBody>
      </p:sp>
      <p:sp>
        <p:nvSpPr>
          <p:cNvPr id="20483" name="Zástupný symbol pro obsah 2"/>
          <p:cNvSpPr>
            <a:spLocks noGrp="1"/>
          </p:cNvSpPr>
          <p:nvPr>
            <p:ph idx="1"/>
          </p:nvPr>
        </p:nvSpPr>
        <p:spPr>
          <a:xfrm>
            <a:off x="-304800" y="914400"/>
            <a:ext cx="9072563" cy="5472113"/>
          </a:xfrm>
        </p:spPr>
        <p:txBody>
          <a:bodyPr/>
          <a:lstStyle/>
          <a:p>
            <a:pPr>
              <a:buFontTx/>
              <a:buNone/>
            </a:pPr>
            <a:r>
              <a:rPr lang="cs-CZ" altLang="cs-CZ" sz="2000" b="1" smtClean="0"/>
              <a:t>      </a:t>
            </a:r>
            <a:r>
              <a:rPr lang="cs-CZ" altLang="cs-CZ" sz="1600" b="1" smtClean="0"/>
              <a:t>Dva francouzští muslimové bratři Kouachiové vtrhli7. ledna 2015 do budovy redakce a okolo 11. hodiny a začali střílet. Použili granátomety a útočné pušky .</a:t>
            </a:r>
          </a:p>
          <a:p>
            <a:pPr>
              <a:buFontTx/>
              <a:buNone/>
            </a:pPr>
            <a:endParaRPr lang="cs-CZ" altLang="cs-CZ" b="1" smtClean="0"/>
          </a:p>
          <a:p>
            <a:pPr>
              <a:buFontTx/>
              <a:buNone/>
            </a:pPr>
            <a:endParaRPr lang="cs-CZ" altLang="cs-CZ" b="1" smtClean="0"/>
          </a:p>
          <a:p>
            <a:pPr>
              <a:buFontTx/>
              <a:buNone/>
            </a:pPr>
            <a:r>
              <a:rPr lang="cs-CZ" altLang="cs-CZ" b="1" smtClean="0"/>
              <a:t>     </a:t>
            </a:r>
          </a:p>
          <a:p>
            <a:pPr>
              <a:buFontTx/>
              <a:buNone/>
            </a:pPr>
            <a:r>
              <a:rPr lang="cs-CZ" altLang="cs-CZ" sz="2000" b="1" smtClean="0"/>
              <a:t>       </a:t>
            </a:r>
            <a:r>
              <a:rPr lang="cs-CZ" altLang="cs-CZ" sz="1600" b="1" smtClean="0"/>
              <a:t>Zavražděno bylo 12 lid, z toho  9 novinářů,                                                                                                11 lidí bylo zraněno, z toho 4 vážně.</a:t>
            </a:r>
          </a:p>
          <a:p>
            <a:pPr>
              <a:buFontTx/>
              <a:buNone/>
            </a:pPr>
            <a:endParaRPr lang="cs-CZ" altLang="cs-CZ" sz="2000" b="1" smtClean="0"/>
          </a:p>
          <a:p>
            <a:pPr>
              <a:buFontTx/>
              <a:buNone/>
            </a:pPr>
            <a:endParaRPr lang="cs-CZ" altLang="cs-CZ" sz="2000" smtClean="0"/>
          </a:p>
          <a:p>
            <a:pPr>
              <a:buFontTx/>
              <a:buNone/>
            </a:pPr>
            <a:r>
              <a:rPr lang="cs-CZ" altLang="cs-CZ" smtClean="0"/>
              <a:t> </a:t>
            </a:r>
          </a:p>
        </p:txBody>
      </p:sp>
      <p:pic>
        <p:nvPicPr>
          <p:cNvPr id="20484" name="irc_mi" descr="http://img.blesk.cz/img/1/normal620/2210141_charlie-hebdo-novinari-redakce-utok-pariz-teroristi.jpg"/>
          <p:cNvPicPr>
            <a:picLocks noChangeAspect="1" noChangeArrowheads="1"/>
          </p:cNvPicPr>
          <p:nvPr/>
        </p:nvPicPr>
        <p:blipFill>
          <a:blip r:embed="rId2" cstate="print"/>
          <a:srcRect r="38863"/>
          <a:stretch>
            <a:fillRect/>
          </a:stretch>
        </p:blipFill>
        <p:spPr bwMode="auto">
          <a:xfrm>
            <a:off x="395288" y="1600200"/>
            <a:ext cx="1814512" cy="1530350"/>
          </a:xfrm>
          <a:prstGeom prst="rect">
            <a:avLst/>
          </a:prstGeom>
          <a:noFill/>
          <a:ln w="9525">
            <a:noFill/>
            <a:miter lim="800000"/>
            <a:headEnd/>
            <a:tailEnd/>
          </a:ln>
        </p:spPr>
      </p:pic>
      <p:pic>
        <p:nvPicPr>
          <p:cNvPr id="20485" name="irc_mi" descr="http://i3.cn.cz/1420645927_P201501070698001.jpg"/>
          <p:cNvPicPr>
            <a:picLocks noChangeAspect="1" noChangeArrowheads="1"/>
          </p:cNvPicPr>
          <p:nvPr/>
        </p:nvPicPr>
        <p:blipFill>
          <a:blip r:embed="rId3" cstate="print"/>
          <a:srcRect/>
          <a:stretch>
            <a:fillRect/>
          </a:stretch>
        </p:blipFill>
        <p:spPr bwMode="auto">
          <a:xfrm>
            <a:off x="2339975" y="1600200"/>
            <a:ext cx="2087563" cy="1530350"/>
          </a:xfrm>
          <a:prstGeom prst="rect">
            <a:avLst/>
          </a:prstGeom>
          <a:noFill/>
          <a:ln w="9525">
            <a:noFill/>
            <a:miter lim="800000"/>
            <a:headEnd/>
            <a:tailEnd/>
          </a:ln>
        </p:spPr>
      </p:pic>
      <p:pic>
        <p:nvPicPr>
          <p:cNvPr id="20486" name="Picture 2" descr="http://i.lidovky.cz/15/012/lnorg/MCT5872f2_P201501080260701.jpg"/>
          <p:cNvPicPr>
            <a:picLocks noChangeAspect="1" noChangeArrowheads="1"/>
          </p:cNvPicPr>
          <p:nvPr/>
        </p:nvPicPr>
        <p:blipFill>
          <a:blip r:embed="rId4" cstate="print"/>
          <a:srcRect l="3072"/>
          <a:stretch>
            <a:fillRect/>
          </a:stretch>
        </p:blipFill>
        <p:spPr bwMode="auto">
          <a:xfrm>
            <a:off x="5181600" y="1600200"/>
            <a:ext cx="3657600" cy="2519363"/>
          </a:xfrm>
          <a:prstGeom prst="rect">
            <a:avLst/>
          </a:prstGeom>
          <a:noFill/>
          <a:ln w="9525">
            <a:noFill/>
            <a:miter lim="800000"/>
            <a:headEnd/>
            <a:tailEnd/>
          </a:ln>
        </p:spPr>
      </p:pic>
      <p:pic>
        <p:nvPicPr>
          <p:cNvPr id="20487" name="irc_mi" descr="http://echo24.cz/img/54aeb2c5e4b02d9e3f72e13a/450/300?_sig=iB8I9POe4E87Nu8nnTnBRnK7j6cDRAoLmES__yVGc9Q"/>
          <p:cNvPicPr>
            <a:picLocks noChangeAspect="1" noChangeArrowheads="1"/>
          </p:cNvPicPr>
          <p:nvPr/>
        </p:nvPicPr>
        <p:blipFill>
          <a:blip r:embed="rId5" cstate="print"/>
          <a:srcRect/>
          <a:stretch>
            <a:fillRect/>
          </a:stretch>
        </p:blipFill>
        <p:spPr bwMode="auto">
          <a:xfrm>
            <a:off x="323850" y="4149725"/>
            <a:ext cx="3600450" cy="2592388"/>
          </a:xfrm>
          <a:prstGeom prst="rect">
            <a:avLst/>
          </a:prstGeom>
          <a:noFill/>
          <a:ln w="9525">
            <a:noFill/>
            <a:miter lim="800000"/>
            <a:headEnd/>
            <a:tailEnd/>
          </a:ln>
        </p:spPr>
      </p:pic>
      <p:sp>
        <p:nvSpPr>
          <p:cNvPr id="20488" name="TextovéPole 8"/>
          <p:cNvSpPr txBox="1">
            <a:spLocks noChangeArrowheads="1"/>
          </p:cNvSpPr>
          <p:nvPr/>
        </p:nvSpPr>
        <p:spPr bwMode="auto">
          <a:xfrm>
            <a:off x="4356100" y="4267200"/>
            <a:ext cx="4608513" cy="1878013"/>
          </a:xfrm>
          <a:prstGeom prst="rect">
            <a:avLst/>
          </a:prstGeom>
          <a:noFill/>
          <a:ln w="9525">
            <a:noFill/>
            <a:miter lim="800000"/>
            <a:headEnd/>
            <a:tailEnd/>
          </a:ln>
        </p:spPr>
        <p:txBody>
          <a:bodyPr>
            <a:spAutoFit/>
          </a:bodyPr>
          <a:lstStyle/>
          <a:p>
            <a:pPr eaLnBrk="1" hangingPunct="1"/>
            <a:r>
              <a:rPr lang="cs-CZ" altLang="cs-CZ" sz="1600" b="1"/>
              <a:t>Útok zorganizovala jemenská odnož                                         al Káidy. Said Kouachi podstoupil výcvik v táboře v Jemenu. Také Chérif Kouachi se přihlásil k al-Kaidě. Při útoku křičeli: P</a:t>
            </a:r>
            <a:r>
              <a:rPr lang="cs-CZ" altLang="cs-CZ" sz="1600" b="1" i="1"/>
              <a:t>omstili jsme proroka Mohameda</a:t>
            </a:r>
            <a:r>
              <a:rPr lang="cs-CZ" altLang="cs-CZ" sz="1600" b="1"/>
              <a:t>, </a:t>
            </a:r>
            <a:r>
              <a:rPr lang="cs-CZ" altLang="cs-CZ" sz="1600" b="1" i="1"/>
              <a:t>Alláhu Akbar (Alláh je veliký.).</a:t>
            </a:r>
            <a:endParaRPr lang="cs-CZ" altLang="cs-CZ" sz="1600" i="1"/>
          </a:p>
          <a:p>
            <a:pPr eaLnBrk="1" hangingPunct="1"/>
            <a:endParaRPr lang="cs-CZ" altLang="cs-CZ" sz="2000" b="1"/>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152400"/>
            <a:ext cx="8229600" cy="701080"/>
          </a:xfrm>
        </p:spPr>
        <p:txBody>
          <a:bodyPr/>
          <a:lstStyle/>
          <a:p>
            <a:pPr algn="l" eaLnBrk="1" hangingPunct="1"/>
            <a:r>
              <a:rPr lang="cs-CZ" altLang="cs-CZ" sz="3600" b="1" dirty="0" smtClean="0">
                <a:solidFill>
                  <a:srgbClr val="CC0000"/>
                </a:solidFill>
              </a:rPr>
              <a:t>                        Islám</a:t>
            </a:r>
          </a:p>
        </p:txBody>
      </p:sp>
      <p:sp>
        <p:nvSpPr>
          <p:cNvPr id="3075" name="Rectangle 3"/>
          <p:cNvSpPr>
            <a:spLocks noGrp="1" noChangeArrowheads="1"/>
          </p:cNvSpPr>
          <p:nvPr>
            <p:ph type="body" idx="4294967295"/>
          </p:nvPr>
        </p:nvSpPr>
        <p:spPr>
          <a:xfrm>
            <a:off x="539552" y="620688"/>
            <a:ext cx="9044880" cy="4525963"/>
          </a:xfrm>
        </p:spPr>
        <p:txBody>
          <a:bodyPr/>
          <a:lstStyle/>
          <a:p>
            <a:pPr eaLnBrk="1" hangingPunct="1">
              <a:lnSpc>
                <a:spcPct val="80000"/>
              </a:lnSpc>
              <a:buFontTx/>
              <a:buNone/>
              <a:defRPr/>
            </a:pPr>
            <a:r>
              <a:rPr lang="cs-CZ" sz="2000" b="1" dirty="0" smtClean="0"/>
              <a:t>                         Monoteistické náboženství založené  </a:t>
            </a:r>
          </a:p>
          <a:p>
            <a:pPr eaLnBrk="1" hangingPunct="1">
              <a:lnSpc>
                <a:spcPct val="80000"/>
              </a:lnSpc>
              <a:buFontTx/>
              <a:buNone/>
              <a:defRPr/>
            </a:pPr>
            <a:r>
              <a:rPr lang="cs-CZ" sz="2000" b="1" dirty="0" smtClean="0"/>
              <a:t>                         na učen proroka   </a:t>
            </a:r>
            <a:r>
              <a:rPr lang="cs-CZ" sz="2000" b="1" dirty="0" err="1" smtClean="0"/>
              <a:t>Muhammada</a:t>
            </a:r>
            <a:r>
              <a:rPr lang="cs-CZ" sz="2000" b="1" dirty="0" smtClean="0"/>
              <a:t> v 7. století n.l.</a:t>
            </a:r>
          </a:p>
          <a:p>
            <a:pPr eaLnBrk="1" hangingPunct="1">
              <a:lnSpc>
                <a:spcPct val="80000"/>
              </a:lnSpc>
              <a:buFontTx/>
              <a:buNone/>
              <a:defRPr/>
            </a:pPr>
            <a:r>
              <a:rPr lang="cs-CZ" sz="2000" b="1" dirty="0" smtClean="0"/>
              <a:t>                         (o 600 let později než křesťanství)</a:t>
            </a:r>
          </a:p>
          <a:p>
            <a:pPr eaLnBrk="1" hangingPunct="1">
              <a:lnSpc>
                <a:spcPct val="80000"/>
              </a:lnSpc>
              <a:buFontTx/>
              <a:buNone/>
              <a:defRPr/>
            </a:pPr>
            <a:r>
              <a:rPr lang="cs-CZ" sz="2000" b="1" dirty="0" smtClean="0"/>
              <a:t>                       Slovo </a:t>
            </a:r>
            <a:r>
              <a:rPr lang="cs-CZ" sz="2000" b="1" i="1" dirty="0" smtClean="0"/>
              <a:t>islám</a:t>
            </a:r>
            <a:r>
              <a:rPr lang="cs-CZ" sz="2000" b="1" dirty="0" smtClean="0"/>
              <a:t> znamená odevzdání se (Alláhovi)</a:t>
            </a:r>
          </a:p>
          <a:p>
            <a:pPr eaLnBrk="1" hangingPunct="1">
              <a:lnSpc>
                <a:spcPct val="80000"/>
              </a:lnSpc>
              <a:buFontTx/>
              <a:buNone/>
              <a:defRPr/>
            </a:pPr>
            <a:r>
              <a:rPr lang="cs-CZ" sz="2000" b="1" dirty="0" smtClean="0"/>
              <a:t>      Stoupenci islámu – muslimové       </a:t>
            </a:r>
            <a:r>
              <a:rPr lang="cs-CZ" sz="2400" b="1" dirty="0" smtClean="0"/>
              <a:t>  </a:t>
            </a:r>
            <a:r>
              <a:rPr lang="cs-CZ" sz="2400" b="1" dirty="0" smtClean="0">
                <a:solidFill>
                  <a:srgbClr val="FF0000"/>
                </a:solidFill>
              </a:rPr>
              <a:t>ne islamisté !!!</a:t>
            </a:r>
            <a:r>
              <a:rPr lang="cs-CZ" sz="2000" b="1" dirty="0" smtClean="0"/>
              <a:t>                                                                                    </a:t>
            </a:r>
          </a:p>
          <a:p>
            <a:pPr eaLnBrk="1" hangingPunct="1">
              <a:lnSpc>
                <a:spcPct val="80000"/>
              </a:lnSpc>
              <a:buFontTx/>
              <a:buNone/>
              <a:defRPr/>
            </a:pPr>
            <a:r>
              <a:rPr lang="cs-CZ" sz="2000" b="1" dirty="0" smtClean="0"/>
              <a:t>     Počet muslimů je asi 1,4 miliardy, po křesťanství  je to                                         druhé největší náboženství světa. </a:t>
            </a:r>
          </a:p>
          <a:p>
            <a:pPr eaLnBrk="1" hangingPunct="1">
              <a:lnSpc>
                <a:spcPct val="80000"/>
              </a:lnSpc>
              <a:buFontTx/>
              <a:buNone/>
              <a:defRPr/>
            </a:pPr>
            <a:r>
              <a:rPr lang="cs-CZ" sz="2000" b="1" dirty="0" smtClean="0"/>
              <a:t>     Dvě hlavní větve: </a:t>
            </a:r>
            <a:r>
              <a:rPr lang="cs-CZ" sz="2000" b="1" dirty="0" err="1" smtClean="0"/>
              <a:t>sunnité</a:t>
            </a:r>
            <a:r>
              <a:rPr lang="cs-CZ" sz="2000" b="1" dirty="0" smtClean="0"/>
              <a:t>,</a:t>
            </a:r>
            <a:r>
              <a:rPr lang="cs-CZ" sz="2000" dirty="0" smtClean="0"/>
              <a:t>.</a:t>
            </a:r>
            <a:r>
              <a:rPr lang="cs-CZ" sz="2000" b="1" dirty="0" smtClean="0"/>
              <a:t> </a:t>
            </a:r>
            <a:r>
              <a:rPr lang="cs-CZ" sz="2000" b="1" dirty="0" err="1" smtClean="0"/>
              <a:t>šiité</a:t>
            </a:r>
            <a:r>
              <a:rPr lang="cs-CZ" sz="2000" b="1" dirty="0" smtClean="0"/>
              <a:t>.</a:t>
            </a:r>
          </a:p>
          <a:p>
            <a:pPr lvl="1" eaLnBrk="1" hangingPunct="1">
              <a:lnSpc>
                <a:spcPct val="80000"/>
              </a:lnSpc>
              <a:buFontTx/>
              <a:buNone/>
              <a:defRPr/>
            </a:pPr>
            <a:r>
              <a:rPr lang="cs-CZ" sz="1600" dirty="0" smtClean="0"/>
              <a:t>  </a:t>
            </a:r>
            <a:r>
              <a:rPr lang="cs-CZ" sz="1600" b="1" dirty="0" smtClean="0"/>
              <a:t>   další</a:t>
            </a:r>
            <a:r>
              <a:rPr lang="cs-CZ" sz="1000" b="1" dirty="0" smtClean="0"/>
              <a:t> </a:t>
            </a:r>
            <a:r>
              <a:rPr lang="cs-CZ" sz="1600" b="1" dirty="0" smtClean="0"/>
              <a:t>(</a:t>
            </a:r>
            <a:r>
              <a:rPr lang="cs-CZ" sz="1600" b="1" dirty="0" smtClean="0">
                <a:solidFill>
                  <a:srgbClr val="FF0000"/>
                </a:solidFill>
                <a:ea typeface="+mn-ea"/>
                <a:cs typeface="+mn-cs"/>
                <a:hlinkClick r:id="rId3" tooltip="Súfismus"/>
              </a:rPr>
              <a:t>Súfismus</a:t>
            </a:r>
            <a:r>
              <a:rPr lang="cs-CZ" sz="1600" b="1" dirty="0" smtClean="0">
                <a:solidFill>
                  <a:srgbClr val="FF0000"/>
                </a:solidFill>
                <a:ea typeface="+mn-ea"/>
                <a:cs typeface="+mn-cs"/>
              </a:rPr>
              <a:t> • </a:t>
            </a:r>
            <a:r>
              <a:rPr lang="cs-CZ" sz="1600" b="1" dirty="0" err="1" smtClean="0">
                <a:solidFill>
                  <a:srgbClr val="FF0000"/>
                </a:solidFill>
                <a:ea typeface="+mn-ea"/>
                <a:cs typeface="+mn-cs"/>
                <a:hlinkClick r:id="rId4" tooltip="Ibádíja"/>
              </a:rPr>
              <a:t>Ibádíja</a:t>
            </a:r>
            <a:r>
              <a:rPr lang="cs-CZ" sz="1600" b="1" dirty="0" smtClean="0">
                <a:solidFill>
                  <a:srgbClr val="FF0000"/>
                </a:solidFill>
                <a:ea typeface="+mn-ea"/>
                <a:cs typeface="+mn-cs"/>
              </a:rPr>
              <a:t> • </a:t>
            </a:r>
            <a:r>
              <a:rPr lang="cs-CZ" sz="1600" b="1" dirty="0" err="1" smtClean="0">
                <a:solidFill>
                  <a:srgbClr val="FF0000"/>
                </a:solidFill>
                <a:ea typeface="+mn-ea"/>
                <a:cs typeface="+mn-cs"/>
                <a:hlinkClick r:id="rId5" tooltip="Wahhábismus"/>
              </a:rPr>
              <a:t>Wahhábismus</a:t>
            </a:r>
            <a:r>
              <a:rPr lang="cs-CZ" sz="1600" b="1" dirty="0" smtClean="0">
                <a:solidFill>
                  <a:srgbClr val="FF0000"/>
                </a:solidFill>
                <a:ea typeface="+mn-ea"/>
                <a:cs typeface="+mn-cs"/>
              </a:rPr>
              <a:t> • </a:t>
            </a:r>
            <a:r>
              <a:rPr lang="cs-CZ" sz="1600" b="1" dirty="0" err="1" smtClean="0">
                <a:solidFill>
                  <a:srgbClr val="FF0000"/>
                </a:solidFill>
                <a:ea typeface="+mn-ea"/>
                <a:cs typeface="+mn-cs"/>
                <a:hlinkClick r:id="rId6" tooltip="Koránští muslimové"/>
              </a:rPr>
              <a:t>Koránští</a:t>
            </a:r>
            <a:r>
              <a:rPr lang="cs-CZ" sz="1600" b="1" dirty="0" smtClean="0">
                <a:solidFill>
                  <a:srgbClr val="FF0000"/>
                </a:solidFill>
                <a:ea typeface="+mn-ea"/>
                <a:cs typeface="+mn-cs"/>
                <a:hlinkClick r:id="rId6" tooltip="Koránští muslimové"/>
              </a:rPr>
              <a:t> muslimové</a:t>
            </a:r>
            <a:r>
              <a:rPr lang="cs-CZ" sz="1600" b="1" dirty="0" smtClean="0">
                <a:ea typeface="+mn-ea"/>
                <a:cs typeface="+mn-cs"/>
              </a:rPr>
              <a:t>)</a:t>
            </a:r>
            <a:endParaRPr lang="cs-CZ" sz="1600" b="1" dirty="0" smtClean="0">
              <a:solidFill>
                <a:srgbClr val="FF0000"/>
              </a:solidFill>
              <a:ea typeface="+mn-ea"/>
              <a:cs typeface="+mn-cs"/>
            </a:endParaRPr>
          </a:p>
          <a:p>
            <a:pPr lvl="1" eaLnBrk="1" hangingPunct="1">
              <a:lnSpc>
                <a:spcPct val="80000"/>
              </a:lnSpc>
              <a:buFontTx/>
              <a:buNone/>
              <a:defRPr/>
            </a:pPr>
            <a:r>
              <a:rPr lang="cs-CZ" sz="1600" dirty="0" smtClean="0"/>
              <a:t>     </a:t>
            </a:r>
          </a:p>
        </p:txBody>
      </p:sp>
      <p:sp>
        <p:nvSpPr>
          <p:cNvPr id="4100" name="AutoShape 4" descr="9k="/>
          <p:cNvSpPr>
            <a:spLocks noChangeAspect="1" noChangeArrowheads="1"/>
          </p:cNvSpPr>
          <p:nvPr/>
        </p:nvSpPr>
        <p:spPr bwMode="auto">
          <a:xfrm>
            <a:off x="0" y="-34925"/>
            <a:ext cx="2581275" cy="1771650"/>
          </a:xfrm>
          <a:prstGeom prst="rect">
            <a:avLst/>
          </a:prstGeom>
          <a:noFill/>
          <a:ln w="9525">
            <a:noFill/>
            <a:miter lim="800000"/>
            <a:headEnd/>
            <a:tailEnd/>
          </a:ln>
        </p:spPr>
        <p:txBody>
          <a:bodyPr/>
          <a:lstStyle/>
          <a:p>
            <a:pPr eaLnBrk="1" hangingPunct="1"/>
            <a:endParaRPr lang="cs-CZ" altLang="cs-CZ"/>
          </a:p>
        </p:txBody>
      </p:sp>
      <p:sp>
        <p:nvSpPr>
          <p:cNvPr id="4101" name="AutoShape 5" descr="9k="/>
          <p:cNvSpPr>
            <a:spLocks noChangeAspect="1" noChangeArrowheads="1"/>
          </p:cNvSpPr>
          <p:nvPr/>
        </p:nvSpPr>
        <p:spPr bwMode="auto">
          <a:xfrm>
            <a:off x="3281363" y="2543175"/>
            <a:ext cx="2581275" cy="1771650"/>
          </a:xfrm>
          <a:prstGeom prst="rect">
            <a:avLst/>
          </a:prstGeom>
          <a:noFill/>
          <a:ln w="9525">
            <a:noFill/>
            <a:miter lim="800000"/>
            <a:headEnd/>
            <a:tailEnd/>
          </a:ln>
        </p:spPr>
        <p:txBody>
          <a:bodyPr/>
          <a:lstStyle/>
          <a:p>
            <a:pPr eaLnBrk="1" hangingPunct="1"/>
            <a:endParaRPr lang="cs-CZ" altLang="cs-CZ"/>
          </a:p>
        </p:txBody>
      </p:sp>
      <p:sp>
        <p:nvSpPr>
          <p:cNvPr id="4102" name="AutoShape 6" descr="9k="/>
          <p:cNvSpPr>
            <a:spLocks noChangeAspect="1" noChangeArrowheads="1"/>
          </p:cNvSpPr>
          <p:nvPr/>
        </p:nvSpPr>
        <p:spPr bwMode="auto">
          <a:xfrm>
            <a:off x="3281363" y="2543175"/>
            <a:ext cx="2581275" cy="1771650"/>
          </a:xfrm>
          <a:prstGeom prst="rect">
            <a:avLst/>
          </a:prstGeom>
          <a:noFill/>
          <a:ln w="9525">
            <a:noFill/>
            <a:miter lim="800000"/>
            <a:headEnd/>
            <a:tailEnd/>
          </a:ln>
        </p:spPr>
        <p:txBody>
          <a:bodyPr/>
          <a:lstStyle/>
          <a:p>
            <a:pPr eaLnBrk="1" hangingPunct="1"/>
            <a:endParaRPr lang="cs-CZ" altLang="cs-CZ"/>
          </a:p>
        </p:txBody>
      </p:sp>
      <p:sp>
        <p:nvSpPr>
          <p:cNvPr id="4103" name="AutoShape 7"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1" hangingPunct="1"/>
            <a:endParaRPr lang="cs-CZ" altLang="cs-CZ"/>
          </a:p>
        </p:txBody>
      </p:sp>
      <p:sp>
        <p:nvSpPr>
          <p:cNvPr id="4104" name="AutoShape 8" descr="Z"/>
          <p:cNvSpPr>
            <a:spLocks noChangeAspect="1" noChangeArrowheads="1"/>
          </p:cNvSpPr>
          <p:nvPr/>
        </p:nvSpPr>
        <p:spPr bwMode="auto">
          <a:xfrm>
            <a:off x="3148013" y="2624138"/>
            <a:ext cx="2847975" cy="1609725"/>
          </a:xfrm>
          <a:prstGeom prst="rect">
            <a:avLst/>
          </a:prstGeom>
          <a:noFill/>
          <a:ln w="9525">
            <a:noFill/>
            <a:miter lim="800000"/>
            <a:headEnd/>
            <a:tailEnd/>
          </a:ln>
        </p:spPr>
        <p:txBody>
          <a:bodyPr/>
          <a:lstStyle/>
          <a:p>
            <a:pPr eaLnBrk="1" hangingPunct="1"/>
            <a:endParaRPr lang="cs-CZ" altLang="cs-CZ"/>
          </a:p>
        </p:txBody>
      </p:sp>
      <p:pic>
        <p:nvPicPr>
          <p:cNvPr id="4105" name="Picture 9" descr="q8793111"/>
          <p:cNvPicPr>
            <a:picLocks noChangeAspect="1" noChangeArrowheads="1"/>
          </p:cNvPicPr>
          <p:nvPr/>
        </p:nvPicPr>
        <p:blipFill>
          <a:blip r:embed="rId7" cstate="print"/>
          <a:srcRect/>
          <a:stretch>
            <a:fillRect/>
          </a:stretch>
        </p:blipFill>
        <p:spPr bwMode="auto">
          <a:xfrm>
            <a:off x="7236296" y="74613"/>
            <a:ext cx="1735137" cy="2820987"/>
          </a:xfrm>
          <a:prstGeom prst="rect">
            <a:avLst/>
          </a:prstGeom>
          <a:noFill/>
          <a:ln w="9525">
            <a:noFill/>
            <a:miter lim="800000"/>
            <a:headEnd/>
            <a:tailEnd/>
          </a:ln>
        </p:spPr>
      </p:pic>
      <p:pic>
        <p:nvPicPr>
          <p:cNvPr id="4106" name="Picture 11" descr="Soubor:Islam by country.png"/>
          <p:cNvPicPr>
            <a:picLocks noChangeAspect="1" noChangeArrowheads="1"/>
          </p:cNvPicPr>
          <p:nvPr/>
        </p:nvPicPr>
        <p:blipFill>
          <a:blip r:embed="rId8" cstate="print"/>
          <a:srcRect/>
          <a:stretch>
            <a:fillRect/>
          </a:stretch>
        </p:blipFill>
        <p:spPr bwMode="auto">
          <a:xfrm>
            <a:off x="493713" y="3431108"/>
            <a:ext cx="7964487" cy="3670300"/>
          </a:xfrm>
          <a:prstGeom prst="rect">
            <a:avLst/>
          </a:prstGeom>
          <a:noFill/>
          <a:ln w="9525">
            <a:noFill/>
            <a:miter lim="800000"/>
            <a:headEnd/>
            <a:tailEnd/>
          </a:ln>
        </p:spPr>
      </p:pic>
      <p:sp>
        <p:nvSpPr>
          <p:cNvPr id="4107" name="Text Box 12"/>
          <p:cNvSpPr txBox="1">
            <a:spLocks noChangeArrowheads="1"/>
          </p:cNvSpPr>
          <p:nvPr/>
        </p:nvSpPr>
        <p:spPr bwMode="auto">
          <a:xfrm>
            <a:off x="6400800" y="3200896"/>
            <a:ext cx="3124200" cy="1092200"/>
          </a:xfrm>
          <a:prstGeom prst="rect">
            <a:avLst/>
          </a:prstGeom>
          <a:noFill/>
          <a:ln w="9525">
            <a:noFill/>
            <a:miter lim="800000"/>
            <a:headEnd/>
            <a:tailEnd/>
          </a:ln>
        </p:spPr>
        <p:txBody>
          <a:bodyPr>
            <a:spAutoFit/>
          </a:bodyPr>
          <a:lstStyle/>
          <a:p>
            <a:pPr eaLnBrk="1" hangingPunct="1">
              <a:spcBef>
                <a:spcPct val="50000"/>
              </a:spcBef>
            </a:pPr>
            <a:r>
              <a:rPr lang="cs-CZ" altLang="cs-CZ" b="1"/>
              <a:t>Mujslimové ve světě</a:t>
            </a:r>
          </a:p>
          <a:p>
            <a:pPr eaLnBrk="1" hangingPunct="1">
              <a:spcBef>
                <a:spcPct val="50000"/>
              </a:spcBef>
            </a:pPr>
            <a:r>
              <a:rPr lang="cs-CZ" altLang="cs-CZ" b="1"/>
              <a:t>Zelená -  sunnité                                  červená  </a:t>
            </a:r>
            <a:r>
              <a:rPr lang="cs-CZ" altLang="cs-CZ" sz="2000" b="1"/>
              <a:t>šité </a:t>
            </a:r>
          </a:p>
        </p:txBody>
      </p:sp>
      <p:pic>
        <p:nvPicPr>
          <p:cNvPr id="4108" name="Picture 10" descr="allah"/>
          <p:cNvPicPr>
            <a:picLocks noChangeAspect="1" noChangeArrowheads="1"/>
          </p:cNvPicPr>
          <p:nvPr/>
        </p:nvPicPr>
        <p:blipFill>
          <a:blip r:embed="rId9" cstate="print"/>
          <a:srcRect/>
          <a:stretch>
            <a:fillRect/>
          </a:stretch>
        </p:blipFill>
        <p:spPr bwMode="auto">
          <a:xfrm>
            <a:off x="512292" y="152400"/>
            <a:ext cx="1395412"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46075"/>
            <a:ext cx="8229600" cy="274638"/>
          </a:xfrm>
        </p:spPr>
        <p:txBody>
          <a:bodyPr>
            <a:normAutofit fontScale="90000"/>
          </a:bodyPr>
          <a:lstStyle/>
          <a:p>
            <a:pPr>
              <a:defRPr/>
            </a:pPr>
            <a:r>
              <a:rPr lang="cs-CZ" sz="2200" dirty="0" smtClean="0">
                <a:solidFill>
                  <a:srgbClr val="FF0000"/>
                </a:solidFill>
              </a:rPr>
              <a:t> </a:t>
            </a:r>
            <a:r>
              <a:rPr lang="cs-CZ" sz="2200" b="1" dirty="0" smtClean="0">
                <a:solidFill>
                  <a:srgbClr val="FF0000"/>
                </a:solidFill>
              </a:rPr>
              <a:t>8. ledna - Útok na „</a:t>
            </a:r>
            <a:r>
              <a:rPr lang="cs-CZ" sz="2200" b="1" dirty="0" err="1" smtClean="0">
                <a:solidFill>
                  <a:srgbClr val="FF0000"/>
                </a:solidFill>
              </a:rPr>
              <a:t>košér</a:t>
            </a:r>
            <a:r>
              <a:rPr lang="cs-CZ" sz="2200" b="1" dirty="0" smtClean="0">
                <a:solidFill>
                  <a:srgbClr val="FF0000"/>
                </a:solidFill>
              </a:rPr>
              <a:t>“ samoobsluhu ve </a:t>
            </a:r>
            <a:r>
              <a:rPr lang="cs-CZ" sz="2200" b="1" dirty="0" err="1" smtClean="0">
                <a:solidFill>
                  <a:srgbClr val="FF0000"/>
                </a:solidFill>
              </a:rPr>
              <a:t>Vincennes</a:t>
            </a:r>
            <a:r>
              <a:rPr lang="cs-CZ" sz="2200" b="1" dirty="0" smtClean="0">
                <a:solidFill>
                  <a:srgbClr val="FF0000"/>
                </a:solidFill>
              </a:rPr>
              <a:t>  </a:t>
            </a:r>
            <a:r>
              <a:rPr lang="cs-CZ" sz="2800" dirty="0" smtClean="0">
                <a:solidFill>
                  <a:srgbClr val="FF0000"/>
                </a:solidFill>
              </a:rPr>
              <a:t/>
            </a:r>
            <a:br>
              <a:rPr lang="cs-CZ" sz="2800" dirty="0" smtClean="0">
                <a:solidFill>
                  <a:srgbClr val="FF0000"/>
                </a:solidFill>
              </a:rPr>
            </a:br>
            <a:endParaRPr lang="cs-CZ" sz="2800" dirty="0">
              <a:solidFill>
                <a:srgbClr val="FF0000"/>
              </a:solidFill>
            </a:endParaRPr>
          </a:p>
        </p:txBody>
      </p:sp>
      <p:sp>
        <p:nvSpPr>
          <p:cNvPr id="21507" name="Zástupný symbol pro obsah 2"/>
          <p:cNvSpPr>
            <a:spLocks noGrp="1"/>
          </p:cNvSpPr>
          <p:nvPr>
            <p:ph idx="1"/>
          </p:nvPr>
        </p:nvSpPr>
        <p:spPr>
          <a:xfrm>
            <a:off x="-180975" y="549275"/>
            <a:ext cx="8507413" cy="6192838"/>
          </a:xfrm>
        </p:spPr>
        <p:txBody>
          <a:bodyPr/>
          <a:lstStyle/>
          <a:p>
            <a:pPr>
              <a:buFontTx/>
              <a:buNone/>
            </a:pPr>
            <a:r>
              <a:rPr lang="cs-CZ" altLang="cs-CZ" sz="1600" b="1" smtClean="0"/>
              <a:t>      Pro záchranu bratrů Kouachiových provedl jejich známý Amedy Coulibaly,  útok na hypermarket ve Vincennes , ve kterém nakupovali hlavně členové židovské komunity.  Zabil čtyři lidi a další držel jako rukojmí. Útočník hrozil zabitím rukojmí v případě policejního útoku na bratry Kouachiovi obleženými v tiskárně na předměstí Paříže s nimiž byl v kontaktu.</a:t>
            </a:r>
          </a:p>
          <a:p>
            <a:pPr>
              <a:buFontTx/>
              <a:buNone/>
            </a:pPr>
            <a:endParaRPr lang="cs-CZ" altLang="cs-CZ" sz="1600" smtClean="0"/>
          </a:p>
          <a:p>
            <a:pPr>
              <a:buFontTx/>
              <a:buNone/>
            </a:pPr>
            <a:r>
              <a:rPr lang="cs-CZ" altLang="cs-CZ" sz="1600" b="1" smtClean="0"/>
              <a:t>    </a:t>
            </a:r>
          </a:p>
          <a:p>
            <a:pPr>
              <a:buFontTx/>
              <a:buNone/>
            </a:pPr>
            <a:endParaRPr lang="cs-CZ" altLang="cs-CZ" sz="1600" b="1" smtClean="0"/>
          </a:p>
          <a:p>
            <a:pPr>
              <a:buFontTx/>
              <a:buNone/>
            </a:pPr>
            <a:endParaRPr lang="cs-CZ" altLang="cs-CZ" sz="1600" b="1" smtClean="0"/>
          </a:p>
          <a:p>
            <a:pPr>
              <a:buFontTx/>
              <a:buNone/>
            </a:pPr>
            <a:endParaRPr lang="cs-CZ" altLang="cs-CZ" sz="1600" b="1" smtClean="0"/>
          </a:p>
          <a:p>
            <a:pPr>
              <a:buFontTx/>
              <a:buNone/>
            </a:pPr>
            <a:endParaRPr lang="cs-CZ" altLang="cs-CZ" sz="1600" b="1" smtClean="0"/>
          </a:p>
          <a:p>
            <a:pPr>
              <a:buFontTx/>
              <a:buNone/>
            </a:pPr>
            <a:r>
              <a:rPr lang="cs-CZ" altLang="cs-CZ" sz="1600" b="1" smtClean="0"/>
              <a:t>       Policie vtrhla do samoobsluhy a osvobodila 15 rukojmí. Při akci byl zabit útočník a 4 rukojmí. několik lidí včetně policistů bylo zraněno. Pracovník obchodu Lassana Bathily, musli  narozený v Mali, ukryl během krize šest rukojmí v                  chladící komoře.Sám pak uprchl výtahem a kontaktoval policii. </a:t>
            </a:r>
          </a:p>
          <a:p>
            <a:pPr>
              <a:buFontTx/>
              <a:buNone/>
            </a:pPr>
            <a:endParaRPr lang="cs-CZ" altLang="cs-CZ" sz="1900" smtClean="0"/>
          </a:p>
          <a:p>
            <a:pPr>
              <a:buFontTx/>
              <a:buNone/>
            </a:pPr>
            <a:r>
              <a:rPr lang="cs-CZ" altLang="cs-CZ" smtClean="0"/>
              <a:t>  </a:t>
            </a:r>
          </a:p>
        </p:txBody>
      </p:sp>
      <p:pic>
        <p:nvPicPr>
          <p:cNvPr id="21508" name="irc_mi" descr="http://i1.mirror.co.uk/incoming/article4957911.ece/alternates/s615/Amedy-Coulibaly.jpg"/>
          <p:cNvPicPr>
            <a:picLocks noChangeAspect="1" noChangeArrowheads="1"/>
          </p:cNvPicPr>
          <p:nvPr/>
        </p:nvPicPr>
        <p:blipFill>
          <a:blip r:embed="rId2" cstate="print"/>
          <a:srcRect l="10139" r="13828"/>
          <a:stretch>
            <a:fillRect/>
          </a:stretch>
        </p:blipFill>
        <p:spPr bwMode="auto">
          <a:xfrm>
            <a:off x="1476375" y="1868488"/>
            <a:ext cx="1871663" cy="1636712"/>
          </a:xfrm>
          <a:prstGeom prst="rect">
            <a:avLst/>
          </a:prstGeom>
          <a:noFill/>
          <a:ln w="9525">
            <a:noFill/>
            <a:miter lim="800000"/>
            <a:headEnd/>
            <a:tailEnd/>
          </a:ln>
        </p:spPr>
      </p:pic>
      <p:pic>
        <p:nvPicPr>
          <p:cNvPr id="21509" name="irc_mi" descr="http://i.guim.co.uk/static/w-620/h--/q-95/sys-images/Guardian/Pix/pictures/2015/1/9/1420815841289/709925c7-54e6-4a79-8d10-514360671910-680x1020.jpeg"/>
          <p:cNvPicPr>
            <a:picLocks noChangeAspect="1" noChangeArrowheads="1"/>
          </p:cNvPicPr>
          <p:nvPr/>
        </p:nvPicPr>
        <p:blipFill>
          <a:blip r:embed="rId3" cstate="print"/>
          <a:srcRect/>
          <a:stretch>
            <a:fillRect/>
          </a:stretch>
        </p:blipFill>
        <p:spPr bwMode="auto">
          <a:xfrm>
            <a:off x="250825" y="1922463"/>
            <a:ext cx="1054100" cy="1582737"/>
          </a:xfrm>
          <a:prstGeom prst="rect">
            <a:avLst/>
          </a:prstGeom>
          <a:noFill/>
          <a:ln w="9525">
            <a:noFill/>
            <a:miter lim="800000"/>
            <a:headEnd/>
            <a:tailEnd/>
          </a:ln>
        </p:spPr>
      </p:pic>
      <p:pic>
        <p:nvPicPr>
          <p:cNvPr id="21510" name="irc_mi" descr="http://i4.mirror.co.uk/incoming/article4957909.ece/alternates/s615/Amedy-Coulibaly.jpg"/>
          <p:cNvPicPr>
            <a:picLocks noChangeAspect="1" noChangeArrowheads="1"/>
          </p:cNvPicPr>
          <p:nvPr/>
        </p:nvPicPr>
        <p:blipFill>
          <a:blip r:embed="rId4" cstate="print"/>
          <a:srcRect r="15671" b="16634"/>
          <a:stretch>
            <a:fillRect/>
          </a:stretch>
        </p:blipFill>
        <p:spPr bwMode="auto">
          <a:xfrm>
            <a:off x="3348038" y="1901825"/>
            <a:ext cx="2441575" cy="1603375"/>
          </a:xfrm>
          <a:prstGeom prst="rect">
            <a:avLst/>
          </a:prstGeom>
          <a:noFill/>
          <a:ln w="9525">
            <a:noFill/>
            <a:miter lim="800000"/>
            <a:headEnd/>
            <a:tailEnd/>
          </a:ln>
        </p:spPr>
      </p:pic>
      <p:pic>
        <p:nvPicPr>
          <p:cNvPr id="21511" name="irc_mi" descr="http://i.telegraph.co.uk/multimedia/archive/03160/paris_deli_explosi_3160067b.jpg"/>
          <p:cNvPicPr>
            <a:picLocks noChangeAspect="1" noChangeArrowheads="1"/>
          </p:cNvPicPr>
          <p:nvPr/>
        </p:nvPicPr>
        <p:blipFill>
          <a:blip r:embed="rId5" cstate="print"/>
          <a:srcRect l="456" t="6592" r="11887"/>
          <a:stretch>
            <a:fillRect/>
          </a:stretch>
        </p:blipFill>
        <p:spPr bwMode="auto">
          <a:xfrm>
            <a:off x="5867400" y="1958975"/>
            <a:ext cx="2395538" cy="1546225"/>
          </a:xfrm>
          <a:prstGeom prst="rect">
            <a:avLst/>
          </a:prstGeom>
          <a:noFill/>
          <a:ln w="9525">
            <a:noFill/>
            <a:miter lim="800000"/>
            <a:headEnd/>
            <a:tailEnd/>
          </a:ln>
        </p:spPr>
      </p:pic>
      <p:pic>
        <p:nvPicPr>
          <p:cNvPr id="21512" name="irc_mi" descr="http://www.kansascity.com/news/local/q0kksu/picture5785638/ALTERNATES/FREE_960/crop%20ABACA_482726_012.jpg"/>
          <p:cNvPicPr>
            <a:picLocks noChangeAspect="1" noChangeArrowheads="1"/>
          </p:cNvPicPr>
          <p:nvPr/>
        </p:nvPicPr>
        <p:blipFill>
          <a:blip r:embed="rId6" cstate="print"/>
          <a:srcRect l="8269" t="2911" r="-11220"/>
          <a:stretch>
            <a:fillRect/>
          </a:stretch>
        </p:blipFill>
        <p:spPr bwMode="auto">
          <a:xfrm>
            <a:off x="34925" y="4876800"/>
            <a:ext cx="2305050" cy="1189038"/>
          </a:xfrm>
          <a:prstGeom prst="rect">
            <a:avLst/>
          </a:prstGeom>
          <a:noFill/>
          <a:ln w="9525">
            <a:noFill/>
            <a:miter lim="800000"/>
            <a:headEnd/>
            <a:tailEnd/>
          </a:ln>
        </p:spPr>
      </p:pic>
      <p:pic>
        <p:nvPicPr>
          <p:cNvPr id="21513" name="irc_mi" descr="http://i.lidovky.cz/15/012/lnc460/MMU5884e8_hero.JPG"/>
          <p:cNvPicPr>
            <a:picLocks noChangeAspect="1" noChangeArrowheads="1"/>
          </p:cNvPicPr>
          <p:nvPr/>
        </p:nvPicPr>
        <p:blipFill>
          <a:blip r:embed="rId7" cstate="print"/>
          <a:srcRect l="25471" r="18898"/>
          <a:stretch>
            <a:fillRect/>
          </a:stretch>
        </p:blipFill>
        <p:spPr bwMode="auto">
          <a:xfrm>
            <a:off x="7620000" y="4038600"/>
            <a:ext cx="1143000" cy="1400175"/>
          </a:xfrm>
          <a:prstGeom prst="rect">
            <a:avLst/>
          </a:prstGeom>
          <a:noFill/>
          <a:ln w="9525">
            <a:noFill/>
            <a:miter lim="800000"/>
            <a:headEnd/>
            <a:tailEnd/>
          </a:ln>
        </p:spPr>
      </p:pic>
      <p:pic>
        <p:nvPicPr>
          <p:cNvPr id="21514" name="Obrázek 10" descr="10933769_856133967761484_8143490934788655580_n"/>
          <p:cNvPicPr>
            <a:picLocks noChangeAspect="1" noChangeArrowheads="1"/>
          </p:cNvPicPr>
          <p:nvPr/>
        </p:nvPicPr>
        <p:blipFill>
          <a:blip r:embed="rId8" cstate="print"/>
          <a:srcRect/>
          <a:stretch>
            <a:fillRect/>
          </a:stretch>
        </p:blipFill>
        <p:spPr bwMode="auto">
          <a:xfrm>
            <a:off x="3492500" y="4648200"/>
            <a:ext cx="3887788" cy="1223963"/>
          </a:xfrm>
          <a:prstGeom prst="rect">
            <a:avLst/>
          </a:prstGeom>
          <a:noFill/>
          <a:ln w="9525">
            <a:noFill/>
            <a:miter lim="800000"/>
            <a:headEnd/>
            <a:tailEnd/>
          </a:ln>
        </p:spPr>
      </p:pic>
      <p:sp>
        <p:nvSpPr>
          <p:cNvPr id="21515" name="TextovéPole 16"/>
          <p:cNvSpPr txBox="1">
            <a:spLocks noChangeArrowheads="1"/>
          </p:cNvSpPr>
          <p:nvPr/>
        </p:nvSpPr>
        <p:spPr bwMode="auto">
          <a:xfrm>
            <a:off x="5076825" y="5757863"/>
            <a:ext cx="719138" cy="338137"/>
          </a:xfrm>
          <a:prstGeom prst="rect">
            <a:avLst/>
          </a:prstGeom>
          <a:noFill/>
          <a:ln w="9525">
            <a:noFill/>
            <a:miter lim="800000"/>
            <a:headEnd/>
            <a:tailEnd/>
          </a:ln>
        </p:spPr>
        <p:txBody>
          <a:bodyPr>
            <a:spAutoFit/>
          </a:bodyPr>
          <a:lstStyle/>
          <a:p>
            <a:pPr eaLnBrk="1" hangingPunct="1"/>
            <a:r>
              <a:rPr lang="cs-CZ" altLang="cs-CZ" sz="1600" b="1"/>
              <a:t>Oběti </a:t>
            </a:r>
          </a:p>
        </p:txBody>
      </p:sp>
      <p:sp>
        <p:nvSpPr>
          <p:cNvPr id="21516" name="TextovéPole 17"/>
          <p:cNvSpPr txBox="1">
            <a:spLocks noChangeArrowheads="1"/>
          </p:cNvSpPr>
          <p:nvPr/>
        </p:nvSpPr>
        <p:spPr bwMode="auto">
          <a:xfrm>
            <a:off x="7704138" y="5453063"/>
            <a:ext cx="1620837" cy="338137"/>
          </a:xfrm>
          <a:prstGeom prst="rect">
            <a:avLst/>
          </a:prstGeom>
          <a:noFill/>
          <a:ln w="9525">
            <a:noFill/>
            <a:miter lim="800000"/>
            <a:headEnd/>
            <a:tailEnd/>
          </a:ln>
        </p:spPr>
        <p:txBody>
          <a:bodyPr>
            <a:spAutoFit/>
          </a:bodyPr>
          <a:lstStyle/>
          <a:p>
            <a:pPr eaLnBrk="1" hangingPunct="1"/>
            <a:r>
              <a:rPr lang="cs-CZ" altLang="cs-CZ" sz="1600" b="1"/>
              <a:t>Lassana Bathily, </a:t>
            </a:r>
            <a:endParaRPr lang="cs-CZ" altLang="cs-CZ" sz="1600"/>
          </a:p>
        </p:txBody>
      </p:sp>
      <p:sp>
        <p:nvSpPr>
          <p:cNvPr id="21517" name="TextovéPole 18"/>
          <p:cNvSpPr txBox="1">
            <a:spLocks noChangeArrowheads="1"/>
          </p:cNvSpPr>
          <p:nvPr/>
        </p:nvSpPr>
        <p:spPr bwMode="auto">
          <a:xfrm>
            <a:off x="2133600" y="6027738"/>
            <a:ext cx="5334000" cy="830262"/>
          </a:xfrm>
          <a:prstGeom prst="rect">
            <a:avLst/>
          </a:prstGeom>
          <a:noFill/>
          <a:ln w="9525">
            <a:noFill/>
            <a:miter lim="800000"/>
            <a:headEnd/>
            <a:tailEnd/>
          </a:ln>
        </p:spPr>
        <p:txBody>
          <a:bodyPr>
            <a:spAutoFit/>
          </a:bodyPr>
          <a:lstStyle/>
          <a:p>
            <a:pPr eaLnBrk="1" hangingPunct="1"/>
            <a:r>
              <a:rPr lang="cs-CZ" altLang="cs-CZ" sz="1600" b="1"/>
              <a:t>Židé ve Francii se obávají dalšího vývoje. Narostl významně zájem francouzských židů o emigraci do Izraele </a:t>
            </a:r>
          </a:p>
        </p:txBody>
      </p:sp>
      <p:pic>
        <p:nvPicPr>
          <p:cNvPr id="21518" name="irc_mi" descr="http://img.ct24.cz/cache/616x411/article/63/6203/620251.jpg?1420826668"/>
          <p:cNvPicPr>
            <a:picLocks noChangeAspect="1" noChangeArrowheads="1"/>
          </p:cNvPicPr>
          <p:nvPr/>
        </p:nvPicPr>
        <p:blipFill>
          <a:blip r:embed="rId9" cstate="print"/>
          <a:srcRect r="48778"/>
          <a:stretch>
            <a:fillRect/>
          </a:stretch>
        </p:blipFill>
        <p:spPr bwMode="auto">
          <a:xfrm>
            <a:off x="2268538" y="4953000"/>
            <a:ext cx="1008062" cy="86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468313" y="44450"/>
            <a:ext cx="8229600" cy="576263"/>
          </a:xfrm>
        </p:spPr>
        <p:txBody>
          <a:bodyPr/>
          <a:lstStyle/>
          <a:p>
            <a:r>
              <a:rPr lang="cs-CZ" altLang="cs-CZ" sz="2800" b="1" smtClean="0">
                <a:solidFill>
                  <a:srgbClr val="FF0000"/>
                </a:solidFill>
              </a:rPr>
              <a:t>Odsuzující reakce ve Francii i ve světě</a:t>
            </a:r>
          </a:p>
        </p:txBody>
      </p:sp>
      <p:sp>
        <p:nvSpPr>
          <p:cNvPr id="3" name="Zástupný symbol pro obsah 2"/>
          <p:cNvSpPr>
            <a:spLocks noGrp="1"/>
          </p:cNvSpPr>
          <p:nvPr>
            <p:ph idx="1"/>
          </p:nvPr>
        </p:nvSpPr>
        <p:spPr>
          <a:xfrm>
            <a:off x="206375" y="620713"/>
            <a:ext cx="8686800" cy="6121400"/>
          </a:xfrm>
        </p:spPr>
        <p:txBody>
          <a:bodyPr>
            <a:normAutofit fontScale="85000" lnSpcReduction="20000"/>
          </a:bodyPr>
          <a:lstStyle/>
          <a:p>
            <a:pPr>
              <a:buFontTx/>
              <a:buNone/>
              <a:defRPr/>
            </a:pPr>
            <a:r>
              <a:rPr lang="cs-CZ" sz="2100" b="1" dirty="0" smtClean="0"/>
              <a:t>       Obyvatelé Paříže a dalších měst  i státníci z celého světa vyjádřili solidaritu s časopisem a jeho redaktory Téměř 700.000 lidí vyšlo po celé Francii do ulic uctít památku 17 obětí teroristických útoků. Vyjádřili jednotu země i světového společenství v boji za svobodu slova a proti terorismu.</a:t>
            </a:r>
          </a:p>
          <a:p>
            <a:pPr>
              <a:buFontTx/>
              <a:buNone/>
              <a:defRPr/>
            </a:pPr>
            <a:endParaRPr lang="cs-CZ" sz="1600" b="1" dirty="0" smtClean="0"/>
          </a:p>
          <a:p>
            <a:pPr>
              <a:buFontTx/>
              <a:buNone/>
              <a:defRPr/>
            </a:pPr>
            <a:endParaRPr lang="cs-CZ" sz="1600" b="1" dirty="0" smtClean="0"/>
          </a:p>
          <a:p>
            <a:pPr>
              <a:buFontTx/>
              <a:buNone/>
              <a:defRPr/>
            </a:pPr>
            <a:endParaRPr lang="cs-CZ" sz="1600" b="1" dirty="0" smtClean="0"/>
          </a:p>
          <a:p>
            <a:pPr>
              <a:buFontTx/>
              <a:buNone/>
              <a:defRPr/>
            </a:pPr>
            <a:endParaRPr lang="cs-CZ" sz="1600" b="1" dirty="0" smtClean="0"/>
          </a:p>
          <a:p>
            <a:pPr>
              <a:buFontTx/>
              <a:buNone/>
              <a:defRPr/>
            </a:pPr>
            <a:endParaRPr lang="cs-CZ" sz="1600" b="1" dirty="0" smtClean="0"/>
          </a:p>
          <a:p>
            <a:pPr>
              <a:defRPr/>
            </a:pPr>
            <a:endParaRPr lang="cs-CZ" sz="1900" b="1" dirty="0" smtClean="0"/>
          </a:p>
          <a:p>
            <a:pPr>
              <a:defRPr/>
            </a:pPr>
            <a:r>
              <a:rPr lang="cs-CZ" sz="1900" b="1" dirty="0" smtClean="0"/>
              <a:t> Útok odsoudili  seťoví politici  -  prezidenti USA i Ruska, britský premiér, německá kancléřka, šéf Evropské komise,  zástupci Ligy arabských států a další.</a:t>
            </a:r>
          </a:p>
          <a:p>
            <a:pPr>
              <a:defRPr/>
            </a:pPr>
            <a:r>
              <a:rPr lang="cs-CZ" sz="1900" b="1" dirty="0" smtClean="0"/>
              <a:t>Saúdská Arábie odsoudila útok jako barbarský teroristický čin. Podle saúdského stanoviska islám takovéto akty odmítá stejně, jako je odmítají jiná náboženství.  </a:t>
            </a:r>
          </a:p>
          <a:p>
            <a:pPr>
              <a:defRPr/>
            </a:pPr>
            <a:r>
              <a:rPr lang="cs-CZ" sz="1900" b="1" dirty="0" smtClean="0"/>
              <a:t>Vedení prominentní islámské univerzity </a:t>
            </a:r>
            <a:r>
              <a:rPr lang="cs-CZ" sz="1900" b="1" dirty="0" err="1" smtClean="0"/>
              <a:t>Al</a:t>
            </a:r>
            <a:r>
              <a:rPr lang="cs-CZ" sz="1900" b="1" dirty="0" smtClean="0"/>
              <a:t>-</a:t>
            </a:r>
            <a:r>
              <a:rPr lang="cs-CZ" sz="1900" b="1" dirty="0" err="1" smtClean="0"/>
              <a:t>Azhar</a:t>
            </a:r>
            <a:r>
              <a:rPr lang="cs-CZ" sz="1900" b="1" dirty="0" smtClean="0"/>
              <a:t> se sídlem v Káhiře, která patří k významným autoritám sunnitského islámu, v prohlášení uvedlo, že „islám odsuzuje veškeré násilí“, a vyjádřilo lítost nad útokem, který označilo za „kriminální“ čin.  </a:t>
            </a:r>
          </a:p>
          <a:p>
            <a:pPr>
              <a:defRPr/>
            </a:pPr>
            <a:r>
              <a:rPr lang="cs-CZ" sz="1900" b="1" dirty="0" smtClean="0"/>
              <a:t>Útok na redakci Charlie </a:t>
            </a:r>
            <a:r>
              <a:rPr lang="cs-CZ" sz="1900" b="1" dirty="0" err="1" smtClean="0"/>
              <a:t>Hebdo</a:t>
            </a:r>
            <a:r>
              <a:rPr lang="cs-CZ" sz="1900" b="1" dirty="0" smtClean="0"/>
              <a:t> v Paříži odsoudilo i palestinské radikální hnutí </a:t>
            </a:r>
            <a:r>
              <a:rPr lang="cs-CZ" sz="1900" b="1" dirty="0" err="1" smtClean="0"/>
              <a:t>Hamas</a:t>
            </a:r>
            <a:r>
              <a:rPr lang="cs-CZ" sz="1900" b="1" dirty="0" smtClean="0"/>
              <a:t>. Rozdíly v názorech podle něj neospravedlňují vraždu.</a:t>
            </a:r>
          </a:p>
          <a:p>
            <a:pPr>
              <a:defRPr/>
            </a:pPr>
            <a:r>
              <a:rPr lang="cs-CZ" sz="1900" b="1" dirty="0" smtClean="0"/>
              <a:t>Ozvali se i duchovní vůdci ruských muslimů. Ti útok odsoudili, a vyzvali zároveň k zachování klidu. Varovali před provokacemi i neadekvátní reakcí úřadů nebo veřejnosti. Rada </a:t>
            </a:r>
            <a:r>
              <a:rPr lang="cs-CZ" sz="1900" b="1" dirty="0" err="1" smtClean="0"/>
              <a:t>muftích</a:t>
            </a:r>
            <a:r>
              <a:rPr lang="cs-CZ" sz="1900" b="1" dirty="0" smtClean="0"/>
              <a:t> vydala prohlášení, ve kterém vybídla novináře a všechny, kteří mají vliv na společnost, aby si uvědomili význam vytištěného i proneseného slova a aby nezapomněli na vnitřní cenzuru a respektovali city lidí jiné kultury.  </a:t>
            </a:r>
          </a:p>
          <a:p>
            <a:pPr>
              <a:defRPr/>
            </a:pPr>
            <a:r>
              <a:rPr lang="cs-CZ" sz="1900" b="1" dirty="0" smtClean="0"/>
              <a:t>Muslimská obec v ČR ostře odsoudila teroristický útok v Paříži. Vyzývá ke zdrženlivosti. Jednání útočníků nemá prý nic společného s islámem.</a:t>
            </a:r>
          </a:p>
          <a:p>
            <a:pPr>
              <a:defRPr/>
            </a:pPr>
            <a:endParaRPr lang="cs-CZ" sz="1600" b="1" dirty="0"/>
          </a:p>
        </p:txBody>
      </p:sp>
      <p:pic>
        <p:nvPicPr>
          <p:cNvPr id="22532" name="irc_mi" descr="http://www.independent.co.uk/incoming/article9963591.ece/alternates/w620/web-paris-13-getty.jpg"/>
          <p:cNvPicPr>
            <a:picLocks noChangeAspect="1" noChangeArrowheads="1"/>
          </p:cNvPicPr>
          <p:nvPr/>
        </p:nvPicPr>
        <p:blipFill>
          <a:blip r:embed="rId2" cstate="print"/>
          <a:srcRect/>
          <a:stretch>
            <a:fillRect/>
          </a:stretch>
        </p:blipFill>
        <p:spPr bwMode="auto">
          <a:xfrm>
            <a:off x="315913" y="1557338"/>
            <a:ext cx="1663700" cy="1228725"/>
          </a:xfrm>
          <a:prstGeom prst="rect">
            <a:avLst/>
          </a:prstGeom>
          <a:noFill/>
          <a:ln w="9525">
            <a:noFill/>
            <a:miter lim="800000"/>
            <a:headEnd/>
            <a:tailEnd/>
          </a:ln>
        </p:spPr>
      </p:pic>
      <p:pic>
        <p:nvPicPr>
          <p:cNvPr id="22533" name="irc_mi" descr="http://img.ct24.cz/cache/616x411/article/63/6201/620089.jpg"/>
          <p:cNvPicPr>
            <a:picLocks noChangeAspect="1" noChangeArrowheads="1"/>
          </p:cNvPicPr>
          <p:nvPr/>
        </p:nvPicPr>
        <p:blipFill>
          <a:blip r:embed="rId3" cstate="print"/>
          <a:srcRect/>
          <a:stretch>
            <a:fillRect/>
          </a:stretch>
        </p:blipFill>
        <p:spPr bwMode="auto">
          <a:xfrm>
            <a:off x="2028825" y="1557338"/>
            <a:ext cx="1679575" cy="1223962"/>
          </a:xfrm>
          <a:prstGeom prst="rect">
            <a:avLst/>
          </a:prstGeom>
          <a:noFill/>
          <a:ln w="9525">
            <a:noFill/>
            <a:miter lim="800000"/>
            <a:headEnd/>
            <a:tailEnd/>
          </a:ln>
        </p:spPr>
      </p:pic>
      <p:pic>
        <p:nvPicPr>
          <p:cNvPr id="22534" name="Obrázek 5" descr="https://encrypted-tbn3.gstatic.com/images?q=tbn:ANd9GcTE4Op6yfevdd7WKn871MCotXnBA9WIYeFsAlY5SuXtLW8YVAOg"/>
          <p:cNvPicPr>
            <a:picLocks noChangeAspect="1" noChangeArrowheads="1"/>
          </p:cNvPicPr>
          <p:nvPr/>
        </p:nvPicPr>
        <p:blipFill>
          <a:blip r:embed="rId4" cstate="print"/>
          <a:srcRect l="5989" r="7985"/>
          <a:stretch>
            <a:fillRect/>
          </a:stretch>
        </p:blipFill>
        <p:spPr bwMode="auto">
          <a:xfrm>
            <a:off x="5518150" y="1595438"/>
            <a:ext cx="1646238" cy="1257300"/>
          </a:xfrm>
          <a:prstGeom prst="rect">
            <a:avLst/>
          </a:prstGeom>
          <a:noFill/>
          <a:ln w="9525">
            <a:noFill/>
            <a:miter lim="800000"/>
            <a:headEnd/>
            <a:tailEnd/>
          </a:ln>
        </p:spPr>
      </p:pic>
      <p:pic>
        <p:nvPicPr>
          <p:cNvPr id="22535" name="Obrázek 6" descr="https://encrypted-tbn1.gstatic.com/images?q=tbn:ANd9GcTSGHVpbGnrSiledPsDZ7mXYGGyw4QbYnMJ2Atc5wsRxJJkJOyAAA"/>
          <p:cNvPicPr>
            <a:picLocks noChangeAspect="1" noChangeArrowheads="1"/>
          </p:cNvPicPr>
          <p:nvPr/>
        </p:nvPicPr>
        <p:blipFill>
          <a:blip r:embed="rId5" cstate="print"/>
          <a:srcRect l="15118" r="13228"/>
          <a:stretch>
            <a:fillRect/>
          </a:stretch>
        </p:blipFill>
        <p:spPr bwMode="auto">
          <a:xfrm>
            <a:off x="7226300" y="1557338"/>
            <a:ext cx="1666875" cy="1295400"/>
          </a:xfrm>
          <a:prstGeom prst="rect">
            <a:avLst/>
          </a:prstGeom>
          <a:noFill/>
          <a:ln w="9525">
            <a:noFill/>
            <a:miter lim="800000"/>
            <a:headEnd/>
            <a:tailEnd/>
          </a:ln>
        </p:spPr>
      </p:pic>
      <p:pic>
        <p:nvPicPr>
          <p:cNvPr id="22536" name="irc_mi" descr="http://img.topky.sk/big/1489063.jpg/Angela-Merkelova-Francois-Hollande-Mahmud-Abbas-Charlie-hebdo.jpg"/>
          <p:cNvPicPr>
            <a:picLocks noChangeAspect="1" noChangeArrowheads="1"/>
          </p:cNvPicPr>
          <p:nvPr/>
        </p:nvPicPr>
        <p:blipFill>
          <a:blip r:embed="rId6" cstate="print"/>
          <a:srcRect b="7166"/>
          <a:stretch>
            <a:fillRect/>
          </a:stretch>
        </p:blipFill>
        <p:spPr bwMode="auto">
          <a:xfrm>
            <a:off x="3779838" y="1557338"/>
            <a:ext cx="1655762" cy="127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a:xfrm>
            <a:off x="457200" y="115888"/>
            <a:ext cx="8229600" cy="635000"/>
          </a:xfrm>
        </p:spPr>
        <p:txBody>
          <a:bodyPr/>
          <a:lstStyle/>
          <a:p>
            <a:r>
              <a:rPr lang="cs-CZ" altLang="cs-CZ" sz="3200" b="1" i="1" smtClean="0"/>
              <a:t>Charlie Hebdo</a:t>
            </a:r>
            <a:r>
              <a:rPr lang="cs-CZ" altLang="cs-CZ" sz="3200" smtClean="0"/>
              <a:t> (</a:t>
            </a:r>
            <a:r>
              <a:rPr lang="cs-CZ" altLang="cs-CZ" sz="3200" i="1" smtClean="0"/>
              <a:t>Týdeník Charlie</a:t>
            </a:r>
            <a:r>
              <a:rPr lang="cs-CZ" altLang="cs-CZ" sz="3200" smtClean="0"/>
              <a:t>)</a:t>
            </a:r>
          </a:p>
        </p:txBody>
      </p:sp>
      <p:sp>
        <p:nvSpPr>
          <p:cNvPr id="23555" name="Zástupný symbol pro obsah 2"/>
          <p:cNvSpPr>
            <a:spLocks noGrp="1"/>
          </p:cNvSpPr>
          <p:nvPr>
            <p:ph idx="1"/>
          </p:nvPr>
        </p:nvSpPr>
        <p:spPr>
          <a:xfrm>
            <a:off x="142875" y="914400"/>
            <a:ext cx="9001125" cy="6092825"/>
          </a:xfrm>
        </p:spPr>
        <p:txBody>
          <a:bodyPr/>
          <a:lstStyle/>
          <a:p>
            <a:pPr>
              <a:buFontTx/>
              <a:buNone/>
            </a:pPr>
            <a:r>
              <a:rPr lang="cs-CZ" altLang="cs-CZ" sz="2000" b="1" smtClean="0"/>
              <a:t>                           </a:t>
            </a:r>
            <a:r>
              <a:rPr lang="cs-CZ" altLang="cs-CZ" sz="1800" b="1" smtClean="0"/>
              <a:t>Satirický časopis publikující kreslené vtipy a seriály a</a:t>
            </a:r>
          </a:p>
          <a:p>
            <a:pPr>
              <a:buFontTx/>
              <a:buNone/>
            </a:pPr>
            <a:r>
              <a:rPr lang="cs-CZ" altLang="cs-CZ" sz="1800" b="1" smtClean="0"/>
              <a:t>                              zprávy ze světa politiky a  kultury. Je silně protinábožensky</a:t>
            </a:r>
          </a:p>
          <a:p>
            <a:pPr>
              <a:buFontTx/>
              <a:buNone/>
            </a:pPr>
            <a:r>
              <a:rPr lang="cs-CZ" altLang="cs-CZ" sz="1800" b="1" smtClean="0"/>
              <a:t>                              a levicově orientovaný. Terčem jeho vtipů bývá                                                                                          krajní pravice, katolicismus,  islamismus, judaismus,                                                                                    ale také postava „průměrného Francouze“.</a:t>
            </a:r>
          </a:p>
          <a:p>
            <a:pPr>
              <a:buFontTx/>
              <a:buNone/>
            </a:pPr>
            <a:r>
              <a:rPr lang="cs-CZ" altLang="cs-CZ" sz="1800" b="1" smtClean="0"/>
              <a:t>      Začal vycházet v roce 1970. V roce1981 zanikl a v roce1992                                                   byl byl opět obnoven.</a:t>
            </a:r>
          </a:p>
          <a:p>
            <a:pPr>
              <a:buFontTx/>
              <a:buNone/>
            </a:pPr>
            <a:r>
              <a:rPr lang="cs-CZ" altLang="cs-CZ" sz="1800" b="1" smtClean="0"/>
              <a:t>      Jeho karikatury i články jsou často urážlivé, na hranici                                                                            etické únosnosti.´                                                                                                                                                      Terčem teroristických útoků byl již vícekrát. </a:t>
            </a:r>
            <a:endParaRPr lang="cs-CZ" altLang="cs-CZ" smtClean="0"/>
          </a:p>
        </p:txBody>
      </p:sp>
      <p:pic>
        <p:nvPicPr>
          <p:cNvPr id="23556" name="Obrázek 3" descr="A file photo taken on March 15, 2006 shows members of the French satirical newspaper Charlie Hebdo, including cartoonists Cabu (l.), Charb (second from l.), Tignous (fourth from l.) and Honore (fifth from l.) posing in front of the then-headquarters of the weekly in Paris."/>
          <p:cNvPicPr>
            <a:picLocks noChangeAspect="1" noChangeArrowheads="1"/>
          </p:cNvPicPr>
          <p:nvPr/>
        </p:nvPicPr>
        <p:blipFill>
          <a:blip r:embed="rId2" cstate="print"/>
          <a:srcRect/>
          <a:stretch>
            <a:fillRect/>
          </a:stretch>
        </p:blipFill>
        <p:spPr bwMode="auto">
          <a:xfrm>
            <a:off x="6227763" y="1773238"/>
            <a:ext cx="2808287" cy="4103687"/>
          </a:xfrm>
          <a:prstGeom prst="rect">
            <a:avLst/>
          </a:prstGeom>
          <a:noFill/>
          <a:ln w="9525">
            <a:noFill/>
            <a:miter lim="800000"/>
            <a:headEnd/>
            <a:tailEnd/>
          </a:ln>
        </p:spPr>
      </p:pic>
      <p:pic>
        <p:nvPicPr>
          <p:cNvPr id="23557" name="Obrázek 4" descr="FRANCE OUT --- BELGIUM OUT"/>
          <p:cNvPicPr>
            <a:picLocks noChangeAspect="1" noChangeArrowheads="1"/>
          </p:cNvPicPr>
          <p:nvPr/>
        </p:nvPicPr>
        <p:blipFill>
          <a:blip r:embed="rId3" cstate="print"/>
          <a:srcRect/>
          <a:stretch>
            <a:fillRect/>
          </a:stretch>
        </p:blipFill>
        <p:spPr bwMode="auto">
          <a:xfrm>
            <a:off x="192088" y="3992563"/>
            <a:ext cx="2795587" cy="1884362"/>
          </a:xfrm>
          <a:prstGeom prst="rect">
            <a:avLst/>
          </a:prstGeom>
          <a:noFill/>
          <a:ln w="9525">
            <a:noFill/>
            <a:miter lim="800000"/>
            <a:headEnd/>
            <a:tailEnd/>
          </a:ln>
        </p:spPr>
      </p:pic>
      <p:sp>
        <p:nvSpPr>
          <p:cNvPr id="23558" name="TextovéPole 6"/>
          <p:cNvSpPr txBox="1">
            <a:spLocks noChangeArrowheads="1"/>
          </p:cNvSpPr>
          <p:nvPr/>
        </p:nvSpPr>
        <p:spPr bwMode="auto">
          <a:xfrm>
            <a:off x="2339975" y="5867400"/>
            <a:ext cx="2663825" cy="369888"/>
          </a:xfrm>
          <a:prstGeom prst="rect">
            <a:avLst/>
          </a:prstGeom>
          <a:noFill/>
          <a:ln w="9525">
            <a:noFill/>
            <a:miter lim="800000"/>
            <a:headEnd/>
            <a:tailEnd/>
          </a:ln>
        </p:spPr>
        <p:txBody>
          <a:bodyPr>
            <a:spAutoFit/>
          </a:bodyPr>
          <a:lstStyle/>
          <a:p>
            <a:pPr eaLnBrk="1" hangingPunct="1"/>
            <a:r>
              <a:rPr lang="cs-CZ" altLang="cs-CZ"/>
              <a:t>P</a:t>
            </a:r>
            <a:r>
              <a:rPr lang="cs-CZ" altLang="cs-CZ" sz="1600" b="1"/>
              <a:t>o výbuchu v roce 2011</a:t>
            </a:r>
          </a:p>
        </p:txBody>
      </p:sp>
      <p:pic>
        <p:nvPicPr>
          <p:cNvPr id="23559" name="irc_mi" descr="http://www.understandingcharliehebdo.com/img/journal-irresponsable.jpg"/>
          <p:cNvPicPr>
            <a:picLocks noChangeAspect="1" noChangeArrowheads="1"/>
          </p:cNvPicPr>
          <p:nvPr/>
        </p:nvPicPr>
        <p:blipFill>
          <a:blip r:embed="rId4" cstate="print"/>
          <a:srcRect l="51427" r="1968"/>
          <a:stretch>
            <a:fillRect/>
          </a:stretch>
        </p:blipFill>
        <p:spPr bwMode="auto">
          <a:xfrm>
            <a:off x="250825" y="115888"/>
            <a:ext cx="1368425" cy="1763712"/>
          </a:xfrm>
          <a:prstGeom prst="rect">
            <a:avLst/>
          </a:prstGeom>
          <a:noFill/>
          <a:ln w="9525">
            <a:noFill/>
            <a:miter lim="800000"/>
            <a:headEnd/>
            <a:tailEnd/>
          </a:ln>
        </p:spPr>
      </p:pic>
      <p:pic>
        <p:nvPicPr>
          <p:cNvPr id="23560" name="Obrázek 9" descr="https://encrypted-tbn0.gstatic.com/images?q=tbn:ANd9GcS8P1KfWntNyPBHymGBb6nS4hlO_ZO1PSTRMmYlkPym3uI8pjE5Mw"/>
          <p:cNvPicPr>
            <a:picLocks noChangeAspect="1" noChangeArrowheads="1"/>
          </p:cNvPicPr>
          <p:nvPr/>
        </p:nvPicPr>
        <p:blipFill>
          <a:blip r:embed="rId5" cstate="print"/>
          <a:srcRect l="20583" t="13661" r="20583" b="10246"/>
          <a:stretch>
            <a:fillRect/>
          </a:stretch>
        </p:blipFill>
        <p:spPr bwMode="auto">
          <a:xfrm>
            <a:off x="7196138" y="188913"/>
            <a:ext cx="1697037" cy="1203325"/>
          </a:xfrm>
          <a:prstGeom prst="rect">
            <a:avLst/>
          </a:prstGeom>
          <a:noFill/>
          <a:ln w="9525">
            <a:noFill/>
            <a:miter lim="800000"/>
            <a:headEnd/>
            <a:tailEnd/>
          </a:ln>
        </p:spPr>
      </p:pic>
      <p:pic>
        <p:nvPicPr>
          <p:cNvPr id="23561" name="Picture 2" descr="http://i.telegraph.co.uk/multimedia/archive/02439/Charlie-Hebdo_2439511b.jpg"/>
          <p:cNvPicPr>
            <a:picLocks noChangeAspect="1" noChangeArrowheads="1"/>
          </p:cNvPicPr>
          <p:nvPr/>
        </p:nvPicPr>
        <p:blipFill>
          <a:blip r:embed="rId6" cstate="print"/>
          <a:srcRect/>
          <a:stretch>
            <a:fillRect/>
          </a:stretch>
        </p:blipFill>
        <p:spPr bwMode="auto">
          <a:xfrm>
            <a:off x="3132138" y="4067175"/>
            <a:ext cx="2895600" cy="180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bdélník 1"/>
          <p:cNvSpPr>
            <a:spLocks noChangeArrowheads="1"/>
          </p:cNvSpPr>
          <p:nvPr/>
        </p:nvSpPr>
        <p:spPr bwMode="auto">
          <a:xfrm>
            <a:off x="2484438" y="188913"/>
            <a:ext cx="4572000" cy="1262062"/>
          </a:xfrm>
          <a:prstGeom prst="rect">
            <a:avLst/>
          </a:prstGeom>
          <a:noFill/>
          <a:ln w="9525">
            <a:noFill/>
            <a:miter lim="800000"/>
            <a:headEnd/>
            <a:tailEnd/>
          </a:ln>
        </p:spPr>
        <p:txBody>
          <a:bodyPr>
            <a:spAutoFit/>
          </a:bodyPr>
          <a:lstStyle/>
          <a:p>
            <a:pPr algn="ctr" eaLnBrk="1" hangingPunct="1"/>
            <a:r>
              <a:rPr lang="cs-CZ" altLang="cs-CZ" sz="2400" b="1">
                <a:solidFill>
                  <a:srgbClr val="FF0000"/>
                </a:solidFill>
              </a:rPr>
              <a:t>Protikatolické</a:t>
            </a:r>
          </a:p>
          <a:p>
            <a:pPr algn="ctr" eaLnBrk="1" hangingPunct="1"/>
            <a:r>
              <a:rPr lang="cs-CZ" altLang="cs-CZ" sz="2400" b="1">
                <a:solidFill>
                  <a:srgbClr val="FF0000"/>
                </a:solidFill>
              </a:rPr>
              <a:t> karikatury</a:t>
            </a:r>
            <a:r>
              <a:rPr lang="cs-CZ" altLang="cs-CZ" sz="2800" b="1">
                <a:solidFill>
                  <a:srgbClr val="FF0000"/>
                </a:solidFill>
              </a:rPr>
              <a:t/>
            </a:r>
            <a:br>
              <a:rPr lang="cs-CZ" altLang="cs-CZ" sz="2800" b="1">
                <a:solidFill>
                  <a:srgbClr val="FF0000"/>
                </a:solidFill>
              </a:rPr>
            </a:br>
            <a:endParaRPr lang="cs-CZ" altLang="cs-CZ" sz="2800"/>
          </a:p>
        </p:txBody>
      </p:sp>
      <p:pic>
        <p:nvPicPr>
          <p:cNvPr id="24579" name="irc_mi" descr="https://pbs.twimg.com/profile_images/544911949192916992/ZlPfYfOY.jpeg"/>
          <p:cNvPicPr>
            <a:picLocks noChangeAspect="1" noChangeArrowheads="1"/>
          </p:cNvPicPr>
          <p:nvPr/>
        </p:nvPicPr>
        <p:blipFill>
          <a:blip r:embed="rId2" cstate="print"/>
          <a:srcRect/>
          <a:stretch>
            <a:fillRect/>
          </a:stretch>
        </p:blipFill>
        <p:spPr bwMode="auto">
          <a:xfrm>
            <a:off x="3492500" y="1052513"/>
            <a:ext cx="2395538" cy="3097212"/>
          </a:xfrm>
          <a:prstGeom prst="rect">
            <a:avLst/>
          </a:prstGeom>
          <a:noFill/>
          <a:ln w="9525">
            <a:noFill/>
            <a:miter lim="800000"/>
            <a:headEnd/>
            <a:tailEnd/>
          </a:ln>
        </p:spPr>
      </p:pic>
      <p:pic>
        <p:nvPicPr>
          <p:cNvPr id="24580" name="Picture 2" descr="http://capitolcommentary.com/wp-content/uploads/2015/01/charlie-hebdo-chiesa-.jpg"/>
          <p:cNvPicPr>
            <a:picLocks noChangeAspect="1" noChangeArrowheads="1"/>
          </p:cNvPicPr>
          <p:nvPr/>
        </p:nvPicPr>
        <p:blipFill>
          <a:blip r:embed="rId3" cstate="print"/>
          <a:srcRect/>
          <a:stretch>
            <a:fillRect/>
          </a:stretch>
        </p:blipFill>
        <p:spPr bwMode="auto">
          <a:xfrm>
            <a:off x="107950" y="188913"/>
            <a:ext cx="2879725" cy="2822575"/>
          </a:xfrm>
          <a:prstGeom prst="rect">
            <a:avLst/>
          </a:prstGeom>
          <a:noFill/>
          <a:ln w="9525">
            <a:noFill/>
            <a:miter lim="800000"/>
            <a:headEnd/>
            <a:tailEnd/>
          </a:ln>
        </p:spPr>
      </p:pic>
      <p:pic>
        <p:nvPicPr>
          <p:cNvPr id="24581" name="irc_mi" descr="http://p0.storage.canalblog.com/06/47/177230/88540643_o.jpg"/>
          <p:cNvPicPr>
            <a:picLocks noChangeAspect="1" noChangeArrowheads="1"/>
          </p:cNvPicPr>
          <p:nvPr/>
        </p:nvPicPr>
        <p:blipFill>
          <a:blip r:embed="rId4" cstate="print"/>
          <a:srcRect l="6255" t="25751" r="3127" b="4681"/>
          <a:stretch>
            <a:fillRect/>
          </a:stretch>
        </p:blipFill>
        <p:spPr bwMode="auto">
          <a:xfrm>
            <a:off x="6488113" y="188913"/>
            <a:ext cx="2620962" cy="3370262"/>
          </a:xfrm>
          <a:prstGeom prst="rect">
            <a:avLst/>
          </a:prstGeom>
          <a:noFill/>
          <a:ln w="9525">
            <a:noFill/>
            <a:miter lim="800000"/>
            <a:headEnd/>
            <a:tailEnd/>
          </a:ln>
        </p:spPr>
      </p:pic>
      <p:pic>
        <p:nvPicPr>
          <p:cNvPr id="24582" name="irc_mi" descr="http://www.woblog.fr/images/uploads/charlie-hebdo-06.jpg"/>
          <p:cNvPicPr>
            <a:picLocks noChangeAspect="1" noChangeArrowheads="1"/>
          </p:cNvPicPr>
          <p:nvPr/>
        </p:nvPicPr>
        <p:blipFill>
          <a:blip r:embed="rId5" cstate="print"/>
          <a:srcRect/>
          <a:stretch>
            <a:fillRect/>
          </a:stretch>
        </p:blipFill>
        <p:spPr bwMode="auto">
          <a:xfrm>
            <a:off x="107950" y="3500438"/>
            <a:ext cx="2447925" cy="3241675"/>
          </a:xfrm>
          <a:prstGeom prst="rect">
            <a:avLst/>
          </a:prstGeom>
          <a:noFill/>
          <a:ln w="9525">
            <a:noFill/>
            <a:miter lim="800000"/>
            <a:headEnd/>
            <a:tailEnd/>
          </a:ln>
        </p:spPr>
      </p:pic>
      <p:pic>
        <p:nvPicPr>
          <p:cNvPr id="24583" name="irc_mi" descr="http://preprod-img.planet.fr/files/images/article/6/1/9/311916/1344355-inline.jpg"/>
          <p:cNvPicPr>
            <a:picLocks noChangeAspect="1" noChangeArrowheads="1"/>
          </p:cNvPicPr>
          <p:nvPr/>
        </p:nvPicPr>
        <p:blipFill>
          <a:blip r:embed="rId6" cstate="print"/>
          <a:srcRect t="21078"/>
          <a:stretch>
            <a:fillRect/>
          </a:stretch>
        </p:blipFill>
        <p:spPr bwMode="auto">
          <a:xfrm>
            <a:off x="6732588" y="4149725"/>
            <a:ext cx="2160587" cy="2592388"/>
          </a:xfrm>
          <a:prstGeom prst="rect">
            <a:avLst/>
          </a:prstGeom>
          <a:noFill/>
          <a:ln w="9525">
            <a:noFill/>
            <a:miter lim="800000"/>
            <a:headEnd/>
            <a:tailEnd/>
          </a:ln>
        </p:spPr>
      </p:pic>
      <p:sp>
        <p:nvSpPr>
          <p:cNvPr id="24584" name="TextovéPole 7"/>
          <p:cNvSpPr txBox="1">
            <a:spLocks noChangeArrowheads="1"/>
          </p:cNvSpPr>
          <p:nvPr/>
        </p:nvSpPr>
        <p:spPr bwMode="auto">
          <a:xfrm>
            <a:off x="107950" y="2997200"/>
            <a:ext cx="2879725" cy="522288"/>
          </a:xfrm>
          <a:prstGeom prst="rect">
            <a:avLst/>
          </a:prstGeom>
          <a:noFill/>
          <a:ln w="9525">
            <a:noFill/>
            <a:miter lim="800000"/>
            <a:headEnd/>
            <a:tailEnd/>
          </a:ln>
        </p:spPr>
        <p:txBody>
          <a:bodyPr>
            <a:spAutoFit/>
          </a:bodyPr>
          <a:lstStyle/>
          <a:p>
            <a:pPr eaLnBrk="1" hangingPunct="1"/>
            <a:r>
              <a:rPr lang="cs-CZ" altLang="cs-CZ" sz="1400" b="1"/>
              <a:t>Monsignore Dvacet Tři má tři „otce „</a:t>
            </a:r>
          </a:p>
          <a:p>
            <a:pPr eaLnBrk="1" hangingPunct="1"/>
            <a:r>
              <a:rPr lang="cs-CZ" altLang="cs-CZ" sz="1400" b="1"/>
              <a:t>      Otce, Syna a Svatého Ducha</a:t>
            </a:r>
          </a:p>
        </p:txBody>
      </p:sp>
      <p:sp>
        <p:nvSpPr>
          <p:cNvPr id="24585" name="TextovéPole 8"/>
          <p:cNvSpPr txBox="1">
            <a:spLocks noChangeArrowheads="1"/>
          </p:cNvSpPr>
          <p:nvPr/>
        </p:nvSpPr>
        <p:spPr bwMode="auto">
          <a:xfrm>
            <a:off x="6443663" y="3573463"/>
            <a:ext cx="2736850" cy="522287"/>
          </a:xfrm>
          <a:prstGeom prst="rect">
            <a:avLst/>
          </a:prstGeom>
          <a:noFill/>
          <a:ln w="9525">
            <a:noFill/>
            <a:miter lim="800000"/>
            <a:headEnd/>
            <a:tailEnd/>
          </a:ln>
        </p:spPr>
        <p:txBody>
          <a:bodyPr>
            <a:spAutoFit/>
          </a:bodyPr>
          <a:lstStyle/>
          <a:p>
            <a:pPr eaLnBrk="1" hangingPunct="1"/>
            <a:r>
              <a:rPr lang="cs-CZ" altLang="cs-CZ" sz="1400" b="1"/>
              <a:t>Papež v Riu – Jsem připraven ke všemu, abych shromáždil klienty</a:t>
            </a:r>
          </a:p>
        </p:txBody>
      </p:sp>
      <p:sp>
        <p:nvSpPr>
          <p:cNvPr id="24586" name="TextovéPole 9"/>
          <p:cNvSpPr txBox="1">
            <a:spLocks noChangeArrowheads="1"/>
          </p:cNvSpPr>
          <p:nvPr/>
        </p:nvSpPr>
        <p:spPr bwMode="auto">
          <a:xfrm>
            <a:off x="2627313" y="4508500"/>
            <a:ext cx="2808287" cy="585788"/>
          </a:xfrm>
          <a:prstGeom prst="rect">
            <a:avLst/>
          </a:prstGeom>
          <a:noFill/>
          <a:ln w="9525">
            <a:noFill/>
            <a:miter lim="800000"/>
            <a:headEnd/>
            <a:tailEnd/>
          </a:ln>
        </p:spPr>
        <p:txBody>
          <a:bodyPr>
            <a:spAutoFit/>
          </a:bodyPr>
          <a:lstStyle/>
          <a:p>
            <a:pPr eaLnBrk="1" hangingPunct="1"/>
            <a:r>
              <a:rPr lang="cs-CZ" altLang="cs-CZ" sz="1400" b="1"/>
              <a:t>Biskupové jsou zaujatí zadnicí.</a:t>
            </a:r>
          </a:p>
          <a:p>
            <a:pPr eaLnBrk="1" hangingPunct="1"/>
            <a:r>
              <a:rPr lang="cs-CZ" altLang="cs-CZ" sz="1400" b="1"/>
              <a:t>„A co moje duše</a:t>
            </a:r>
            <a:r>
              <a:rPr lang="cs-CZ" altLang="cs-CZ"/>
              <a:t>?“</a:t>
            </a:r>
          </a:p>
        </p:txBody>
      </p:sp>
      <p:sp>
        <p:nvSpPr>
          <p:cNvPr id="24587" name="TextovéPole 10"/>
          <p:cNvSpPr txBox="1">
            <a:spLocks noChangeArrowheads="1"/>
          </p:cNvSpPr>
          <p:nvPr/>
        </p:nvSpPr>
        <p:spPr bwMode="auto">
          <a:xfrm>
            <a:off x="4787900" y="5373688"/>
            <a:ext cx="2305050" cy="522287"/>
          </a:xfrm>
          <a:prstGeom prst="rect">
            <a:avLst/>
          </a:prstGeom>
          <a:noFill/>
          <a:ln w="9525">
            <a:noFill/>
            <a:miter lim="800000"/>
            <a:headEnd/>
            <a:tailEnd/>
          </a:ln>
        </p:spPr>
        <p:txBody>
          <a:bodyPr>
            <a:spAutoFit/>
          </a:bodyPr>
          <a:lstStyle/>
          <a:p>
            <a:pPr eaLnBrk="1" hangingPunct="1"/>
            <a:r>
              <a:rPr lang="cs-CZ" altLang="cs-CZ" sz="1400" b="1"/>
              <a:t>Gay-lobby na konkláve.</a:t>
            </a:r>
          </a:p>
          <a:p>
            <a:pPr eaLnBrk="1" hangingPunct="1"/>
            <a:r>
              <a:rPr lang="cs-CZ" altLang="cs-CZ" sz="1400" b="1"/>
              <a:t>„ A co kouř přijde už  to?“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délník 5"/>
          <p:cNvSpPr>
            <a:spLocks noChangeArrowheads="1"/>
          </p:cNvSpPr>
          <p:nvPr/>
        </p:nvSpPr>
        <p:spPr bwMode="auto">
          <a:xfrm>
            <a:off x="2286000" y="188913"/>
            <a:ext cx="4572000" cy="1200150"/>
          </a:xfrm>
          <a:prstGeom prst="rect">
            <a:avLst/>
          </a:prstGeom>
          <a:noFill/>
          <a:ln w="9525">
            <a:noFill/>
            <a:miter lim="800000"/>
            <a:headEnd/>
            <a:tailEnd/>
          </a:ln>
        </p:spPr>
        <p:txBody>
          <a:bodyPr>
            <a:spAutoFit/>
          </a:bodyPr>
          <a:lstStyle/>
          <a:p>
            <a:pPr algn="ctr" eaLnBrk="1" hangingPunct="1"/>
            <a:r>
              <a:rPr lang="cs-CZ" altLang="cs-CZ" sz="2400" b="1">
                <a:solidFill>
                  <a:srgbClr val="FF0000"/>
                </a:solidFill>
              </a:rPr>
              <a:t>Protináboženské</a:t>
            </a:r>
          </a:p>
          <a:p>
            <a:pPr algn="ctr" eaLnBrk="1" hangingPunct="1"/>
            <a:r>
              <a:rPr lang="cs-CZ" altLang="cs-CZ" sz="2400" b="1">
                <a:solidFill>
                  <a:srgbClr val="FF0000"/>
                </a:solidFill>
              </a:rPr>
              <a:t> karikatury</a:t>
            </a:r>
            <a:br>
              <a:rPr lang="cs-CZ" altLang="cs-CZ" sz="2400" b="1">
                <a:solidFill>
                  <a:srgbClr val="FF0000"/>
                </a:solidFill>
              </a:rPr>
            </a:br>
            <a:endParaRPr lang="cs-CZ" altLang="cs-CZ" sz="2400"/>
          </a:p>
        </p:txBody>
      </p:sp>
      <p:pic>
        <p:nvPicPr>
          <p:cNvPr id="25603" name="irc_mi" descr="http://cafecroissant.fr/wp-content/uploads/2008/07/charliehebdo_07fev07.jpg"/>
          <p:cNvPicPr>
            <a:picLocks noChangeAspect="1" noChangeArrowheads="1"/>
          </p:cNvPicPr>
          <p:nvPr/>
        </p:nvPicPr>
        <p:blipFill>
          <a:blip r:embed="rId2" cstate="print"/>
          <a:srcRect/>
          <a:stretch>
            <a:fillRect/>
          </a:stretch>
        </p:blipFill>
        <p:spPr bwMode="auto">
          <a:xfrm>
            <a:off x="3132138" y="981075"/>
            <a:ext cx="2735262" cy="3960813"/>
          </a:xfrm>
          <a:prstGeom prst="rect">
            <a:avLst/>
          </a:prstGeom>
          <a:noFill/>
          <a:ln w="9525">
            <a:noFill/>
            <a:miter lim="800000"/>
            <a:headEnd/>
            <a:tailEnd/>
          </a:ln>
        </p:spPr>
      </p:pic>
      <p:pic>
        <p:nvPicPr>
          <p:cNvPr id="25604" name="irc_mi" descr="http://torstenh.de/wp-content/uploads/2015/01/CH9.jpg"/>
          <p:cNvPicPr>
            <a:picLocks noChangeAspect="1" noChangeArrowheads="1"/>
          </p:cNvPicPr>
          <p:nvPr/>
        </p:nvPicPr>
        <p:blipFill>
          <a:blip r:embed="rId3" cstate="print"/>
          <a:srcRect l="4797" t="22678" r="4361" b="4123"/>
          <a:stretch>
            <a:fillRect/>
          </a:stretch>
        </p:blipFill>
        <p:spPr bwMode="auto">
          <a:xfrm>
            <a:off x="250825" y="115888"/>
            <a:ext cx="2417763" cy="3457575"/>
          </a:xfrm>
          <a:prstGeom prst="rect">
            <a:avLst/>
          </a:prstGeom>
          <a:noFill/>
          <a:ln w="9525">
            <a:noFill/>
            <a:miter lim="800000"/>
            <a:headEnd/>
            <a:tailEnd/>
          </a:ln>
        </p:spPr>
      </p:pic>
      <p:pic>
        <p:nvPicPr>
          <p:cNvPr id="25605" name="irc_mi" descr="http://media.meltybuzz.fr/article-1630614-ajust_930/caricature-de-mahomet.jpg"/>
          <p:cNvPicPr>
            <a:picLocks noChangeAspect="1" noChangeArrowheads="1"/>
          </p:cNvPicPr>
          <p:nvPr/>
        </p:nvPicPr>
        <p:blipFill>
          <a:blip r:embed="rId4" cstate="print"/>
          <a:srcRect l="24384" t="22678" r="25603" b="4199"/>
          <a:stretch>
            <a:fillRect/>
          </a:stretch>
        </p:blipFill>
        <p:spPr bwMode="auto">
          <a:xfrm>
            <a:off x="5940425" y="115888"/>
            <a:ext cx="2952750" cy="3744912"/>
          </a:xfrm>
          <a:prstGeom prst="rect">
            <a:avLst/>
          </a:prstGeom>
          <a:noFill/>
          <a:ln w="9525">
            <a:noFill/>
            <a:miter lim="800000"/>
            <a:headEnd/>
            <a:tailEnd/>
          </a:ln>
        </p:spPr>
      </p:pic>
      <p:sp>
        <p:nvSpPr>
          <p:cNvPr id="25606" name="TextovéPole 9"/>
          <p:cNvSpPr txBox="1">
            <a:spLocks noChangeArrowheads="1"/>
          </p:cNvSpPr>
          <p:nvPr/>
        </p:nvSpPr>
        <p:spPr bwMode="auto">
          <a:xfrm>
            <a:off x="107950" y="3573463"/>
            <a:ext cx="2951163" cy="522287"/>
          </a:xfrm>
          <a:prstGeom prst="rect">
            <a:avLst/>
          </a:prstGeom>
          <a:noFill/>
          <a:ln w="9525">
            <a:noFill/>
            <a:miter lim="800000"/>
            <a:headEnd/>
            <a:tailEnd/>
          </a:ln>
        </p:spPr>
        <p:txBody>
          <a:bodyPr>
            <a:spAutoFit/>
          </a:bodyPr>
          <a:lstStyle/>
          <a:p>
            <a:pPr eaLnBrk="1" hangingPunct="1"/>
            <a:r>
              <a:rPr lang="cs-CZ" altLang="cs-CZ" sz="1400" b="1"/>
              <a:t>Nejvyšší za školou ““Není to sranda to shromáždění rodičů žáků“.</a:t>
            </a:r>
          </a:p>
        </p:txBody>
      </p:sp>
      <p:sp>
        <p:nvSpPr>
          <p:cNvPr id="25607" name="TextovéPole 10"/>
          <p:cNvSpPr txBox="1">
            <a:spLocks noChangeArrowheads="1"/>
          </p:cNvSpPr>
          <p:nvPr/>
        </p:nvSpPr>
        <p:spPr bwMode="auto">
          <a:xfrm>
            <a:off x="2771775" y="4941888"/>
            <a:ext cx="3455988" cy="306387"/>
          </a:xfrm>
          <a:prstGeom prst="rect">
            <a:avLst/>
          </a:prstGeom>
          <a:noFill/>
          <a:ln w="9525">
            <a:noFill/>
            <a:miter lim="800000"/>
            <a:headEnd/>
            <a:tailEnd/>
          </a:ln>
        </p:spPr>
        <p:txBody>
          <a:bodyPr>
            <a:spAutoFit/>
          </a:bodyPr>
          <a:lstStyle/>
          <a:p>
            <a:pPr eaLnBrk="1" hangingPunct="1"/>
            <a:r>
              <a:rPr lang="cs-CZ" altLang="cs-CZ" sz="1400" b="1"/>
              <a:t>Je potřeba zahalit (schovat) Charlie Hebdo!</a:t>
            </a:r>
          </a:p>
        </p:txBody>
      </p:sp>
      <p:sp>
        <p:nvSpPr>
          <p:cNvPr id="25608" name="TextovéPole 11"/>
          <p:cNvSpPr txBox="1">
            <a:spLocks noChangeArrowheads="1"/>
          </p:cNvSpPr>
          <p:nvPr/>
        </p:nvSpPr>
        <p:spPr bwMode="auto">
          <a:xfrm>
            <a:off x="6156325" y="3860800"/>
            <a:ext cx="2808288" cy="585788"/>
          </a:xfrm>
          <a:prstGeom prst="rect">
            <a:avLst/>
          </a:prstGeom>
          <a:noFill/>
          <a:ln w="9525">
            <a:noFill/>
            <a:miter lim="800000"/>
            <a:headEnd/>
            <a:tailEnd/>
          </a:ln>
        </p:spPr>
        <p:txBody>
          <a:bodyPr>
            <a:spAutoFit/>
          </a:bodyPr>
          <a:lstStyle/>
          <a:p>
            <a:pPr eaLnBrk="1" hangingPunct="1"/>
            <a:r>
              <a:rPr lang="cs-CZ" altLang="cs-CZ" sz="1400" b="1"/>
              <a:t>                  Nedotknutelní</a:t>
            </a:r>
          </a:p>
          <a:p>
            <a:pPr algn="ctr" eaLnBrk="1" hangingPunct="1"/>
            <a:r>
              <a:rPr lang="cs-CZ" altLang="cs-CZ" sz="1400" b="1"/>
              <a:t> Vysmívání zakázáno</a:t>
            </a:r>
            <a:r>
              <a:rPr lang="cs-CZ" altLang="cs-CZ"/>
              <a:t>!</a:t>
            </a:r>
          </a:p>
        </p:txBody>
      </p:sp>
      <p:pic>
        <p:nvPicPr>
          <p:cNvPr id="25609" name="irc_mi" descr="http://quenelplus.com/wp-content/uploads/2013/07/talmud-magique-642x907.jpg"/>
          <p:cNvPicPr>
            <a:picLocks noChangeAspect="1" noChangeArrowheads="1"/>
          </p:cNvPicPr>
          <p:nvPr/>
        </p:nvPicPr>
        <p:blipFill>
          <a:blip r:embed="rId5" cstate="print"/>
          <a:srcRect/>
          <a:stretch>
            <a:fillRect/>
          </a:stretch>
        </p:blipFill>
        <p:spPr bwMode="auto">
          <a:xfrm>
            <a:off x="107950" y="4005263"/>
            <a:ext cx="1871663" cy="2809875"/>
          </a:xfrm>
          <a:prstGeom prst="rect">
            <a:avLst/>
          </a:prstGeom>
          <a:noFill/>
          <a:ln w="9525">
            <a:noFill/>
            <a:miter lim="800000"/>
            <a:headEnd/>
            <a:tailEnd/>
          </a:ln>
        </p:spPr>
      </p:pic>
      <p:pic>
        <p:nvPicPr>
          <p:cNvPr id="25610" name="irc_mi" descr="http://d.ibtimes.co.uk/en/full/1363987/charlie-hebdo-frontpage.jpg"/>
          <p:cNvPicPr>
            <a:picLocks noChangeAspect="1" noChangeArrowheads="1"/>
          </p:cNvPicPr>
          <p:nvPr/>
        </p:nvPicPr>
        <p:blipFill>
          <a:blip r:embed="rId6" cstate="print"/>
          <a:srcRect l="4361" t="24052" r="5232" b="5498"/>
          <a:stretch>
            <a:fillRect/>
          </a:stretch>
        </p:blipFill>
        <p:spPr bwMode="auto">
          <a:xfrm>
            <a:off x="6648450" y="4508500"/>
            <a:ext cx="2171700" cy="2305050"/>
          </a:xfrm>
          <a:prstGeom prst="rect">
            <a:avLst/>
          </a:prstGeom>
          <a:noFill/>
          <a:ln w="9525">
            <a:noFill/>
            <a:miter lim="800000"/>
            <a:headEnd/>
            <a:tailEnd/>
          </a:ln>
        </p:spPr>
      </p:pic>
      <p:sp>
        <p:nvSpPr>
          <p:cNvPr id="25611" name="TextovéPole 14"/>
          <p:cNvSpPr txBox="1">
            <a:spLocks noChangeArrowheads="1"/>
          </p:cNvSpPr>
          <p:nvPr/>
        </p:nvSpPr>
        <p:spPr bwMode="auto">
          <a:xfrm>
            <a:off x="1979613" y="5589588"/>
            <a:ext cx="1871662" cy="1016000"/>
          </a:xfrm>
          <a:prstGeom prst="rect">
            <a:avLst/>
          </a:prstGeom>
          <a:noFill/>
          <a:ln w="9525">
            <a:noFill/>
            <a:miter lim="800000"/>
            <a:headEnd/>
            <a:tailEnd/>
          </a:ln>
        </p:spPr>
        <p:txBody>
          <a:bodyPr>
            <a:spAutoFit/>
          </a:bodyPr>
          <a:lstStyle/>
          <a:p>
            <a:pPr eaLnBrk="1" hangingPunct="1"/>
            <a:r>
              <a:rPr lang="cs-CZ" altLang="cs-CZ" b="1"/>
              <a:t>Šoa Hebdo </a:t>
            </a:r>
          </a:p>
          <a:p>
            <a:pPr eaLnBrk="1" hangingPunct="1"/>
            <a:r>
              <a:rPr lang="cs-CZ" altLang="cs-CZ" sz="1400" b="1"/>
              <a:t>Talmud je magický</a:t>
            </a:r>
          </a:p>
          <a:p>
            <a:pPr eaLnBrk="1" hangingPunct="1"/>
            <a:r>
              <a:rPr lang="cs-CZ" altLang="cs-CZ" sz="1400" b="1"/>
              <a:t>Mění vodu na plyn </a:t>
            </a:r>
          </a:p>
          <a:p>
            <a:pPr eaLnBrk="1" hangingPunct="1"/>
            <a:r>
              <a:rPr lang="cs-CZ" altLang="cs-CZ" sz="1400" b="1"/>
              <a:t>a plyn na zlato</a:t>
            </a:r>
          </a:p>
        </p:txBody>
      </p:sp>
      <p:sp>
        <p:nvSpPr>
          <p:cNvPr id="25612" name="TextovéPole 15"/>
          <p:cNvSpPr txBox="1">
            <a:spLocks noChangeArrowheads="1"/>
          </p:cNvSpPr>
          <p:nvPr/>
        </p:nvSpPr>
        <p:spPr bwMode="auto">
          <a:xfrm>
            <a:off x="5076825" y="5715000"/>
            <a:ext cx="1582738" cy="738188"/>
          </a:xfrm>
          <a:prstGeom prst="rect">
            <a:avLst/>
          </a:prstGeom>
          <a:noFill/>
          <a:ln w="9525">
            <a:noFill/>
            <a:miter lim="800000"/>
            <a:headEnd/>
            <a:tailEnd/>
          </a:ln>
        </p:spPr>
        <p:txBody>
          <a:bodyPr>
            <a:spAutoFit/>
          </a:bodyPr>
          <a:lstStyle/>
          <a:p>
            <a:pPr eaLnBrk="1" hangingPunct="1"/>
            <a:r>
              <a:rPr lang="cs-CZ" altLang="cs-CZ" sz="1400" b="1"/>
              <a:t>Korán je hovno! Nedokáže zastavit střely.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rc_mi" descr="http://www.info-afrique.com/wp-content/uploads/2015/01/charlie-hebdo-mahomet.jpg"/>
          <p:cNvPicPr>
            <a:picLocks noChangeAspect="1" noChangeArrowheads="1"/>
          </p:cNvPicPr>
          <p:nvPr/>
        </p:nvPicPr>
        <p:blipFill>
          <a:blip r:embed="rId2" cstate="print"/>
          <a:srcRect l="3786" t="22408" r="6625" b="5229"/>
          <a:stretch>
            <a:fillRect/>
          </a:stretch>
        </p:blipFill>
        <p:spPr bwMode="auto">
          <a:xfrm>
            <a:off x="4249738" y="908050"/>
            <a:ext cx="1978025" cy="2449513"/>
          </a:xfrm>
          <a:prstGeom prst="rect">
            <a:avLst/>
          </a:prstGeom>
          <a:noFill/>
          <a:ln w="9525">
            <a:noFill/>
            <a:miter lim="800000"/>
            <a:headEnd/>
            <a:tailEnd/>
          </a:ln>
        </p:spPr>
      </p:pic>
      <p:sp>
        <p:nvSpPr>
          <p:cNvPr id="26627" name="Obdélník 5"/>
          <p:cNvSpPr>
            <a:spLocks noChangeArrowheads="1"/>
          </p:cNvSpPr>
          <p:nvPr/>
        </p:nvSpPr>
        <p:spPr bwMode="auto">
          <a:xfrm>
            <a:off x="3059113" y="115888"/>
            <a:ext cx="4321175" cy="831850"/>
          </a:xfrm>
          <a:prstGeom prst="rect">
            <a:avLst/>
          </a:prstGeom>
          <a:noFill/>
          <a:ln w="9525">
            <a:noFill/>
            <a:miter lim="800000"/>
            <a:headEnd/>
            <a:tailEnd/>
          </a:ln>
        </p:spPr>
        <p:txBody>
          <a:bodyPr>
            <a:spAutoFit/>
          </a:bodyPr>
          <a:lstStyle/>
          <a:p>
            <a:pPr algn="ctr" eaLnBrk="1" hangingPunct="1"/>
            <a:r>
              <a:rPr lang="cs-CZ" altLang="cs-CZ" sz="2400" b="1">
                <a:solidFill>
                  <a:srgbClr val="FF0000"/>
                </a:solidFill>
              </a:rPr>
              <a:t>Protiislámské</a:t>
            </a:r>
          </a:p>
          <a:p>
            <a:pPr algn="ctr" eaLnBrk="1" hangingPunct="1"/>
            <a:r>
              <a:rPr lang="cs-CZ" altLang="cs-CZ" sz="2400" b="1">
                <a:solidFill>
                  <a:srgbClr val="FF0000"/>
                </a:solidFill>
              </a:rPr>
              <a:t> karikatury</a:t>
            </a:r>
            <a:endParaRPr lang="cs-CZ" altLang="cs-CZ" sz="2400"/>
          </a:p>
        </p:txBody>
      </p:sp>
      <p:pic>
        <p:nvPicPr>
          <p:cNvPr id="26628" name="irc_mi" descr="http://media.meltybuzz.fr/article-1630617-ajust_930/charia-hebdo.jpg"/>
          <p:cNvPicPr>
            <a:picLocks noChangeAspect="1" noChangeArrowheads="1"/>
          </p:cNvPicPr>
          <p:nvPr/>
        </p:nvPicPr>
        <p:blipFill>
          <a:blip r:embed="rId3" cstate="print"/>
          <a:srcRect l="3658" t="3340" r="3049" b="4771"/>
          <a:stretch>
            <a:fillRect/>
          </a:stretch>
        </p:blipFill>
        <p:spPr bwMode="auto">
          <a:xfrm>
            <a:off x="34925" y="3068638"/>
            <a:ext cx="1908175" cy="2447925"/>
          </a:xfrm>
          <a:prstGeom prst="rect">
            <a:avLst/>
          </a:prstGeom>
          <a:noFill/>
          <a:ln w="9525">
            <a:noFill/>
            <a:miter lim="800000"/>
            <a:headEnd/>
            <a:tailEnd/>
          </a:ln>
        </p:spPr>
      </p:pic>
      <p:pic>
        <p:nvPicPr>
          <p:cNvPr id="26629" name="irc_mi" descr="https://i.embed.ly/1/display/resize?key=1e6a1a1efdb011df84894040444cdc60&amp;url=http%3A%2F%2Fpbs.twimg.com%2Fmedia%2FB6wFfiaIcAAIgpA.jpg"/>
          <p:cNvPicPr>
            <a:picLocks noChangeAspect="1" noChangeArrowheads="1"/>
          </p:cNvPicPr>
          <p:nvPr/>
        </p:nvPicPr>
        <p:blipFill>
          <a:blip r:embed="rId4" cstate="print"/>
          <a:srcRect l="7339" t="13284" r="4893" b="10628"/>
          <a:stretch>
            <a:fillRect/>
          </a:stretch>
        </p:blipFill>
        <p:spPr bwMode="auto">
          <a:xfrm>
            <a:off x="4284663" y="4149725"/>
            <a:ext cx="2325687" cy="2519363"/>
          </a:xfrm>
          <a:prstGeom prst="rect">
            <a:avLst/>
          </a:prstGeom>
          <a:noFill/>
          <a:ln w="9525">
            <a:noFill/>
            <a:miter lim="800000"/>
            <a:headEnd/>
            <a:tailEnd/>
          </a:ln>
        </p:spPr>
      </p:pic>
      <p:pic>
        <p:nvPicPr>
          <p:cNvPr id="26630" name="irc_mi" descr="http://www.hebdo.ch/sites/www.hebdo.ch/files/styles/galerie_photo/public/galeries/la-nouvelle-une-de-charlie-hebdo-sorti-ce.jpg"/>
          <p:cNvPicPr>
            <a:picLocks noChangeAspect="1" noChangeArrowheads="1"/>
          </p:cNvPicPr>
          <p:nvPr/>
        </p:nvPicPr>
        <p:blipFill>
          <a:blip r:embed="rId5" cstate="print"/>
          <a:srcRect l="8061" t="18015" r="6717" b="5298"/>
          <a:stretch>
            <a:fillRect/>
          </a:stretch>
        </p:blipFill>
        <p:spPr bwMode="auto">
          <a:xfrm>
            <a:off x="6875463" y="115888"/>
            <a:ext cx="2157412" cy="2651125"/>
          </a:xfrm>
          <a:prstGeom prst="rect">
            <a:avLst/>
          </a:prstGeom>
          <a:noFill/>
          <a:ln w="9525">
            <a:noFill/>
            <a:miter lim="800000"/>
            <a:headEnd/>
            <a:tailEnd/>
          </a:ln>
        </p:spPr>
      </p:pic>
      <p:pic>
        <p:nvPicPr>
          <p:cNvPr id="26631" name="irc_mi" descr="http://www.actuabd.com/IMG/jpg/Mahomet-Cover-2.jpg"/>
          <p:cNvPicPr>
            <a:picLocks noChangeAspect="1" noChangeArrowheads="1"/>
          </p:cNvPicPr>
          <p:nvPr/>
        </p:nvPicPr>
        <p:blipFill>
          <a:blip r:embed="rId6" cstate="print"/>
          <a:srcRect t="17065"/>
          <a:stretch>
            <a:fillRect/>
          </a:stretch>
        </p:blipFill>
        <p:spPr bwMode="auto">
          <a:xfrm>
            <a:off x="1946275" y="565150"/>
            <a:ext cx="1905000" cy="2359025"/>
          </a:xfrm>
          <a:prstGeom prst="rect">
            <a:avLst/>
          </a:prstGeom>
          <a:noFill/>
          <a:ln w="9525">
            <a:noFill/>
            <a:miter lim="800000"/>
            <a:headEnd/>
            <a:tailEnd/>
          </a:ln>
        </p:spPr>
      </p:pic>
      <p:pic>
        <p:nvPicPr>
          <p:cNvPr id="26632" name="irc_mi" descr="http://www.actuabd.com/IMG/jpg/Mahomet-Covers.jpg"/>
          <p:cNvPicPr>
            <a:picLocks noChangeAspect="1" noChangeArrowheads="1"/>
          </p:cNvPicPr>
          <p:nvPr/>
        </p:nvPicPr>
        <p:blipFill>
          <a:blip r:embed="rId7" cstate="print"/>
          <a:srcRect t="17296"/>
          <a:stretch>
            <a:fillRect/>
          </a:stretch>
        </p:blipFill>
        <p:spPr bwMode="auto">
          <a:xfrm>
            <a:off x="34925" y="44450"/>
            <a:ext cx="1905000" cy="2320925"/>
          </a:xfrm>
          <a:prstGeom prst="rect">
            <a:avLst/>
          </a:prstGeom>
          <a:noFill/>
          <a:ln w="9525">
            <a:noFill/>
            <a:miter lim="800000"/>
            <a:headEnd/>
            <a:tailEnd/>
          </a:ln>
        </p:spPr>
      </p:pic>
      <p:pic>
        <p:nvPicPr>
          <p:cNvPr id="26633" name="irc_mi" descr="http://g.cz/wp-content/uploads/2015/01/2012-09-18-120919_delucq_papier_pt-thumb.jpg"/>
          <p:cNvPicPr>
            <a:picLocks noChangeAspect="1" noChangeArrowheads="1"/>
          </p:cNvPicPr>
          <p:nvPr/>
        </p:nvPicPr>
        <p:blipFill>
          <a:blip r:embed="rId8" cstate="print"/>
          <a:srcRect l="2351" r="17644"/>
          <a:stretch>
            <a:fillRect/>
          </a:stretch>
        </p:blipFill>
        <p:spPr bwMode="auto">
          <a:xfrm>
            <a:off x="2146300" y="3357563"/>
            <a:ext cx="1920875" cy="2232025"/>
          </a:xfrm>
          <a:prstGeom prst="rect">
            <a:avLst/>
          </a:prstGeom>
          <a:noFill/>
          <a:ln w="9525">
            <a:noFill/>
            <a:miter lim="800000"/>
            <a:headEnd/>
            <a:tailEnd/>
          </a:ln>
        </p:spPr>
      </p:pic>
      <p:sp>
        <p:nvSpPr>
          <p:cNvPr id="26634" name="TextovéPole 12"/>
          <p:cNvSpPr txBox="1">
            <a:spLocks noChangeArrowheads="1"/>
          </p:cNvSpPr>
          <p:nvPr/>
        </p:nvSpPr>
        <p:spPr bwMode="auto">
          <a:xfrm>
            <a:off x="179388" y="2420938"/>
            <a:ext cx="1871662" cy="307975"/>
          </a:xfrm>
          <a:prstGeom prst="rect">
            <a:avLst/>
          </a:prstGeom>
          <a:noFill/>
          <a:ln w="9525">
            <a:noFill/>
            <a:miter lim="800000"/>
            <a:headEnd/>
            <a:tailEnd/>
          </a:ln>
        </p:spPr>
        <p:txBody>
          <a:bodyPr>
            <a:spAutoFit/>
          </a:bodyPr>
          <a:lstStyle/>
          <a:p>
            <a:pPr eaLnBrk="1" hangingPunct="1"/>
            <a:r>
              <a:rPr lang="cs-CZ" altLang="cs-CZ" sz="1400" b="1"/>
              <a:t>Život Mohameda</a:t>
            </a:r>
          </a:p>
        </p:txBody>
      </p:sp>
      <p:sp>
        <p:nvSpPr>
          <p:cNvPr id="26635" name="TextovéPole 13"/>
          <p:cNvSpPr txBox="1">
            <a:spLocks noChangeArrowheads="1"/>
          </p:cNvSpPr>
          <p:nvPr/>
        </p:nvSpPr>
        <p:spPr bwMode="auto">
          <a:xfrm>
            <a:off x="0" y="5661025"/>
            <a:ext cx="2051050" cy="738188"/>
          </a:xfrm>
          <a:prstGeom prst="rect">
            <a:avLst/>
          </a:prstGeom>
          <a:noFill/>
          <a:ln w="9525">
            <a:noFill/>
            <a:miter lim="800000"/>
            <a:headEnd/>
            <a:tailEnd/>
          </a:ln>
        </p:spPr>
        <p:txBody>
          <a:bodyPr>
            <a:spAutoFit/>
          </a:bodyPr>
          <a:lstStyle/>
          <a:p>
            <a:pPr eaLnBrk="1" hangingPunct="1"/>
            <a:r>
              <a:rPr lang="cs-CZ" altLang="cs-CZ" sz="1400" b="1"/>
              <a:t>Šaria Hebdo</a:t>
            </a:r>
          </a:p>
          <a:p>
            <a:pPr eaLnBrk="1" hangingPunct="1"/>
            <a:r>
              <a:rPr lang="cs-CZ" altLang="cs-CZ" sz="1400" b="1"/>
              <a:t> „10 0ran bičem,</a:t>
            </a:r>
          </a:p>
          <a:p>
            <a:pPr eaLnBrk="1" hangingPunct="1"/>
            <a:r>
              <a:rPr lang="cs-CZ" altLang="cs-CZ" sz="1400" b="1"/>
              <a:t> kdo se nebude smát“</a:t>
            </a:r>
          </a:p>
        </p:txBody>
      </p:sp>
      <p:pic>
        <p:nvPicPr>
          <p:cNvPr id="26636" name="Obrázek 14" descr="https://encrypted-tbn1.gstatic.com/images?q=tbn:ANd9GcTTYdy_-K-Lne527yJBMRKKPz4iH0WUOHQOOi5oHBwmWyociz3f"/>
          <p:cNvPicPr>
            <a:picLocks noChangeAspect="1" noChangeArrowheads="1"/>
          </p:cNvPicPr>
          <p:nvPr/>
        </p:nvPicPr>
        <p:blipFill>
          <a:blip r:embed="rId9" cstate="print"/>
          <a:srcRect/>
          <a:stretch>
            <a:fillRect/>
          </a:stretch>
        </p:blipFill>
        <p:spPr bwMode="auto">
          <a:xfrm>
            <a:off x="6875463" y="3213100"/>
            <a:ext cx="2089150" cy="2663825"/>
          </a:xfrm>
          <a:prstGeom prst="rect">
            <a:avLst/>
          </a:prstGeom>
          <a:noFill/>
          <a:ln w="9525">
            <a:noFill/>
            <a:miter lim="800000"/>
            <a:headEnd/>
            <a:tailEnd/>
          </a:ln>
        </p:spPr>
      </p:pic>
      <p:sp>
        <p:nvSpPr>
          <p:cNvPr id="26637" name="TextovéPole 15"/>
          <p:cNvSpPr txBox="1">
            <a:spLocks noChangeArrowheads="1"/>
          </p:cNvSpPr>
          <p:nvPr/>
        </p:nvSpPr>
        <p:spPr bwMode="auto">
          <a:xfrm flipH="1">
            <a:off x="4140200" y="3284538"/>
            <a:ext cx="2303463" cy="739775"/>
          </a:xfrm>
          <a:prstGeom prst="rect">
            <a:avLst/>
          </a:prstGeom>
          <a:noFill/>
          <a:ln w="9525">
            <a:noFill/>
            <a:miter lim="800000"/>
            <a:headEnd/>
            <a:tailEnd/>
          </a:ln>
        </p:spPr>
        <p:txBody>
          <a:bodyPr>
            <a:spAutoFit/>
          </a:bodyPr>
          <a:lstStyle/>
          <a:p>
            <a:pPr eaLnBrk="1" hangingPunct="1"/>
            <a:r>
              <a:rPr lang="cs-CZ" altLang="cs-CZ" sz="1400" b="1"/>
              <a:t>Kdyby se Mohamed  vrátil:</a:t>
            </a:r>
          </a:p>
          <a:p>
            <a:pPr eaLnBrk="1" hangingPunct="1"/>
            <a:r>
              <a:rPr lang="cs-CZ" altLang="cs-CZ" sz="1400" b="1"/>
              <a:t>„Jsem poražený prorok“</a:t>
            </a:r>
          </a:p>
          <a:p>
            <a:pPr eaLnBrk="1" hangingPunct="1"/>
            <a:r>
              <a:rPr lang="cs-CZ" altLang="cs-CZ" sz="1400" b="1"/>
              <a:t>„Ty nevěřící hubo!“</a:t>
            </a:r>
          </a:p>
        </p:txBody>
      </p:sp>
      <p:sp>
        <p:nvSpPr>
          <p:cNvPr id="26638" name="TextovéPole 16"/>
          <p:cNvSpPr txBox="1">
            <a:spLocks noChangeArrowheads="1"/>
          </p:cNvSpPr>
          <p:nvPr/>
        </p:nvSpPr>
        <p:spPr bwMode="auto">
          <a:xfrm>
            <a:off x="6804025" y="2781300"/>
            <a:ext cx="2447925" cy="307975"/>
          </a:xfrm>
          <a:prstGeom prst="rect">
            <a:avLst/>
          </a:prstGeom>
          <a:noFill/>
          <a:ln w="9525">
            <a:noFill/>
            <a:miter lim="800000"/>
            <a:headEnd/>
            <a:tailEnd/>
          </a:ln>
        </p:spPr>
        <p:txBody>
          <a:bodyPr>
            <a:spAutoFit/>
          </a:bodyPr>
          <a:lstStyle/>
          <a:p>
            <a:pPr eaLnBrk="1" hangingPunct="1"/>
            <a:r>
              <a:rPr lang="cs-CZ" altLang="cs-CZ" sz="1400" b="1"/>
              <a:t>Láska je silnější než nenávist</a:t>
            </a:r>
          </a:p>
        </p:txBody>
      </p:sp>
      <p:sp>
        <p:nvSpPr>
          <p:cNvPr id="26639" name="TextovéPole 17"/>
          <p:cNvSpPr txBox="1">
            <a:spLocks noChangeArrowheads="1"/>
          </p:cNvSpPr>
          <p:nvPr/>
        </p:nvSpPr>
        <p:spPr bwMode="auto">
          <a:xfrm>
            <a:off x="2051050" y="5661025"/>
            <a:ext cx="2160588" cy="954088"/>
          </a:xfrm>
          <a:prstGeom prst="rect">
            <a:avLst/>
          </a:prstGeom>
          <a:noFill/>
          <a:ln w="9525">
            <a:noFill/>
            <a:miter lim="800000"/>
            <a:headEnd/>
            <a:tailEnd/>
          </a:ln>
        </p:spPr>
        <p:txBody>
          <a:bodyPr>
            <a:spAutoFit/>
          </a:bodyPr>
          <a:lstStyle/>
          <a:p>
            <a:pPr eaLnBrk="1" hangingPunct="1"/>
            <a:r>
              <a:rPr lang="cs-CZ" altLang="cs-CZ" sz="1400" b="1"/>
              <a:t>Charlie Hebdo zveřejňuje karikatury Mohameda.</a:t>
            </a:r>
          </a:p>
          <a:p>
            <a:pPr eaLnBrk="1" hangingPunct="1"/>
            <a:r>
              <a:rPr lang="cs-CZ" altLang="cs-CZ" sz="1400" b="1"/>
              <a:t> Za pět minut ten časopis podpálím!</a:t>
            </a:r>
          </a:p>
        </p:txBody>
      </p:sp>
      <p:sp>
        <p:nvSpPr>
          <p:cNvPr id="26640" name="TextovéPole 18"/>
          <p:cNvSpPr txBox="1">
            <a:spLocks noChangeArrowheads="1"/>
          </p:cNvSpPr>
          <p:nvPr/>
        </p:nvSpPr>
        <p:spPr bwMode="auto">
          <a:xfrm>
            <a:off x="7272338" y="5949950"/>
            <a:ext cx="2124075" cy="522288"/>
          </a:xfrm>
          <a:prstGeom prst="rect">
            <a:avLst/>
          </a:prstGeom>
          <a:noFill/>
          <a:ln w="9525">
            <a:noFill/>
            <a:miter lim="800000"/>
            <a:headEnd/>
            <a:tailEnd/>
          </a:ln>
        </p:spPr>
        <p:txBody>
          <a:bodyPr>
            <a:spAutoFit/>
          </a:bodyPr>
          <a:lstStyle/>
          <a:p>
            <a:pPr eaLnBrk="1" hangingPunct="1"/>
            <a:r>
              <a:rPr lang="cs-CZ" altLang="cs-CZ" sz="1400" b="1"/>
              <a:t>Vše odpuštěno.</a:t>
            </a:r>
          </a:p>
          <a:p>
            <a:pPr eaLnBrk="1" hangingPunct="1"/>
            <a:r>
              <a:rPr lang="cs-CZ" altLang="cs-CZ" sz="1400" b="1"/>
              <a:t> Jsem Charlie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457200" y="-27384"/>
            <a:ext cx="8229600" cy="639762"/>
          </a:xfrm>
        </p:spPr>
        <p:txBody>
          <a:bodyPr/>
          <a:lstStyle/>
          <a:p>
            <a:r>
              <a:rPr lang="cs-CZ" altLang="cs-CZ" sz="2800" b="1" dirty="0" smtClean="0">
                <a:solidFill>
                  <a:srgbClr val="FF0000"/>
                </a:solidFill>
              </a:rPr>
              <a:t>Paříž 13.11.2015</a:t>
            </a:r>
          </a:p>
        </p:txBody>
      </p:sp>
      <p:sp>
        <p:nvSpPr>
          <p:cNvPr id="27651" name="Zástupný symbol pro obsah 2"/>
          <p:cNvSpPr>
            <a:spLocks noGrp="1"/>
          </p:cNvSpPr>
          <p:nvPr>
            <p:ph idx="1"/>
          </p:nvPr>
        </p:nvSpPr>
        <p:spPr>
          <a:xfrm>
            <a:off x="457200" y="692696"/>
            <a:ext cx="8229600" cy="1905000"/>
          </a:xfrm>
        </p:spPr>
        <p:txBody>
          <a:bodyPr/>
          <a:lstStyle/>
          <a:p>
            <a:pPr>
              <a:buNone/>
            </a:pPr>
            <a:r>
              <a:rPr lang="cs-CZ" sz="1800" b="1" dirty="0" smtClean="0"/>
              <a:t>     Francie zažila nejkrvavější útok ve svých poválečných dějinách. Při sérii útoků na šesti místech zemřelo více než 130 lidí, francouzské nemocnice ošetřují 300 pacientů z toho 80 v kritickém stavu. K útoku se přihlásil Islámský stát.</a:t>
            </a:r>
            <a:endParaRPr lang="cs-CZ" altLang="cs-CZ" sz="1800" b="1" dirty="0" smtClean="0"/>
          </a:p>
        </p:txBody>
      </p:sp>
      <p:pic>
        <p:nvPicPr>
          <p:cNvPr id="27652" name="Picture 5" descr="http://www.extra.cz/images/thumbs/d6/04/d604e1b-89577-bu2-0d0000000-0d2075472-0d9600000-0d9353100-sector_668x376-crop.jpg"/>
          <p:cNvPicPr>
            <a:picLocks noChangeAspect="1" noChangeArrowheads="1"/>
          </p:cNvPicPr>
          <p:nvPr/>
        </p:nvPicPr>
        <p:blipFill>
          <a:blip r:embed="rId2" cstate="print"/>
          <a:srcRect l="21217" r="12730"/>
          <a:stretch>
            <a:fillRect/>
          </a:stretch>
        </p:blipFill>
        <p:spPr bwMode="auto">
          <a:xfrm>
            <a:off x="179512" y="1772816"/>
            <a:ext cx="2039156" cy="1739663"/>
          </a:xfrm>
          <a:prstGeom prst="rect">
            <a:avLst/>
          </a:prstGeom>
          <a:noFill/>
          <a:ln w="9525">
            <a:noFill/>
            <a:miter lim="800000"/>
            <a:headEnd/>
            <a:tailEnd/>
          </a:ln>
        </p:spPr>
      </p:pic>
      <p:pic>
        <p:nvPicPr>
          <p:cNvPr id="27654" name="Picture 9" descr="http://g.denik.cz/1/ac/pariz4_denik-605.jpg"/>
          <p:cNvPicPr>
            <a:picLocks noChangeAspect="1" noChangeArrowheads="1"/>
          </p:cNvPicPr>
          <p:nvPr/>
        </p:nvPicPr>
        <p:blipFill>
          <a:blip r:embed="rId3" cstate="print"/>
          <a:srcRect l="8434" r="5622"/>
          <a:stretch>
            <a:fillRect/>
          </a:stretch>
        </p:blipFill>
        <p:spPr bwMode="auto">
          <a:xfrm>
            <a:off x="2411760" y="1700808"/>
            <a:ext cx="2054068" cy="1728192"/>
          </a:xfrm>
          <a:prstGeom prst="rect">
            <a:avLst/>
          </a:prstGeom>
          <a:noFill/>
          <a:ln w="9525">
            <a:noFill/>
            <a:miter lim="800000"/>
            <a:headEnd/>
            <a:tailEnd/>
          </a:ln>
        </p:spPr>
      </p:pic>
      <p:pic>
        <p:nvPicPr>
          <p:cNvPr id="27655" name="Picture 11" descr="http://www.ceskatelevize.cz/ct24/sites/default/files/styles/scale_1180/public/images/1647587-p201511140040001.jpeg?itok=En6G7Pk1"/>
          <p:cNvPicPr>
            <a:picLocks noChangeAspect="1" noChangeArrowheads="1"/>
          </p:cNvPicPr>
          <p:nvPr/>
        </p:nvPicPr>
        <p:blipFill>
          <a:blip r:embed="rId4" cstate="print"/>
          <a:srcRect l="6078" r="22793"/>
          <a:stretch>
            <a:fillRect/>
          </a:stretch>
        </p:blipFill>
        <p:spPr bwMode="auto">
          <a:xfrm>
            <a:off x="7279749" y="1713122"/>
            <a:ext cx="1540723" cy="1672469"/>
          </a:xfrm>
          <a:prstGeom prst="rect">
            <a:avLst/>
          </a:prstGeom>
          <a:noFill/>
          <a:ln w="9525">
            <a:noFill/>
            <a:miter lim="800000"/>
            <a:headEnd/>
            <a:tailEnd/>
          </a:ln>
        </p:spPr>
      </p:pic>
      <p:pic>
        <p:nvPicPr>
          <p:cNvPr id="27657" name="Picture 15" descr="http://img.blesk.cz/img/2/i_bigtitle/2491643-img-fotbal-pariz-psg-terorismus-luiz.jpg"/>
          <p:cNvPicPr>
            <a:picLocks noChangeAspect="1" noChangeArrowheads="1"/>
          </p:cNvPicPr>
          <p:nvPr/>
        </p:nvPicPr>
        <p:blipFill>
          <a:blip r:embed="rId5" cstate="print"/>
          <a:srcRect r="17953"/>
          <a:stretch>
            <a:fillRect/>
          </a:stretch>
        </p:blipFill>
        <p:spPr bwMode="auto">
          <a:xfrm>
            <a:off x="4716016" y="1700808"/>
            <a:ext cx="2304256" cy="1685069"/>
          </a:xfrm>
          <a:prstGeom prst="rect">
            <a:avLst/>
          </a:prstGeom>
          <a:noFill/>
          <a:ln w="9525">
            <a:noFill/>
            <a:miter lim="800000"/>
            <a:headEnd/>
            <a:tailEnd/>
          </a:ln>
        </p:spPr>
      </p:pic>
      <p:sp>
        <p:nvSpPr>
          <p:cNvPr id="10" name="Obdélník 9"/>
          <p:cNvSpPr/>
          <p:nvPr/>
        </p:nvSpPr>
        <p:spPr>
          <a:xfrm>
            <a:off x="3131840" y="3707740"/>
            <a:ext cx="4494820" cy="523220"/>
          </a:xfrm>
          <a:prstGeom prst="rect">
            <a:avLst/>
          </a:prstGeom>
        </p:spPr>
        <p:txBody>
          <a:bodyPr wrap="none">
            <a:spAutoFit/>
          </a:bodyPr>
          <a:lstStyle/>
          <a:p>
            <a:r>
              <a:rPr lang="cs-CZ" altLang="cs-CZ" sz="2800" b="1" dirty="0" smtClean="0">
                <a:solidFill>
                  <a:srgbClr val="FF0000"/>
                </a:solidFill>
              </a:rPr>
              <a:t>Severní Francie červenec 016</a:t>
            </a:r>
            <a:endParaRPr lang="cs-CZ" sz="2800" dirty="0"/>
          </a:p>
        </p:txBody>
      </p:sp>
      <p:sp>
        <p:nvSpPr>
          <p:cNvPr id="12" name="TextovéPole 11"/>
          <p:cNvSpPr txBox="1"/>
          <p:nvPr/>
        </p:nvSpPr>
        <p:spPr>
          <a:xfrm>
            <a:off x="179512" y="4293096"/>
            <a:ext cx="8712968" cy="1200329"/>
          </a:xfrm>
          <a:prstGeom prst="rect">
            <a:avLst/>
          </a:prstGeom>
          <a:noFill/>
        </p:spPr>
        <p:txBody>
          <a:bodyPr wrap="square" rtlCol="0">
            <a:spAutoFit/>
          </a:bodyPr>
          <a:lstStyle/>
          <a:p>
            <a:r>
              <a:rPr lang="cs-CZ" b="1" dirty="0" smtClean="0"/>
              <a:t>Islamisté  přepadli kostel nedaleko města Rouen v severní Francii. Uvnitř drželi desítky minut pět rukojmí včetně faráře. Toho nakonec zavraždili. Také k tomuto útoku se přihlásil Islámský stát. </a:t>
            </a:r>
          </a:p>
          <a:p>
            <a:endParaRPr lang="cs-CZ" dirty="0"/>
          </a:p>
        </p:txBody>
      </p:sp>
      <p:pic>
        <p:nvPicPr>
          <p:cNvPr id="13" name="Obrázek 12" descr="Výsledek obrázku pro zavra&amp;zcaron;d&amp;ecaron;ní francouzského kn&amp;ecaron;ze"/>
          <p:cNvPicPr/>
          <p:nvPr/>
        </p:nvPicPr>
        <p:blipFill>
          <a:blip r:embed="rId6" cstate="print"/>
          <a:srcRect/>
          <a:stretch>
            <a:fillRect/>
          </a:stretch>
        </p:blipFill>
        <p:spPr bwMode="auto">
          <a:xfrm>
            <a:off x="179513" y="5157192"/>
            <a:ext cx="1944215" cy="1440160"/>
          </a:xfrm>
          <a:prstGeom prst="rect">
            <a:avLst/>
          </a:prstGeom>
          <a:noFill/>
          <a:ln w="9525">
            <a:noFill/>
            <a:miter lim="800000"/>
            <a:headEnd/>
            <a:tailEnd/>
          </a:ln>
        </p:spPr>
      </p:pic>
      <p:pic>
        <p:nvPicPr>
          <p:cNvPr id="14" name="Obrázek 13" descr="Výsledek obrázku pro zavra&amp;zcaron;d&amp;ecaron;ní francouzského kn&amp;ecaron;ze"/>
          <p:cNvPicPr/>
          <p:nvPr/>
        </p:nvPicPr>
        <p:blipFill>
          <a:blip r:embed="rId7" cstate="print"/>
          <a:srcRect l="12788" r="-4263"/>
          <a:stretch>
            <a:fillRect/>
          </a:stretch>
        </p:blipFill>
        <p:spPr bwMode="auto">
          <a:xfrm>
            <a:off x="2267744" y="5157192"/>
            <a:ext cx="1944216" cy="1440160"/>
          </a:xfrm>
          <a:prstGeom prst="rect">
            <a:avLst/>
          </a:prstGeom>
          <a:noFill/>
          <a:ln w="9525">
            <a:noFill/>
            <a:miter lim="800000"/>
            <a:headEnd/>
            <a:tailEnd/>
          </a:ln>
        </p:spPr>
      </p:pic>
      <p:pic>
        <p:nvPicPr>
          <p:cNvPr id="15" name="Obrázek 14" descr="Výsledek obrázku pro zavra&amp;zcaron;d&amp;ecaron;ní francouzského kn&amp;ecaron;ze"/>
          <p:cNvPicPr/>
          <p:nvPr/>
        </p:nvPicPr>
        <p:blipFill>
          <a:blip r:embed="rId8" cstate="print"/>
          <a:srcRect/>
          <a:stretch>
            <a:fillRect/>
          </a:stretch>
        </p:blipFill>
        <p:spPr bwMode="auto">
          <a:xfrm>
            <a:off x="4283968" y="5157192"/>
            <a:ext cx="2752219" cy="1368152"/>
          </a:xfrm>
          <a:prstGeom prst="rect">
            <a:avLst/>
          </a:prstGeom>
          <a:noFill/>
          <a:ln w="9525">
            <a:noFill/>
            <a:miter lim="800000"/>
            <a:headEnd/>
            <a:tailEnd/>
          </a:ln>
        </p:spPr>
      </p:pic>
      <p:pic>
        <p:nvPicPr>
          <p:cNvPr id="16" name="Obrázek 15" descr="Výsledek obrázku pro zavra&amp;zcaron;d&amp;ecaron;ní francouzského kn&amp;ecaron;ze"/>
          <p:cNvPicPr/>
          <p:nvPr/>
        </p:nvPicPr>
        <p:blipFill>
          <a:blip r:embed="rId9" cstate="print"/>
          <a:srcRect l="26322" r="17548"/>
          <a:stretch>
            <a:fillRect/>
          </a:stretch>
        </p:blipFill>
        <p:spPr bwMode="auto">
          <a:xfrm>
            <a:off x="7186815" y="5145815"/>
            <a:ext cx="1633657" cy="13795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a:xfrm>
            <a:off x="457200" y="152400"/>
            <a:ext cx="8229600" cy="563563"/>
          </a:xfrm>
        </p:spPr>
        <p:txBody>
          <a:bodyPr>
            <a:normAutofit fontScale="90000"/>
          </a:bodyPr>
          <a:lstStyle/>
          <a:p>
            <a:r>
              <a:rPr lang="cs-CZ" sz="3200" b="1" smtClean="0">
                <a:solidFill>
                  <a:srgbClr val="CC0000"/>
                </a:solidFill>
              </a:rPr>
              <a:t>Brisel 2016</a:t>
            </a:r>
            <a:endParaRPr lang="cs-CZ" sz="3200" smtClean="0">
              <a:solidFill>
                <a:srgbClr val="CC0000"/>
              </a:solidFill>
            </a:endParaRPr>
          </a:p>
        </p:txBody>
      </p:sp>
      <p:sp>
        <p:nvSpPr>
          <p:cNvPr id="29699" name="Zástupný symbol pro obsah 2"/>
          <p:cNvSpPr>
            <a:spLocks noGrp="1"/>
          </p:cNvSpPr>
          <p:nvPr>
            <p:ph idx="1"/>
          </p:nvPr>
        </p:nvSpPr>
        <p:spPr>
          <a:xfrm>
            <a:off x="-152400" y="609600"/>
            <a:ext cx="9296400" cy="4525963"/>
          </a:xfrm>
        </p:spPr>
        <p:txBody>
          <a:bodyPr/>
          <a:lstStyle/>
          <a:p>
            <a:pPr>
              <a:buFontTx/>
              <a:buNone/>
            </a:pPr>
            <a:r>
              <a:rPr lang="cs-CZ" sz="2400" dirty="0" smtClean="0"/>
              <a:t>  . </a:t>
            </a:r>
            <a:r>
              <a:rPr lang="cs-CZ" sz="1800" b="1" dirty="0" smtClean="0"/>
              <a:t>Útoky si vyžádaly nejméně 34 obětí a asi 340 zraněných. Jejich cílem bylo mezinárodn</a:t>
            </a:r>
            <a:r>
              <a:rPr lang="cs-CZ" sz="1800" b="1" u="sng" dirty="0" smtClean="0"/>
              <a:t>í</a:t>
            </a:r>
            <a:r>
              <a:rPr lang="cs-CZ" sz="1800" b="1" dirty="0" smtClean="0"/>
              <a:t> bruselské </a:t>
            </a:r>
            <a:r>
              <a:rPr lang="cs-CZ" sz="1800" b="1" dirty="0" err="1" smtClean="0"/>
              <a:t>letištěZaventem</a:t>
            </a:r>
            <a:r>
              <a:rPr lang="cs-CZ" sz="1800" b="1" dirty="0" smtClean="0"/>
              <a:t> stanice  metra </a:t>
            </a:r>
            <a:r>
              <a:rPr lang="cs-CZ" sz="1800" b="1" dirty="0" err="1" smtClean="0"/>
              <a:t>Maelbeek</a:t>
            </a:r>
            <a:r>
              <a:rPr lang="cs-CZ" sz="1800" b="1" dirty="0" smtClean="0"/>
              <a:t> v centru města, poblíž budov evropských institucí. Došlo ke třem sebevražedným explozím, které mají na svědomí bratři </a:t>
            </a:r>
            <a:r>
              <a:rPr lang="cs-CZ" sz="1800" b="1" dirty="0" err="1" smtClean="0"/>
              <a:t>Khalid</a:t>
            </a:r>
            <a:r>
              <a:rPr lang="cs-CZ" sz="1800" b="1" dirty="0" smtClean="0"/>
              <a:t> a </a:t>
            </a:r>
            <a:r>
              <a:rPr lang="cs-CZ" sz="1800" b="1" dirty="0" err="1" smtClean="0"/>
              <a:t>Brahim</a:t>
            </a:r>
            <a:r>
              <a:rPr lang="cs-CZ" sz="1800" b="1" dirty="0" smtClean="0"/>
              <a:t> </a:t>
            </a:r>
            <a:r>
              <a:rPr lang="cs-CZ" sz="1800" b="1" dirty="0" err="1" smtClean="0"/>
              <a:t>el</a:t>
            </a:r>
            <a:r>
              <a:rPr lang="cs-CZ" sz="1800" b="1" dirty="0" smtClean="0"/>
              <a:t>-</a:t>
            </a:r>
            <a:r>
              <a:rPr lang="cs-CZ" sz="1800" b="1" dirty="0" err="1" smtClean="0"/>
              <a:t>Bakraouiovi</a:t>
            </a:r>
            <a:r>
              <a:rPr lang="cs-CZ" sz="1800" b="1" dirty="0" smtClean="0"/>
              <a:t> K útokům se přihlásila teroristická organizace Islámský </a:t>
            </a:r>
            <a:r>
              <a:rPr lang="cs-CZ" sz="1800" b="1" dirty="0" err="1" smtClean="0"/>
              <a:t>stát</a:t>
            </a:r>
            <a:r>
              <a:rPr lang="cs-CZ" sz="1800" b="1" dirty="0" err="1" smtClean="0">
                <a:hlinkClick r:id="rId2" tooltip="Islámský stát"/>
              </a:rPr>
              <a:t>t</a:t>
            </a:r>
            <a:r>
              <a:rPr lang="cs-CZ" sz="1800" b="1" dirty="0" smtClean="0"/>
              <a:t>.</a:t>
            </a:r>
            <a:r>
              <a:rPr lang="cs-CZ" sz="1800" b="1" baseline="30000" dirty="0" smtClean="0">
                <a:hlinkClick r:id="rId3"/>
              </a:rPr>
              <a:t>[</a:t>
            </a:r>
            <a:r>
              <a:rPr lang="cs-CZ" sz="1800" b="1" dirty="0" smtClean="0"/>
              <a:t>Útoky přišly jen čtyři dny poté, co byl 18. března 2016 v bruselské čtvrti </a:t>
            </a:r>
            <a:r>
              <a:rPr lang="cs-CZ" sz="1800" b="1" dirty="0" err="1" smtClean="0"/>
              <a:t>Molenbeek</a:t>
            </a:r>
            <a:r>
              <a:rPr lang="cs-CZ" sz="1800" b="1" dirty="0" smtClean="0"/>
              <a:t> zadržen  </a:t>
            </a:r>
            <a:r>
              <a:rPr lang="cs-CZ" sz="1800" b="1" dirty="0" err="1" smtClean="0"/>
              <a:t>Salah</a:t>
            </a:r>
            <a:r>
              <a:rPr lang="cs-CZ" sz="1800" b="1" dirty="0" smtClean="0"/>
              <a:t>  </a:t>
            </a:r>
            <a:r>
              <a:rPr lang="cs-CZ" sz="1800" b="1" dirty="0" err="1" smtClean="0"/>
              <a:t>Abdeslam</a:t>
            </a:r>
            <a:r>
              <a:rPr lang="cs-CZ" sz="1800" b="1" dirty="0" smtClean="0"/>
              <a:t>. jeden z hlavních strůjců pařížských teroristických útoků z listopadu</a:t>
            </a:r>
          </a:p>
          <a:p>
            <a:r>
              <a:rPr lang="cs-CZ" sz="1800" dirty="0" smtClean="0"/>
              <a:t>  </a:t>
            </a:r>
          </a:p>
        </p:txBody>
      </p:sp>
      <p:pic>
        <p:nvPicPr>
          <p:cNvPr id="29700" name="Obrázek 3" descr="http://ipravda.sk/res/2016/03/22/thumbs/zaventem-brusel-belgicko-letisko-teroristicky-utok-nestandard1.jpeg"/>
          <p:cNvPicPr>
            <a:picLocks noChangeAspect="1" noChangeArrowheads="1"/>
          </p:cNvPicPr>
          <p:nvPr/>
        </p:nvPicPr>
        <p:blipFill>
          <a:blip r:embed="rId4" cstate="print"/>
          <a:srcRect/>
          <a:stretch>
            <a:fillRect/>
          </a:stretch>
        </p:blipFill>
        <p:spPr bwMode="auto">
          <a:xfrm>
            <a:off x="152400" y="2819400"/>
            <a:ext cx="2514600" cy="1295400"/>
          </a:xfrm>
          <a:prstGeom prst="rect">
            <a:avLst/>
          </a:prstGeom>
          <a:noFill/>
          <a:ln w="9525">
            <a:noFill/>
            <a:miter lim="800000"/>
            <a:headEnd/>
            <a:tailEnd/>
          </a:ln>
        </p:spPr>
      </p:pic>
      <p:pic>
        <p:nvPicPr>
          <p:cNvPr id="29701" name="Obrázek 4" descr="http://img.blesk.cz/img/1/normal620/2641236_brusel-metro-exploze.jpg"/>
          <p:cNvPicPr>
            <a:picLocks noChangeAspect="1" noChangeArrowheads="1"/>
          </p:cNvPicPr>
          <p:nvPr/>
        </p:nvPicPr>
        <p:blipFill>
          <a:blip r:embed="rId5" cstate="print"/>
          <a:srcRect/>
          <a:stretch>
            <a:fillRect/>
          </a:stretch>
        </p:blipFill>
        <p:spPr bwMode="auto">
          <a:xfrm>
            <a:off x="5181600" y="2819400"/>
            <a:ext cx="2514600" cy="1295400"/>
          </a:xfrm>
          <a:prstGeom prst="rect">
            <a:avLst/>
          </a:prstGeom>
          <a:noFill/>
          <a:ln w="9525">
            <a:noFill/>
            <a:miter lim="800000"/>
            <a:headEnd/>
            <a:tailEnd/>
          </a:ln>
        </p:spPr>
      </p:pic>
      <p:pic>
        <p:nvPicPr>
          <p:cNvPr id="29702" name="Obrázek 5" descr="http://static.webnoviny.sk/fotografie/1528912/126x190/teror-v-bruseli-vybuchy-otriasli-letiskom-a-metrom.jpg"/>
          <p:cNvPicPr>
            <a:picLocks noChangeAspect="1" noChangeArrowheads="1"/>
          </p:cNvPicPr>
          <p:nvPr/>
        </p:nvPicPr>
        <p:blipFill>
          <a:blip r:embed="rId6" cstate="print"/>
          <a:srcRect/>
          <a:stretch>
            <a:fillRect/>
          </a:stretch>
        </p:blipFill>
        <p:spPr bwMode="auto">
          <a:xfrm>
            <a:off x="7791450" y="2743200"/>
            <a:ext cx="1200150" cy="1809750"/>
          </a:xfrm>
          <a:prstGeom prst="rect">
            <a:avLst/>
          </a:prstGeom>
          <a:noFill/>
          <a:ln w="9525">
            <a:noFill/>
            <a:miter lim="800000"/>
            <a:headEnd/>
            <a:tailEnd/>
          </a:ln>
        </p:spPr>
      </p:pic>
      <p:pic>
        <p:nvPicPr>
          <p:cNvPr id="29703" name="Obrázek 7" descr="http://i3.cn.cz/15/1458719358_P201603230227401.jpg"/>
          <p:cNvPicPr>
            <a:picLocks noChangeAspect="1" noChangeArrowheads="1"/>
          </p:cNvPicPr>
          <p:nvPr/>
        </p:nvPicPr>
        <p:blipFill>
          <a:blip r:embed="rId7" cstate="print"/>
          <a:srcRect/>
          <a:stretch>
            <a:fillRect/>
          </a:stretch>
        </p:blipFill>
        <p:spPr bwMode="auto">
          <a:xfrm>
            <a:off x="196850" y="4572000"/>
            <a:ext cx="2927350" cy="1651000"/>
          </a:xfrm>
          <a:prstGeom prst="rect">
            <a:avLst/>
          </a:prstGeom>
          <a:noFill/>
          <a:ln w="9525">
            <a:noFill/>
            <a:miter lim="800000"/>
            <a:headEnd/>
            <a:tailEnd/>
          </a:ln>
        </p:spPr>
      </p:pic>
      <p:pic>
        <p:nvPicPr>
          <p:cNvPr id="29704" name="Obrázek 8" descr="https://i.ytimg.com/vi/p0o1yD-aO8A/hqdefault.jpg"/>
          <p:cNvPicPr>
            <a:picLocks noChangeAspect="1" noChangeArrowheads="1"/>
          </p:cNvPicPr>
          <p:nvPr/>
        </p:nvPicPr>
        <p:blipFill>
          <a:blip r:embed="rId8" cstate="print"/>
          <a:srcRect/>
          <a:stretch>
            <a:fillRect/>
          </a:stretch>
        </p:blipFill>
        <p:spPr bwMode="auto">
          <a:xfrm>
            <a:off x="3352800" y="4114800"/>
            <a:ext cx="2438400" cy="1600200"/>
          </a:xfrm>
          <a:prstGeom prst="rect">
            <a:avLst/>
          </a:prstGeom>
          <a:noFill/>
          <a:ln w="9525">
            <a:noFill/>
            <a:miter lim="800000"/>
            <a:headEnd/>
            <a:tailEnd/>
          </a:ln>
        </p:spPr>
      </p:pic>
      <p:pic>
        <p:nvPicPr>
          <p:cNvPr id="29705" name="Obrázek 9" descr="http://img.blesk.cz/img/1/normal620/2651308_brusel-zaventem-teror-v-bruselu-letiste-terminal.jpg"/>
          <p:cNvPicPr>
            <a:picLocks noChangeAspect="1" noChangeArrowheads="1"/>
          </p:cNvPicPr>
          <p:nvPr/>
        </p:nvPicPr>
        <p:blipFill>
          <a:blip r:embed="rId9" cstate="print"/>
          <a:srcRect/>
          <a:stretch>
            <a:fillRect/>
          </a:stretch>
        </p:blipFill>
        <p:spPr bwMode="auto">
          <a:xfrm>
            <a:off x="3352800" y="5410200"/>
            <a:ext cx="2438400" cy="1295400"/>
          </a:xfrm>
          <a:prstGeom prst="rect">
            <a:avLst/>
          </a:prstGeom>
          <a:noFill/>
          <a:ln w="9525">
            <a:noFill/>
            <a:miter lim="800000"/>
            <a:headEnd/>
            <a:tailEnd/>
          </a:ln>
        </p:spPr>
      </p:pic>
      <p:pic>
        <p:nvPicPr>
          <p:cNvPr id="29706" name="Obrázek 10" descr="http://echo24.cz/img/56f1051be4b0e6d45bfb1d11/450/300?_sig=lTD3ktIW0Q5xmtaRhARSDiSR5Bw1PfM9SQDMAnWZ48Y"/>
          <p:cNvPicPr>
            <a:picLocks noChangeAspect="1" noChangeArrowheads="1"/>
          </p:cNvPicPr>
          <p:nvPr/>
        </p:nvPicPr>
        <p:blipFill>
          <a:blip r:embed="rId10" cstate="print"/>
          <a:srcRect/>
          <a:stretch>
            <a:fillRect/>
          </a:stretch>
        </p:blipFill>
        <p:spPr bwMode="auto">
          <a:xfrm>
            <a:off x="2743200" y="2743200"/>
            <a:ext cx="2286000" cy="1282700"/>
          </a:xfrm>
          <a:prstGeom prst="rect">
            <a:avLst/>
          </a:prstGeom>
          <a:noFill/>
          <a:ln w="9525">
            <a:noFill/>
            <a:miter lim="800000"/>
            <a:headEnd/>
            <a:tailEnd/>
          </a:ln>
        </p:spPr>
      </p:pic>
      <p:pic>
        <p:nvPicPr>
          <p:cNvPr id="29707" name="Obrázek 11" descr="http://1gr.cz/fotky/idnes/16/033/org/TOP622106__MG_0232.JPG"/>
          <p:cNvPicPr>
            <a:picLocks noChangeAspect="1" noChangeArrowheads="1"/>
          </p:cNvPicPr>
          <p:nvPr/>
        </p:nvPicPr>
        <p:blipFill>
          <a:blip r:embed="rId11" cstate="print"/>
          <a:srcRect/>
          <a:stretch>
            <a:fillRect/>
          </a:stretch>
        </p:blipFill>
        <p:spPr bwMode="auto">
          <a:xfrm>
            <a:off x="5943600" y="4343400"/>
            <a:ext cx="30480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Honza\Pictures\Josef Šíma\303061.jpg"/>
          <p:cNvPicPr>
            <a:picLocks noGrp="1" noChangeAspect="1" noChangeArrowheads="1"/>
          </p:cNvPicPr>
          <p:nvPr>
            <p:ph idx="4294967295"/>
          </p:nvPr>
        </p:nvPicPr>
        <p:blipFill>
          <a:blip r:embed="rId3" cstate="print"/>
          <a:srcRect/>
          <a:stretch>
            <a:fillRect/>
          </a:stretch>
        </p:blipFill>
        <p:spPr>
          <a:xfrm>
            <a:off x="3849688" y="2743200"/>
            <a:ext cx="3389312" cy="1905000"/>
          </a:xfrm>
          <a:noFill/>
        </p:spPr>
      </p:pic>
      <p:sp>
        <p:nvSpPr>
          <p:cNvPr id="21507" name="Obdélník 10"/>
          <p:cNvSpPr>
            <a:spLocks noChangeArrowheads="1"/>
          </p:cNvSpPr>
          <p:nvPr/>
        </p:nvSpPr>
        <p:spPr bwMode="auto">
          <a:xfrm>
            <a:off x="304800" y="304800"/>
            <a:ext cx="8153400" cy="1692275"/>
          </a:xfrm>
          <a:prstGeom prst="rect">
            <a:avLst/>
          </a:prstGeom>
          <a:noFill/>
          <a:ln w="9525">
            <a:noFill/>
            <a:miter lim="800000"/>
            <a:headEnd/>
            <a:tailEnd/>
          </a:ln>
        </p:spPr>
        <p:txBody>
          <a:bodyPr>
            <a:spAutoFit/>
          </a:bodyPr>
          <a:lstStyle/>
          <a:p>
            <a:pPr algn="ctr" eaLnBrk="1" hangingPunct="1">
              <a:defRPr/>
            </a:pPr>
            <a:r>
              <a:rPr lang="cs-CZ" sz="2400" b="1" dirty="0">
                <a:solidFill>
                  <a:srgbClr val="FF0000"/>
                </a:solidFill>
                <a:latin typeface="+mn-lt"/>
                <a:cs typeface="Times New Roman" pitchFamily="18" charset="0"/>
              </a:rPr>
              <a:t>Také muslimové jsou v Evropě vražděni</a:t>
            </a:r>
          </a:p>
          <a:p>
            <a:pPr eaLnBrk="1" hangingPunct="1">
              <a:defRPr/>
            </a:pPr>
            <a:r>
              <a:rPr lang="cs-CZ" sz="2000" b="1" dirty="0">
                <a:latin typeface="Times New Roman" pitchFamily="18" charset="0"/>
                <a:cs typeface="Times New Roman" pitchFamily="18" charset="0"/>
              </a:rPr>
              <a:t>V roce 2014 v Mnichově začal proces s teroristickou buňku, v jejímž čele stála "nacistická nevěsta" </a:t>
            </a:r>
            <a:r>
              <a:rPr lang="cs-CZ" sz="2000" b="1" dirty="0" err="1">
                <a:latin typeface="Times New Roman" pitchFamily="18" charset="0"/>
                <a:cs typeface="Times New Roman" pitchFamily="18" charset="0"/>
              </a:rPr>
              <a:t>Beata</a:t>
            </a:r>
            <a:r>
              <a:rPr lang="cs-CZ" sz="2000" b="1" dirty="0">
                <a:latin typeface="Times New Roman" pitchFamily="18" charset="0"/>
                <a:cs typeface="Times New Roman" pitchFamily="18" charset="0"/>
              </a:rPr>
              <a:t> </a:t>
            </a:r>
            <a:r>
              <a:rPr lang="cs-CZ" sz="2000" b="1" dirty="0" err="1">
                <a:latin typeface="Times New Roman" pitchFamily="18" charset="0"/>
                <a:cs typeface="Times New Roman" pitchFamily="18" charset="0"/>
              </a:rPr>
              <a:t>Zschäpe</a:t>
            </a:r>
            <a:r>
              <a:rPr lang="cs-CZ" sz="2000" b="1" dirty="0">
                <a:latin typeface="Times New Roman" pitchFamily="18" charset="0"/>
                <a:cs typeface="Times New Roman" pitchFamily="18" charset="0"/>
              </a:rPr>
              <a:t> a její </a:t>
            </a:r>
            <a:r>
              <a:rPr lang="cs-CZ" sz="2000" b="1" dirty="0" err="1">
                <a:latin typeface="Times New Roman" pitchFamily="18" charset="0"/>
                <a:cs typeface="Times New Roman" pitchFamily="18" charset="0"/>
              </a:rPr>
              <a:t>komplicové</a:t>
            </a:r>
            <a:r>
              <a:rPr lang="cs-CZ" sz="2000" b="1" dirty="0">
                <a:latin typeface="Times New Roman" pitchFamily="18" charset="0"/>
                <a:cs typeface="Times New Roman" pitchFamily="18" charset="0"/>
              </a:rPr>
              <a:t>. Společně měli podle žaloby zavraždit letech 2000 až 2007 devět přistěhovalců a policistku </a:t>
            </a:r>
            <a:r>
              <a:rPr lang="cs-CZ" sz="2000" b="1" dirty="0" err="1">
                <a:latin typeface="Times New Roman" pitchFamily="18" charset="0"/>
                <a:cs typeface="Times New Roman" pitchFamily="18" charset="0"/>
              </a:rPr>
              <a:t>Michele</a:t>
            </a:r>
            <a:r>
              <a:rPr lang="cs-CZ" sz="2000" b="1" dirty="0">
                <a:latin typeface="Times New Roman" pitchFamily="18" charset="0"/>
                <a:cs typeface="Times New Roman" pitchFamily="18" charset="0"/>
              </a:rPr>
              <a:t>.</a:t>
            </a:r>
          </a:p>
        </p:txBody>
      </p:sp>
      <p:pic>
        <p:nvPicPr>
          <p:cNvPr id="28676" name="Picture 11" descr="C:\Users\Honza\Pictures\Josef Šíma\1758054_.jpg"/>
          <p:cNvPicPr>
            <a:picLocks noChangeAspect="1" noChangeArrowheads="1"/>
          </p:cNvPicPr>
          <p:nvPr/>
        </p:nvPicPr>
        <p:blipFill>
          <a:blip r:embed="rId4" cstate="print"/>
          <a:srcRect/>
          <a:stretch>
            <a:fillRect/>
          </a:stretch>
        </p:blipFill>
        <p:spPr bwMode="auto">
          <a:xfrm>
            <a:off x="-152400" y="3810000"/>
            <a:ext cx="1524000" cy="1524000"/>
          </a:xfrm>
          <a:prstGeom prst="rect">
            <a:avLst/>
          </a:prstGeom>
          <a:noFill/>
          <a:ln w="9525">
            <a:noFill/>
            <a:miter lim="800000"/>
            <a:headEnd/>
            <a:tailEnd/>
          </a:ln>
        </p:spPr>
      </p:pic>
      <p:pic>
        <p:nvPicPr>
          <p:cNvPr id="28677" name="Picture 12" descr="C:\Users\Honza\Pictures\Josef Šíma\1758054_.jpg"/>
          <p:cNvPicPr>
            <a:picLocks noChangeAspect="1" noChangeArrowheads="1"/>
          </p:cNvPicPr>
          <p:nvPr/>
        </p:nvPicPr>
        <p:blipFill>
          <a:blip r:embed="rId5" cstate="print"/>
          <a:srcRect/>
          <a:stretch>
            <a:fillRect/>
          </a:stretch>
        </p:blipFill>
        <p:spPr bwMode="auto">
          <a:xfrm>
            <a:off x="1447800" y="3808413"/>
            <a:ext cx="1143000" cy="1525587"/>
          </a:xfrm>
          <a:prstGeom prst="rect">
            <a:avLst/>
          </a:prstGeom>
          <a:noFill/>
          <a:ln w="9525">
            <a:noFill/>
            <a:miter lim="800000"/>
            <a:headEnd/>
            <a:tailEnd/>
          </a:ln>
        </p:spPr>
      </p:pic>
      <p:pic>
        <p:nvPicPr>
          <p:cNvPr id="28678" name="Picture 13" descr="C:\Users\Honza\Pictures\Josef Šíma\1758052_.jpg"/>
          <p:cNvPicPr>
            <a:picLocks noChangeAspect="1" noChangeArrowheads="1"/>
          </p:cNvPicPr>
          <p:nvPr/>
        </p:nvPicPr>
        <p:blipFill>
          <a:blip r:embed="rId6" cstate="print"/>
          <a:srcRect/>
          <a:stretch>
            <a:fillRect/>
          </a:stretch>
        </p:blipFill>
        <p:spPr bwMode="auto">
          <a:xfrm>
            <a:off x="2586038" y="3810000"/>
            <a:ext cx="1147762" cy="1524000"/>
          </a:xfrm>
          <a:prstGeom prst="rect">
            <a:avLst/>
          </a:prstGeom>
          <a:noFill/>
          <a:ln w="9525">
            <a:noFill/>
            <a:miter lim="800000"/>
            <a:headEnd/>
            <a:tailEnd/>
          </a:ln>
        </p:spPr>
      </p:pic>
      <p:sp>
        <p:nvSpPr>
          <p:cNvPr id="28679" name="Obdélník 12"/>
          <p:cNvSpPr>
            <a:spLocks noChangeArrowheads="1"/>
          </p:cNvSpPr>
          <p:nvPr/>
        </p:nvSpPr>
        <p:spPr bwMode="auto">
          <a:xfrm>
            <a:off x="533400" y="5305425"/>
            <a:ext cx="7924800" cy="1323975"/>
          </a:xfrm>
          <a:prstGeom prst="rect">
            <a:avLst/>
          </a:prstGeom>
          <a:noFill/>
          <a:ln w="9525">
            <a:noFill/>
            <a:miter lim="800000"/>
            <a:headEnd/>
            <a:tailEnd/>
          </a:ln>
        </p:spPr>
        <p:txBody>
          <a:bodyPr>
            <a:spAutoFit/>
          </a:bodyPr>
          <a:lstStyle/>
          <a:p>
            <a:pPr eaLnBrk="1" hangingPunct="1"/>
            <a:r>
              <a:rPr lang="cs-CZ" altLang="cs-CZ" sz="2000" b="1">
                <a:latin typeface="Times New Roman" pitchFamily="18" charset="0"/>
                <a:cs typeface="Times New Roman" pitchFamily="18" charset="0"/>
              </a:rPr>
              <a:t>Skupina měla nejméně 20 pomocníků.. Podle televize MDR se toto trio nejspíš pokusilo už v roce 1997 vyhodit do vzduchu ubytovnu s portugalskými pracovníky ve městě Stadtroda ve spolkové zemi Durynsko. Útok se však nezdařil, neboť u nálože selhala roznětka.</a:t>
            </a:r>
          </a:p>
        </p:txBody>
      </p:sp>
      <p:pic>
        <p:nvPicPr>
          <p:cNvPr id="28680" name="Picture 14" descr="http://www.tyden.cz/obrazek/201208/501922aeec539/kesselwetter-501924db85c2a_230x294.jpg"/>
          <p:cNvPicPr>
            <a:picLocks noChangeAspect="1" noChangeArrowheads="1"/>
          </p:cNvPicPr>
          <p:nvPr/>
        </p:nvPicPr>
        <p:blipFill>
          <a:blip r:embed="rId7" cstate="print"/>
          <a:srcRect/>
          <a:stretch>
            <a:fillRect/>
          </a:stretch>
        </p:blipFill>
        <p:spPr bwMode="auto">
          <a:xfrm>
            <a:off x="7391400" y="2724150"/>
            <a:ext cx="1504950" cy="1924050"/>
          </a:xfrm>
          <a:prstGeom prst="rect">
            <a:avLst/>
          </a:prstGeom>
          <a:noFill/>
          <a:ln w="9525">
            <a:noFill/>
            <a:miter lim="800000"/>
            <a:headEnd/>
            <a:tailEnd/>
          </a:ln>
        </p:spPr>
      </p:pic>
      <p:sp>
        <p:nvSpPr>
          <p:cNvPr id="28681" name="TextovéPole 14"/>
          <p:cNvSpPr txBox="1">
            <a:spLocks noChangeArrowheads="1"/>
          </p:cNvSpPr>
          <p:nvPr/>
        </p:nvSpPr>
        <p:spPr bwMode="auto">
          <a:xfrm>
            <a:off x="3733800" y="4625975"/>
            <a:ext cx="5410200" cy="954088"/>
          </a:xfrm>
          <a:prstGeom prst="rect">
            <a:avLst/>
          </a:prstGeom>
          <a:noFill/>
          <a:ln w="9525">
            <a:noFill/>
            <a:miter lim="800000"/>
            <a:headEnd/>
            <a:tailEnd/>
          </a:ln>
        </p:spPr>
        <p:txBody>
          <a:bodyPr>
            <a:spAutoFit/>
          </a:bodyPr>
          <a:lstStyle/>
          <a:p>
            <a:pPr eaLnBrk="1" hangingPunct="1"/>
            <a:r>
              <a:rPr lang="cs-CZ" altLang="cs-CZ" sz="2000" b="1">
                <a:latin typeface="Times New Roman" pitchFamily="18" charset="0"/>
                <a:cs typeface="Times New Roman" pitchFamily="18" charset="0"/>
              </a:rPr>
              <a:t>Oběti:   8 Turků 1Řek                      policistka</a:t>
            </a:r>
          </a:p>
          <a:p>
            <a:pPr eaLnBrk="1" hangingPunct="1"/>
            <a:r>
              <a:rPr lang="cs-CZ" altLang="cs-CZ" sz="1600" b="1"/>
              <a:t>Ovocnář, květinář, krejčí, majitel internetové kavárny. </a:t>
            </a:r>
          </a:p>
          <a:p>
            <a:pPr eaLnBrk="1" hangingPunct="1"/>
            <a:r>
              <a:rPr lang="cs-CZ" altLang="cs-CZ" sz="2000" b="1">
                <a:latin typeface="Times New Roman" pitchFamily="18" charset="0"/>
                <a:cs typeface="Times New Roman" pitchFamily="18" charset="0"/>
              </a:rPr>
              <a:t>                                                      </a:t>
            </a:r>
          </a:p>
        </p:txBody>
      </p:sp>
      <p:pic>
        <p:nvPicPr>
          <p:cNvPr id="28682" name="Picture 16" descr="http://i.lidovky.cz/14/031/lnbox1/KIT518781_neonacisty.jpg"/>
          <p:cNvPicPr>
            <a:picLocks noChangeAspect="1" noChangeArrowheads="1"/>
          </p:cNvPicPr>
          <p:nvPr/>
        </p:nvPicPr>
        <p:blipFill>
          <a:blip r:embed="rId8" cstate="print"/>
          <a:srcRect/>
          <a:stretch>
            <a:fillRect/>
          </a:stretch>
        </p:blipFill>
        <p:spPr bwMode="auto">
          <a:xfrm>
            <a:off x="533400" y="2057400"/>
            <a:ext cx="3070225"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p:cNvSpPr>
            <a:spLocks noGrp="1"/>
          </p:cNvSpPr>
          <p:nvPr>
            <p:ph type="title"/>
          </p:nvPr>
        </p:nvSpPr>
        <p:spPr>
          <a:xfrm>
            <a:off x="457200" y="228600"/>
            <a:ext cx="8229600" cy="487363"/>
          </a:xfrm>
        </p:spPr>
        <p:txBody>
          <a:bodyPr>
            <a:normAutofit fontScale="90000"/>
          </a:bodyPr>
          <a:lstStyle/>
          <a:p>
            <a:r>
              <a:rPr lang="cs-CZ" altLang="cs-CZ" sz="3200" b="1" dirty="0" smtClean="0">
                <a:solidFill>
                  <a:srgbClr val="FF0000"/>
                </a:solidFill>
              </a:rPr>
              <a:t> Válečné konflikty v arabském světě</a:t>
            </a:r>
          </a:p>
        </p:txBody>
      </p:sp>
      <p:sp>
        <p:nvSpPr>
          <p:cNvPr id="55299" name="Zástupný symbol pro obsah 2"/>
          <p:cNvSpPr>
            <a:spLocks noGrp="1"/>
          </p:cNvSpPr>
          <p:nvPr>
            <p:ph idx="1"/>
          </p:nvPr>
        </p:nvSpPr>
        <p:spPr>
          <a:xfrm>
            <a:off x="457200" y="685800"/>
            <a:ext cx="8229600" cy="4525963"/>
          </a:xfrm>
        </p:spPr>
        <p:txBody>
          <a:bodyPr/>
          <a:lstStyle/>
          <a:p>
            <a:r>
              <a:rPr lang="cs-CZ" altLang="cs-CZ" sz="2000" b="1" dirty="0" smtClean="0"/>
              <a:t>Kolonialismus v 19. a první polovině 20. století</a:t>
            </a:r>
          </a:p>
          <a:p>
            <a:r>
              <a:rPr lang="cs-CZ" altLang="cs-CZ" sz="2000" b="1" dirty="0" smtClean="0"/>
              <a:t>Samostatnost - období dekolonizace po 2. sv. válce</a:t>
            </a:r>
          </a:p>
          <a:p>
            <a:r>
              <a:rPr lang="cs-CZ" altLang="cs-CZ" sz="2000" b="1" dirty="0" smtClean="0"/>
              <a:t>Bipolární svět   a  „Třetí svět“</a:t>
            </a:r>
          </a:p>
          <a:p>
            <a:r>
              <a:rPr lang="cs-CZ" altLang="cs-CZ" sz="2000" b="1" dirty="0" smtClean="0"/>
              <a:t>Izraelsko-palestinský konflikt</a:t>
            </a:r>
          </a:p>
          <a:p>
            <a:r>
              <a:rPr lang="cs-CZ" altLang="cs-CZ" sz="2000" b="1" dirty="0" smtClean="0"/>
              <a:t>Od poloviny 20. století                                                                                   </a:t>
            </a:r>
            <a:r>
              <a:rPr lang="cs-CZ" altLang="cs-CZ" sz="2000" b="1" dirty="0" smtClean="0">
                <a:solidFill>
                  <a:srgbClr val="FF0000"/>
                </a:solidFill>
              </a:rPr>
              <a:t>destabilizace arabského světa                                                                                     (Evropa řešila své problémy)</a:t>
            </a:r>
          </a:p>
          <a:p>
            <a:r>
              <a:rPr lang="cs-CZ" altLang="cs-CZ" sz="2000" b="1" dirty="0" smtClean="0"/>
              <a:t>Alžír,  Írán, Afghánistán, Irák, Čečensko</a:t>
            </a:r>
          </a:p>
          <a:p>
            <a:r>
              <a:rPr lang="cs-CZ" altLang="cs-CZ" sz="2000" b="1" dirty="0" smtClean="0"/>
              <a:t>Libye a další země                                                                  „Arabské jaro“</a:t>
            </a:r>
          </a:p>
          <a:p>
            <a:endParaRPr lang="cs-CZ" altLang="cs-CZ" sz="2000" b="1" dirty="0" smtClean="0"/>
          </a:p>
        </p:txBody>
      </p:sp>
      <p:pic>
        <p:nvPicPr>
          <p:cNvPr id="55300" name="Picture 4" descr="http://hnonline.sk/sites/default/files/attachments/images/930/29740930-mapa.jpg"/>
          <p:cNvPicPr>
            <a:picLocks noChangeAspect="1" noChangeArrowheads="1"/>
          </p:cNvPicPr>
          <p:nvPr/>
        </p:nvPicPr>
        <p:blipFill>
          <a:blip r:embed="rId3" cstate="print"/>
          <a:srcRect/>
          <a:stretch>
            <a:fillRect/>
          </a:stretch>
        </p:blipFill>
        <p:spPr bwMode="auto">
          <a:xfrm>
            <a:off x="5562600" y="4725144"/>
            <a:ext cx="2952214" cy="1677244"/>
          </a:xfrm>
          <a:prstGeom prst="rect">
            <a:avLst/>
          </a:prstGeom>
          <a:noFill/>
          <a:ln w="9525">
            <a:noFill/>
            <a:miter lim="800000"/>
            <a:headEnd/>
            <a:tailEnd/>
          </a:ln>
        </p:spPr>
      </p:pic>
      <p:pic>
        <p:nvPicPr>
          <p:cNvPr id="55301" name="Picture 7" descr="http://wertyzreport.files.wordpress.com/2012/07/usa_new_middle_east_map2.jpg"/>
          <p:cNvPicPr>
            <a:picLocks noChangeAspect="1" noChangeArrowheads="1"/>
          </p:cNvPicPr>
          <p:nvPr/>
        </p:nvPicPr>
        <p:blipFill>
          <a:blip r:embed="rId4" cstate="print"/>
          <a:srcRect/>
          <a:stretch>
            <a:fillRect/>
          </a:stretch>
        </p:blipFill>
        <p:spPr bwMode="auto">
          <a:xfrm>
            <a:off x="5762625" y="3048000"/>
            <a:ext cx="2924175" cy="1181100"/>
          </a:xfrm>
          <a:prstGeom prst="rect">
            <a:avLst/>
          </a:prstGeom>
          <a:noFill/>
          <a:ln w="9525">
            <a:noFill/>
            <a:miter lim="800000"/>
            <a:headEnd/>
            <a:tailEnd/>
          </a:ln>
        </p:spPr>
      </p:pic>
      <p:pic>
        <p:nvPicPr>
          <p:cNvPr id="55302" name="Picture 9" descr="http://m.ruvr.ru/data/2012/12/26/1283312356/4RIAN_00057453.LR.ru.jpg"/>
          <p:cNvPicPr>
            <a:picLocks noChangeAspect="1" noChangeArrowheads="1"/>
          </p:cNvPicPr>
          <p:nvPr/>
        </p:nvPicPr>
        <p:blipFill>
          <a:blip r:embed="rId5" cstate="print"/>
          <a:srcRect/>
          <a:stretch>
            <a:fillRect/>
          </a:stretch>
        </p:blipFill>
        <p:spPr bwMode="auto">
          <a:xfrm>
            <a:off x="76200" y="4437112"/>
            <a:ext cx="1981200" cy="1155700"/>
          </a:xfrm>
          <a:prstGeom prst="rect">
            <a:avLst/>
          </a:prstGeom>
          <a:noFill/>
          <a:ln w="9525">
            <a:noFill/>
            <a:miter lim="800000"/>
            <a:headEnd/>
            <a:tailEnd/>
          </a:ln>
        </p:spPr>
      </p:pic>
      <p:pic>
        <p:nvPicPr>
          <p:cNvPr id="55303" name="Picture 25" descr="ANd9GcQU3Rp49athOj2d3urQXh7VPRWr2k3-4l0Semtns5atbSsa2pWWDQ"/>
          <p:cNvPicPr>
            <a:picLocks noChangeAspect="1" noChangeArrowheads="1"/>
          </p:cNvPicPr>
          <p:nvPr/>
        </p:nvPicPr>
        <p:blipFill>
          <a:blip r:embed="rId6" cstate="print"/>
          <a:srcRect/>
          <a:stretch>
            <a:fillRect/>
          </a:stretch>
        </p:blipFill>
        <p:spPr bwMode="auto">
          <a:xfrm>
            <a:off x="6529388" y="1136961"/>
            <a:ext cx="2003052" cy="1499952"/>
          </a:xfrm>
          <a:prstGeom prst="rect">
            <a:avLst/>
          </a:prstGeom>
          <a:noFill/>
          <a:ln w="9525">
            <a:noFill/>
            <a:miter lim="800000"/>
            <a:headEnd/>
            <a:tailEnd/>
          </a:ln>
        </p:spPr>
      </p:pic>
      <p:sp>
        <p:nvSpPr>
          <p:cNvPr id="55304" name="TextovéPole 8"/>
          <p:cNvSpPr txBox="1">
            <a:spLocks noChangeArrowheads="1"/>
          </p:cNvSpPr>
          <p:nvPr/>
        </p:nvSpPr>
        <p:spPr bwMode="auto">
          <a:xfrm>
            <a:off x="0" y="5733256"/>
            <a:ext cx="5334000" cy="523875"/>
          </a:xfrm>
          <a:prstGeom prst="rect">
            <a:avLst/>
          </a:prstGeom>
          <a:noFill/>
          <a:ln w="9525">
            <a:noFill/>
            <a:miter lim="800000"/>
            <a:headEnd/>
            <a:tailEnd/>
          </a:ln>
        </p:spPr>
        <p:txBody>
          <a:bodyPr>
            <a:spAutoFit/>
          </a:bodyPr>
          <a:lstStyle/>
          <a:p>
            <a:pPr eaLnBrk="1" hangingPunct="1"/>
            <a:r>
              <a:rPr lang="cs-CZ" altLang="cs-CZ" sz="1400" b="1" dirty="0"/>
              <a:t>Afghánistán 1979-1989               Afghánistán 2001-2014</a:t>
            </a:r>
          </a:p>
          <a:p>
            <a:pPr eaLnBrk="1" hangingPunct="1"/>
            <a:endParaRPr lang="cs-CZ" altLang="cs-CZ" sz="1400" b="1" dirty="0"/>
          </a:p>
        </p:txBody>
      </p:sp>
      <p:pic>
        <p:nvPicPr>
          <p:cNvPr id="55305" name="Picture 11" descr="http://www.tyden.cz/obrazek/afghanistan-taliban-gzn104484170190d23-48d4e4885f3d0.jpg"/>
          <p:cNvPicPr>
            <a:picLocks noChangeAspect="1" noChangeArrowheads="1"/>
          </p:cNvPicPr>
          <p:nvPr/>
        </p:nvPicPr>
        <p:blipFill>
          <a:blip r:embed="rId7" cstate="print"/>
          <a:srcRect/>
          <a:stretch>
            <a:fillRect/>
          </a:stretch>
        </p:blipFill>
        <p:spPr bwMode="auto">
          <a:xfrm>
            <a:off x="2124075" y="4437112"/>
            <a:ext cx="1609725" cy="1143000"/>
          </a:xfrm>
          <a:prstGeom prst="rect">
            <a:avLst/>
          </a:prstGeom>
          <a:noFill/>
          <a:ln w="9525">
            <a:noFill/>
            <a:miter lim="800000"/>
            <a:headEnd/>
            <a:tailEnd/>
          </a:ln>
        </p:spPr>
      </p:pic>
      <p:pic>
        <p:nvPicPr>
          <p:cNvPr id="55306" name="Picture 13" descr="http://img.ihned.cz/attachment.php/720/49461720/gG0JCcbk5OH1NUzpqTv93MmnyL4drl6D/0710SIN27_AFGHANISTAN-USA-TROOPS_0710_11.jpg"/>
          <p:cNvPicPr>
            <a:picLocks noChangeAspect="1" noChangeArrowheads="1"/>
          </p:cNvPicPr>
          <p:nvPr/>
        </p:nvPicPr>
        <p:blipFill>
          <a:blip r:embed="rId8" cstate="print"/>
          <a:srcRect l="26331"/>
          <a:stretch>
            <a:fillRect/>
          </a:stretch>
        </p:blipFill>
        <p:spPr bwMode="auto">
          <a:xfrm>
            <a:off x="3709988" y="4437112"/>
            <a:ext cx="1495425" cy="1143000"/>
          </a:xfrm>
          <a:prstGeom prst="rect">
            <a:avLst/>
          </a:prstGeom>
          <a:noFill/>
          <a:ln w="9525">
            <a:noFill/>
            <a:miter lim="800000"/>
            <a:headEnd/>
            <a:tailEnd/>
          </a:ln>
        </p:spPr>
      </p:pic>
      <p:sp>
        <p:nvSpPr>
          <p:cNvPr id="55307" name="TextovéPole 11"/>
          <p:cNvSpPr txBox="1">
            <a:spLocks noChangeArrowheads="1"/>
          </p:cNvSpPr>
          <p:nvPr/>
        </p:nvSpPr>
        <p:spPr bwMode="auto">
          <a:xfrm>
            <a:off x="5715000" y="4267200"/>
            <a:ext cx="2895600" cy="307975"/>
          </a:xfrm>
          <a:prstGeom prst="rect">
            <a:avLst/>
          </a:prstGeom>
          <a:noFill/>
          <a:ln w="9525">
            <a:noFill/>
            <a:miter lim="800000"/>
            <a:headEnd/>
            <a:tailEnd/>
          </a:ln>
        </p:spPr>
        <p:txBody>
          <a:bodyPr>
            <a:spAutoFit/>
          </a:bodyPr>
          <a:lstStyle/>
          <a:p>
            <a:pPr eaLnBrk="1" hangingPunct="1"/>
            <a:r>
              <a:rPr lang="cs-CZ" altLang="cs-CZ" sz="1400" b="1"/>
              <a:t> Válka v Iráku  2003-2011 </a:t>
            </a:r>
          </a:p>
        </p:txBody>
      </p:sp>
      <p:sp>
        <p:nvSpPr>
          <p:cNvPr id="55308" name="TextovéPole 12"/>
          <p:cNvSpPr txBox="1">
            <a:spLocks noChangeArrowheads="1"/>
          </p:cNvSpPr>
          <p:nvPr/>
        </p:nvSpPr>
        <p:spPr bwMode="auto">
          <a:xfrm>
            <a:off x="5715000" y="6400800"/>
            <a:ext cx="2819400" cy="307975"/>
          </a:xfrm>
          <a:prstGeom prst="rect">
            <a:avLst/>
          </a:prstGeom>
          <a:noFill/>
          <a:ln w="9525">
            <a:noFill/>
            <a:miter lim="800000"/>
            <a:headEnd/>
            <a:tailEnd/>
          </a:ln>
        </p:spPr>
        <p:txBody>
          <a:bodyPr>
            <a:spAutoFit/>
          </a:bodyPr>
          <a:lstStyle/>
          <a:p>
            <a:pPr eaLnBrk="1" hangingPunct="1"/>
            <a:r>
              <a:rPr lang="cs-CZ" altLang="cs-CZ" sz="1400" b="1"/>
              <a:t>Arabské jaro 2010-2011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4"/>
          <p:cNvSpPr>
            <a:spLocks noGrp="1"/>
          </p:cNvSpPr>
          <p:nvPr>
            <p:ph type="title"/>
          </p:nvPr>
        </p:nvSpPr>
        <p:spPr>
          <a:xfrm>
            <a:off x="533400" y="83096"/>
            <a:ext cx="8229600" cy="609600"/>
          </a:xfrm>
        </p:spPr>
        <p:txBody>
          <a:bodyPr/>
          <a:lstStyle/>
          <a:p>
            <a:pPr algn="l"/>
            <a:r>
              <a:rPr lang="cs-CZ" altLang="cs-CZ" sz="2800" b="1" dirty="0" smtClean="0">
                <a:solidFill>
                  <a:srgbClr val="FF0000"/>
                </a:solidFill>
              </a:rPr>
              <a:t>Počátky islámu</a:t>
            </a:r>
          </a:p>
        </p:txBody>
      </p:sp>
      <p:pic>
        <p:nvPicPr>
          <p:cNvPr id="5123" name="Picture 5" descr="01 Mapa arabského poloostroiva"/>
          <p:cNvPicPr>
            <a:picLocks noGrp="1" noChangeAspect="1" noChangeArrowheads="1"/>
          </p:cNvPicPr>
          <p:nvPr>
            <p:ph idx="1"/>
          </p:nvPr>
        </p:nvPicPr>
        <p:blipFill>
          <a:blip r:embed="rId2" cstate="print">
            <a:lum bright="-10000" contrast="10000"/>
          </a:blip>
          <a:srcRect/>
          <a:stretch>
            <a:fillRect/>
          </a:stretch>
        </p:blipFill>
        <p:spPr>
          <a:xfrm>
            <a:off x="6242050" y="152400"/>
            <a:ext cx="2520950" cy="2471738"/>
          </a:xfrm>
          <a:noFill/>
        </p:spPr>
      </p:pic>
      <p:sp>
        <p:nvSpPr>
          <p:cNvPr id="5124" name="TextovéPole 10"/>
          <p:cNvSpPr txBox="1">
            <a:spLocks noChangeArrowheads="1"/>
          </p:cNvSpPr>
          <p:nvPr/>
        </p:nvSpPr>
        <p:spPr bwMode="auto">
          <a:xfrm>
            <a:off x="228600" y="737984"/>
            <a:ext cx="5867400" cy="5355312"/>
          </a:xfrm>
          <a:prstGeom prst="rect">
            <a:avLst/>
          </a:prstGeom>
          <a:noFill/>
          <a:ln w="9525">
            <a:noFill/>
            <a:miter lim="800000"/>
            <a:headEnd/>
            <a:tailEnd/>
          </a:ln>
        </p:spPr>
        <p:txBody>
          <a:bodyPr>
            <a:spAutoFit/>
          </a:bodyPr>
          <a:lstStyle/>
          <a:p>
            <a:pPr eaLnBrk="1" hangingPunct="1"/>
            <a:r>
              <a:rPr lang="cs-CZ" altLang="cs-CZ" b="1" dirty="0"/>
              <a:t>Islám je nejmladší z velkých světových náboženství, zrodil se na Arabském </a:t>
            </a:r>
            <a:r>
              <a:rPr lang="cs-CZ" altLang="cs-CZ" b="1" dirty="0" smtClean="0"/>
              <a:t>poloostrově Chudá </a:t>
            </a:r>
            <a:r>
              <a:rPr lang="cs-CZ" altLang="cs-CZ" b="1" dirty="0"/>
              <a:t>pustina osídlená kočovnými </a:t>
            </a:r>
            <a:r>
              <a:rPr lang="cs-CZ" altLang="cs-CZ" b="1" dirty="0" smtClean="0"/>
              <a:t>pastevci, </a:t>
            </a:r>
            <a:r>
              <a:rPr lang="cs-CZ" altLang="cs-CZ" b="1" dirty="0"/>
              <a:t>jen s několika malými městy,  v nichž žili </a:t>
            </a:r>
            <a:r>
              <a:rPr lang="cs-CZ" altLang="cs-CZ" b="1" dirty="0" smtClean="0"/>
              <a:t>řemeslníci a obchodníci.  Obyvatelé </a:t>
            </a:r>
            <a:r>
              <a:rPr lang="cs-CZ" altLang="cs-CZ" b="1" dirty="0"/>
              <a:t>uctívali stovky různých bohů</a:t>
            </a:r>
            <a:r>
              <a:rPr lang="cs-CZ" altLang="cs-CZ" b="1" dirty="0" smtClean="0"/>
              <a:t>. Velký vliv Egypta, Persie, Mezopotámie</a:t>
            </a:r>
          </a:p>
          <a:p>
            <a:pPr eaLnBrk="1" hangingPunct="1"/>
            <a:endParaRPr lang="cs-CZ" altLang="cs-CZ" b="1" dirty="0"/>
          </a:p>
          <a:p>
            <a:pPr eaLnBrk="1" hangingPunct="1"/>
            <a:r>
              <a:rPr lang="cs-CZ" altLang="cs-CZ" b="1" dirty="0"/>
              <a:t>Judaismus, křesťanství a islám jsou monoteistická, prorocká náboženství. Muslimové věří ve stejného Boha jako obě starší náboženství. Arabské slovo Alláh je příbuzné hebrejskému </a:t>
            </a:r>
            <a:r>
              <a:rPr lang="cs-CZ" altLang="cs-CZ" b="1" dirty="0" err="1"/>
              <a:t>Eloah</a:t>
            </a:r>
            <a:r>
              <a:rPr lang="cs-CZ" altLang="cs-CZ" b="1" dirty="0"/>
              <a:t>, které se vyskytuje ve Starém zákon. Ježíš je považován za velkého proroka, úcty požívá i jeho matka Maria</a:t>
            </a:r>
            <a:r>
              <a:rPr lang="cs-CZ" altLang="cs-CZ" b="1" dirty="0" smtClean="0"/>
              <a:t>.</a:t>
            </a:r>
          </a:p>
          <a:p>
            <a:pPr eaLnBrk="1" hangingPunct="1"/>
            <a:endParaRPr lang="cs-CZ" altLang="cs-CZ" b="1" dirty="0"/>
          </a:p>
          <a:p>
            <a:pPr eaLnBrk="1" hangingPunct="1"/>
            <a:r>
              <a:rPr lang="cs-CZ" altLang="cs-CZ" b="1" dirty="0" err="1"/>
              <a:t>Muhammad</a:t>
            </a:r>
            <a:r>
              <a:rPr lang="cs-CZ" altLang="cs-CZ" b="1" dirty="0"/>
              <a:t> - </a:t>
            </a:r>
            <a:r>
              <a:rPr lang="cs-CZ" altLang="cs-CZ" b="1" dirty="0" smtClean="0"/>
              <a:t>e </a:t>
            </a:r>
            <a:r>
              <a:rPr lang="cs-CZ" altLang="cs-CZ" b="1" dirty="0"/>
              <a:t>narodil v Mekce roku 570. V roce 611 se mu podle tradice jevil archanděl Gabriel (</a:t>
            </a:r>
            <a:r>
              <a:rPr lang="cs-CZ" altLang="cs-CZ" b="1" dirty="0" err="1"/>
              <a:t>Džibríl</a:t>
            </a:r>
            <a:r>
              <a:rPr lang="cs-CZ" altLang="cs-CZ" b="1" dirty="0"/>
              <a:t>) a oznámil mu: </a:t>
            </a:r>
            <a:br>
              <a:rPr lang="cs-CZ" altLang="cs-CZ" b="1" dirty="0"/>
            </a:br>
            <a:r>
              <a:rPr lang="cs-CZ" altLang="cs-CZ" b="1" dirty="0"/>
              <a:t>„</a:t>
            </a:r>
            <a:r>
              <a:rPr lang="cs-CZ" altLang="cs-CZ" b="1" i="1" dirty="0"/>
              <a:t>Jsi Posel Boha, jeho Prorok.</a:t>
            </a:r>
            <a:r>
              <a:rPr lang="cs-CZ" altLang="cs-CZ" b="1" dirty="0"/>
              <a:t> „</a:t>
            </a:r>
            <a:br>
              <a:rPr lang="cs-CZ" altLang="cs-CZ" b="1" dirty="0"/>
            </a:br>
            <a:r>
              <a:rPr lang="cs-CZ" altLang="cs-CZ" b="1" dirty="0"/>
              <a:t>Přikázal mu, že se musí naučit nazpaměť soubor zjevení, který později dostal název Korán - (to, co je určeno k recitaci).  </a:t>
            </a:r>
          </a:p>
        </p:txBody>
      </p:sp>
      <p:pic>
        <p:nvPicPr>
          <p:cNvPr id="5125" name="Picture 2" descr="300px-Kaaba_mirror_edit_jj"/>
          <p:cNvPicPr>
            <a:picLocks noChangeAspect="1" noChangeArrowheads="1"/>
          </p:cNvPicPr>
          <p:nvPr/>
        </p:nvPicPr>
        <p:blipFill>
          <a:blip r:embed="rId3" cstate="print"/>
          <a:srcRect/>
          <a:stretch>
            <a:fillRect/>
          </a:stretch>
        </p:blipFill>
        <p:spPr bwMode="auto">
          <a:xfrm>
            <a:off x="6286500" y="2743200"/>
            <a:ext cx="2552700" cy="1911350"/>
          </a:xfrm>
          <a:prstGeom prst="rect">
            <a:avLst/>
          </a:prstGeom>
          <a:noFill/>
          <a:ln w="9525">
            <a:noFill/>
            <a:miter lim="800000"/>
            <a:headEnd/>
            <a:tailEnd/>
          </a:ln>
        </p:spPr>
      </p:pic>
      <p:pic>
        <p:nvPicPr>
          <p:cNvPr id="5126" name="Picture 4" descr="http://glosy.info/img/muhammad-karikatury/muhammad-gabriel.jpg"/>
          <p:cNvPicPr>
            <a:picLocks noChangeAspect="1" noChangeArrowheads="1"/>
          </p:cNvPicPr>
          <p:nvPr/>
        </p:nvPicPr>
        <p:blipFill>
          <a:blip r:embed="rId4" cstate="print"/>
          <a:srcRect/>
          <a:stretch>
            <a:fillRect/>
          </a:stretch>
        </p:blipFill>
        <p:spPr bwMode="auto">
          <a:xfrm>
            <a:off x="6324600" y="4800600"/>
            <a:ext cx="25146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ur-enhanced.jpeg"/>
          <p:cNvPicPr>
            <a:picLocks noGrp="1" noChangeAspect="1"/>
          </p:cNvPicPr>
          <p:nvPr>
            <p:ph type="pic" idx="13"/>
          </p:nvPr>
        </p:nvPicPr>
        <p:blipFill>
          <a:blip r:embed="rId2" cstate="print">
            <a:extLst/>
          </a:blip>
          <a:srcRect/>
          <a:stretch>
            <a:fillRect/>
          </a:stretch>
        </p:blipFill>
        <p:spPr>
          <a:xfrm>
            <a:off x="114596" y="1325999"/>
            <a:ext cx="9029403" cy="4695290"/>
          </a:xfrm>
          <a:prstGeom prst="rect">
            <a:avLst/>
          </a:prstGeom>
        </p:spPr>
      </p:pic>
      <p:sp>
        <p:nvSpPr>
          <p:cNvPr id="134" name="Shape 134"/>
          <p:cNvSpPr/>
          <p:nvPr/>
        </p:nvSpPr>
        <p:spPr>
          <a:xfrm>
            <a:off x="6031638" y="6115239"/>
            <a:ext cx="3004858" cy="62612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3200"/>
            </a:lvl1pPr>
          </a:lstStyle>
          <a:p>
            <a:r>
              <a:rPr sz="1800" b="1" dirty="0"/>
              <a:t>© </a:t>
            </a:r>
            <a:r>
              <a:rPr sz="1800" b="1" dirty="0" err="1"/>
              <a:t>Zapiro</a:t>
            </a:r>
            <a:r>
              <a:rPr sz="1800" b="1" dirty="0"/>
              <a:t>, </a:t>
            </a:r>
            <a:r>
              <a:rPr sz="1800" b="1" dirty="0" err="1"/>
              <a:t>Jihoafrická</a:t>
            </a:r>
            <a:r>
              <a:rPr sz="1800" b="1" dirty="0"/>
              <a:t> </a:t>
            </a:r>
            <a:r>
              <a:rPr sz="1800" b="1" dirty="0" err="1" smtClean="0"/>
              <a:t>republika</a:t>
            </a:r>
            <a:endParaRPr lang="cs-CZ" sz="1800" b="1" dirty="0" smtClean="0"/>
          </a:p>
          <a:p>
            <a:r>
              <a:rPr lang="cs-CZ" sz="1800" b="1" dirty="0" smtClean="0"/>
              <a:t>Pavel Fischer STEM</a:t>
            </a:r>
            <a:endParaRPr sz="1800" b="1" dirty="0"/>
          </a:p>
        </p:txBody>
      </p:sp>
      <p:sp>
        <p:nvSpPr>
          <p:cNvPr id="135" name="Shape 135"/>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
        <p:nvSpPr>
          <p:cNvPr id="5" name="TextovéPole 4"/>
          <p:cNvSpPr txBox="1"/>
          <p:nvPr/>
        </p:nvSpPr>
        <p:spPr>
          <a:xfrm>
            <a:off x="2195736" y="620688"/>
            <a:ext cx="4392488" cy="523220"/>
          </a:xfrm>
          <a:prstGeom prst="rect">
            <a:avLst/>
          </a:prstGeom>
          <a:noFill/>
        </p:spPr>
        <p:txBody>
          <a:bodyPr wrap="square" rtlCol="0">
            <a:spAutoFit/>
          </a:bodyPr>
          <a:lstStyle/>
          <a:p>
            <a:r>
              <a:rPr lang="cs-CZ" sz="2800" b="1" dirty="0" smtClean="0"/>
              <a:t>Arabské jaro</a:t>
            </a:r>
            <a:endParaRPr lang="cs-CZ" sz="2800" b="1" dirty="0"/>
          </a:p>
        </p:txBody>
      </p:sp>
    </p:spTree>
  </p:cSld>
  <p:clrMapOvr>
    <a:masterClrMapping/>
  </p:clrMapOvr>
  <p:transition spd="slow" advTm="3541"/>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Snímek obrazovky 2016-01-10 v 15.01.00-enhanced.jpeg"/>
          <p:cNvPicPr>
            <a:picLocks noGrp="1" noChangeAspect="1"/>
          </p:cNvPicPr>
          <p:nvPr>
            <p:ph type="pic" idx="13"/>
          </p:nvPr>
        </p:nvPicPr>
        <p:blipFill>
          <a:blip r:embed="rId2" cstate="print">
            <a:extLst/>
          </a:blip>
          <a:srcRect t="87" b="7771"/>
          <a:stretch>
            <a:fillRect/>
          </a:stretch>
        </p:blipFill>
        <p:spPr>
          <a:xfrm>
            <a:off x="607542" y="1124744"/>
            <a:ext cx="7852890" cy="4752528"/>
          </a:xfrm>
          <a:prstGeom prst="rect">
            <a:avLst/>
          </a:prstGeom>
        </p:spPr>
      </p:pic>
      <p:sp>
        <p:nvSpPr>
          <p:cNvPr id="143" name="Shape 143"/>
          <p:cNvSpPr>
            <a:spLocks noGrp="1"/>
          </p:cNvSpPr>
          <p:nvPr>
            <p:ph type="title"/>
          </p:nvPr>
        </p:nvSpPr>
        <p:spPr>
          <a:xfrm>
            <a:off x="892969" y="188640"/>
            <a:ext cx="7358063" cy="1000125"/>
          </a:xfrm>
          <a:prstGeom prst="rect">
            <a:avLst/>
          </a:prstGeom>
        </p:spPr>
        <p:txBody>
          <a:bodyPr>
            <a:noAutofit/>
          </a:bodyPr>
          <a:lstStyle>
            <a:lvl1pPr defTabSz="350520">
              <a:defRPr sz="4800"/>
            </a:lvl1pPr>
          </a:lstStyle>
          <a:p>
            <a:r>
              <a:rPr sz="2800" b="1" dirty="0"/>
              <a:t>Po Arabském jaru </a:t>
            </a:r>
            <a:r>
              <a:rPr lang="cs-CZ" sz="2800" b="1" dirty="0" smtClean="0"/>
              <a:t>přišla </a:t>
            </a:r>
            <a:br>
              <a:rPr lang="cs-CZ" sz="2800" b="1" dirty="0" smtClean="0"/>
            </a:br>
            <a:r>
              <a:rPr lang="cs-CZ" sz="2800" b="1" dirty="0" smtClean="0"/>
              <a:t>další roční období</a:t>
            </a:r>
            <a:endParaRPr sz="2800" b="1" dirty="0"/>
          </a:p>
        </p:txBody>
      </p:sp>
      <p:sp>
        <p:nvSpPr>
          <p:cNvPr id="144" name="Shape 144"/>
          <p:cNvSpPr>
            <a:spLocks noGrp="1"/>
          </p:cNvSpPr>
          <p:nvPr>
            <p:ph type="body" sz="quarter" idx="1"/>
          </p:nvPr>
        </p:nvSpPr>
        <p:spPr>
          <a:xfrm>
            <a:off x="6228184" y="5946626"/>
            <a:ext cx="2880320" cy="794742"/>
          </a:xfrm>
          <a:prstGeom prst="rect">
            <a:avLst/>
          </a:prstGeom>
        </p:spPr>
        <p:txBody>
          <a:bodyPr>
            <a:normAutofit/>
          </a:bodyPr>
          <a:lstStyle/>
          <a:p>
            <a:r>
              <a:rPr sz="1800" b="1" dirty="0"/>
              <a:t>© Signe Wilkinson, </a:t>
            </a:r>
            <a:r>
              <a:rPr sz="1800" b="1" dirty="0" smtClean="0"/>
              <a:t>USA</a:t>
            </a:r>
            <a:endParaRPr lang="cs-CZ" sz="1800" b="1" dirty="0" smtClean="0"/>
          </a:p>
          <a:p>
            <a:r>
              <a:rPr lang="cs-CZ" sz="1800" b="1" dirty="0" smtClean="0"/>
              <a:t>Pavel Fischer STEM</a:t>
            </a:r>
          </a:p>
          <a:p>
            <a:endParaRPr sz="2000" b="1" dirty="0"/>
          </a:p>
        </p:txBody>
      </p:sp>
      <p:sp>
        <p:nvSpPr>
          <p:cNvPr id="145" name="Shape 145"/>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cSld>
  <p:clrMapOvr>
    <a:masterClrMapping/>
  </p:clrMapOvr>
  <p:transition spd="slow" advTm="3182"/>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u.png"/>
          <p:cNvPicPr>
            <a:picLocks noGrp="1" noChangeAspect="1"/>
          </p:cNvPicPr>
          <p:nvPr>
            <p:ph type="pic" idx="13"/>
          </p:nvPr>
        </p:nvPicPr>
        <p:blipFill>
          <a:blip r:embed="rId2" cstate="print">
            <a:extLst/>
          </a:blip>
          <a:srcRect l="20" r="20"/>
          <a:stretch>
            <a:fillRect/>
          </a:stretch>
        </p:blipFill>
        <p:spPr>
          <a:xfrm>
            <a:off x="251520" y="620688"/>
            <a:ext cx="8536956" cy="4320480"/>
          </a:xfrm>
          <a:prstGeom prst="rect">
            <a:avLst/>
          </a:prstGeom>
        </p:spPr>
      </p:pic>
      <p:sp>
        <p:nvSpPr>
          <p:cNvPr id="159" name="Shape 159"/>
          <p:cNvSpPr>
            <a:spLocks noGrp="1"/>
          </p:cNvSpPr>
          <p:nvPr>
            <p:ph type="title"/>
          </p:nvPr>
        </p:nvSpPr>
        <p:spPr>
          <a:xfrm>
            <a:off x="890055" y="188640"/>
            <a:ext cx="7358063" cy="424061"/>
          </a:xfrm>
          <a:prstGeom prst="rect">
            <a:avLst/>
          </a:prstGeom>
        </p:spPr>
        <p:txBody>
          <a:bodyPr>
            <a:normAutofit fontScale="90000"/>
          </a:bodyPr>
          <a:lstStyle>
            <a:lvl1pPr defTabSz="414781">
              <a:defRPr sz="5680"/>
            </a:lvl1pPr>
          </a:lstStyle>
          <a:p>
            <a:r>
              <a:rPr sz="2800" b="1" dirty="0"/>
              <a:t>Občanské války a </a:t>
            </a:r>
            <a:r>
              <a:rPr sz="2800" b="1" dirty="0" smtClean="0"/>
              <a:t>padající státy</a:t>
            </a:r>
            <a:endParaRPr sz="2800" b="1" dirty="0"/>
          </a:p>
        </p:txBody>
      </p:sp>
      <p:sp>
        <p:nvSpPr>
          <p:cNvPr id="160" name="Shape 160"/>
          <p:cNvSpPr>
            <a:spLocks noGrp="1"/>
          </p:cNvSpPr>
          <p:nvPr>
            <p:ph type="body" sz="quarter" idx="1"/>
          </p:nvPr>
        </p:nvSpPr>
        <p:spPr>
          <a:xfrm>
            <a:off x="6732240" y="4902720"/>
            <a:ext cx="2081647" cy="614512"/>
          </a:xfrm>
          <a:prstGeom prst="rect">
            <a:avLst/>
          </a:prstGeom>
        </p:spPr>
        <p:txBody>
          <a:bodyPr>
            <a:noAutofit/>
          </a:bodyPr>
          <a:lstStyle>
            <a:lvl1pPr>
              <a:defRPr sz="1500"/>
            </a:lvl1pPr>
          </a:lstStyle>
          <a:p>
            <a:r>
              <a:rPr sz="1800" b="1" dirty="0" smtClean="0"/>
              <a:t>©The Economist</a:t>
            </a:r>
            <a:endParaRPr lang="cs-CZ" sz="1800" b="1" dirty="0" smtClean="0"/>
          </a:p>
          <a:p>
            <a:r>
              <a:rPr lang="cs-CZ" sz="1800" b="1" dirty="0" smtClean="0"/>
              <a:t>Pavel Fischer STEM</a:t>
            </a:r>
            <a:endParaRPr sz="1800" b="1" dirty="0"/>
          </a:p>
        </p:txBody>
      </p:sp>
      <p:sp>
        <p:nvSpPr>
          <p:cNvPr id="5" name="TextovéPole 4"/>
          <p:cNvSpPr txBox="1"/>
          <p:nvPr/>
        </p:nvSpPr>
        <p:spPr>
          <a:xfrm>
            <a:off x="323528" y="4869160"/>
            <a:ext cx="6120680" cy="1754326"/>
          </a:xfrm>
          <a:prstGeom prst="rect">
            <a:avLst/>
          </a:prstGeom>
          <a:noFill/>
        </p:spPr>
        <p:txBody>
          <a:bodyPr wrap="square" rtlCol="0">
            <a:spAutoFit/>
          </a:bodyPr>
          <a:lstStyle/>
          <a:p>
            <a:r>
              <a:rPr lang="en-US" sz="2400" b="1" dirty="0" err="1" smtClean="0"/>
              <a:t>Typologie</a:t>
            </a:r>
            <a:r>
              <a:rPr lang="en-US" sz="2400" b="1" dirty="0" smtClean="0"/>
              <a:t> </a:t>
            </a:r>
            <a:r>
              <a:rPr lang="en-US" sz="2400" b="1" dirty="0" err="1" smtClean="0"/>
              <a:t>arabských</a:t>
            </a:r>
            <a:r>
              <a:rPr lang="en-US" sz="2400" b="1" dirty="0" smtClean="0"/>
              <a:t> </a:t>
            </a:r>
            <a:r>
              <a:rPr lang="en-US" sz="2400" b="1" dirty="0" err="1" smtClean="0"/>
              <a:t>revolucí</a:t>
            </a:r>
            <a:r>
              <a:rPr lang="en-US" sz="2400" b="1" dirty="0" smtClean="0"/>
              <a:t>: </a:t>
            </a:r>
            <a:endParaRPr lang="cs-CZ" sz="2400" b="1" dirty="0" smtClean="0"/>
          </a:p>
          <a:p>
            <a:pPr>
              <a:buSzPct val="100000"/>
              <a:buFont typeface="Arial" pitchFamily="34" charset="0"/>
              <a:buChar char="•"/>
            </a:pPr>
            <a:r>
              <a:rPr lang="cs-CZ" sz="2000" b="1" dirty="0" smtClean="0"/>
              <a:t>Národ proti režimu</a:t>
            </a:r>
          </a:p>
          <a:p>
            <a:pPr>
              <a:buSzPct val="100000"/>
              <a:buFont typeface="Arial" pitchFamily="34" charset="0"/>
              <a:buChar char="•"/>
            </a:pPr>
            <a:r>
              <a:rPr lang="cs-CZ" sz="2000" b="1" dirty="0" smtClean="0"/>
              <a:t>Národ proti národu</a:t>
            </a:r>
          </a:p>
          <a:p>
            <a:pPr>
              <a:buSzPct val="100000"/>
              <a:buFont typeface="Arial" pitchFamily="34" charset="0"/>
              <a:buChar char="•"/>
            </a:pPr>
            <a:r>
              <a:rPr lang="cs-CZ" sz="2000" b="1" dirty="0" smtClean="0"/>
              <a:t>Režim proti režimu</a:t>
            </a:r>
          </a:p>
          <a:p>
            <a:endParaRPr lang="cs-CZ" sz="2400" dirty="0"/>
          </a:p>
        </p:txBody>
      </p:sp>
      <p:sp>
        <p:nvSpPr>
          <p:cNvPr id="6" name="TextovéPole 5"/>
          <p:cNvSpPr txBox="1"/>
          <p:nvPr/>
        </p:nvSpPr>
        <p:spPr>
          <a:xfrm>
            <a:off x="251520" y="6237312"/>
            <a:ext cx="5904656" cy="892552"/>
          </a:xfrm>
          <a:prstGeom prst="rect">
            <a:avLst/>
          </a:prstGeom>
          <a:noFill/>
        </p:spPr>
        <p:txBody>
          <a:bodyPr wrap="square" rtlCol="0">
            <a:spAutoFit/>
          </a:bodyPr>
          <a:lstStyle/>
          <a:p>
            <a:r>
              <a:rPr lang="cs-CZ" sz="1600" b="1" dirty="0" smtClean="0"/>
              <a:t>© </a:t>
            </a:r>
            <a:r>
              <a:rPr lang="en-US" sz="1600" b="1" dirty="0" smtClean="0"/>
              <a:t>Hussein </a:t>
            </a:r>
            <a:r>
              <a:rPr lang="en-US" sz="1600" b="1" dirty="0" err="1" smtClean="0"/>
              <a:t>Agha&amp;Robert</a:t>
            </a:r>
            <a:r>
              <a:rPr lang="en-US" sz="1600" b="1" dirty="0" smtClean="0"/>
              <a:t> </a:t>
            </a:r>
            <a:r>
              <a:rPr lang="en-US" sz="1600" b="1" dirty="0" err="1" smtClean="0"/>
              <a:t>Malley</a:t>
            </a:r>
            <a:r>
              <a:rPr lang="en-US" sz="1600" b="1" dirty="0" smtClean="0"/>
              <a:t>, New York Review of Books  </a:t>
            </a:r>
            <a:r>
              <a:rPr lang="cs-CZ" sz="1600" b="1" dirty="0" smtClean="0"/>
              <a:t>                    </a:t>
            </a:r>
            <a:r>
              <a:rPr lang="en-US" sz="1600" b="1" dirty="0" err="1" smtClean="0"/>
              <a:t>Pavel</a:t>
            </a:r>
            <a:r>
              <a:rPr lang="en-US" sz="1600" b="1" dirty="0" smtClean="0"/>
              <a:t> Fischer STEM</a:t>
            </a:r>
          </a:p>
          <a:p>
            <a:endParaRPr lang="cs-CZ" dirty="0"/>
          </a:p>
        </p:txBody>
      </p:sp>
      <p:sp>
        <p:nvSpPr>
          <p:cNvPr id="7" name="TextovéPole 6"/>
          <p:cNvSpPr txBox="1"/>
          <p:nvPr/>
        </p:nvSpPr>
        <p:spPr>
          <a:xfrm>
            <a:off x="3347864" y="5445224"/>
            <a:ext cx="3456384" cy="923330"/>
          </a:xfrm>
          <a:prstGeom prst="rect">
            <a:avLst/>
          </a:prstGeom>
          <a:noFill/>
        </p:spPr>
        <p:txBody>
          <a:bodyPr wrap="square" rtlCol="0">
            <a:spAutoFit/>
          </a:bodyPr>
          <a:lstStyle/>
          <a:p>
            <a:r>
              <a:rPr lang="cs-CZ" b="1" dirty="0" smtClean="0"/>
              <a:t>V Sýrii? Všechny tři společně ve vysoké intenzitě.  </a:t>
            </a:r>
          </a:p>
          <a:p>
            <a:endParaRPr lang="cs-CZ" dirty="0"/>
          </a:p>
        </p:txBody>
      </p:sp>
    </p:spTree>
  </p:cSld>
  <p:clrMapOvr>
    <a:masterClrMapping/>
  </p:clrMapOvr>
  <p:transition spd="slow" advTm="1368"/>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body" sz="quarter" idx="1"/>
          </p:nvPr>
        </p:nvSpPr>
        <p:spPr>
          <a:xfrm>
            <a:off x="251520" y="254337"/>
            <a:ext cx="7991933" cy="582375"/>
          </a:xfrm>
          <a:prstGeom prst="rect">
            <a:avLst/>
          </a:prstGeom>
        </p:spPr>
        <p:txBody>
          <a:bodyPr>
            <a:noAutofit/>
          </a:bodyPr>
          <a:lstStyle/>
          <a:p>
            <a:r>
              <a:rPr lang="cs-CZ" sz="2400" b="1" dirty="0" smtClean="0"/>
              <a:t>Válka v zastoupení? Pavučina spojenectví na Blízkém východě</a:t>
            </a:r>
            <a:endParaRPr sz="2400" b="1" dirty="0"/>
          </a:p>
        </p:txBody>
      </p:sp>
      <p:pic>
        <p:nvPicPr>
          <p:cNvPr id="3" name="Picture Placeholder 2"/>
          <p:cNvPicPr>
            <a:picLocks noGrp="1" noChangeAspect="1"/>
          </p:cNvPicPr>
          <p:nvPr>
            <p:ph type="pic" idx="13"/>
          </p:nvPr>
        </p:nvPicPr>
        <p:blipFill rotWithShape="1">
          <a:blip r:embed="rId2" cstate="print">
            <a:extLst>
              <a:ext uri="{28A0092B-C50C-407E-A947-70E740481C1C}">
                <a14:useLocalDpi xmlns:a14="http://schemas.microsoft.com/office/drawing/2010/main" xmlns="" val="0"/>
              </a:ext>
            </a:extLst>
          </a:blip>
          <a:srcRect l="-17615" t="-660" r="-14119" b="-660"/>
          <a:stretch/>
        </p:blipFill>
        <p:spPr>
          <a:xfrm>
            <a:off x="563404" y="764704"/>
            <a:ext cx="8002034" cy="5265000"/>
          </a:xfrm>
        </p:spPr>
      </p:pic>
      <p:sp>
        <p:nvSpPr>
          <p:cNvPr id="5" name="TextovéPole 4"/>
          <p:cNvSpPr txBox="1"/>
          <p:nvPr/>
        </p:nvSpPr>
        <p:spPr>
          <a:xfrm>
            <a:off x="6444208" y="6309320"/>
            <a:ext cx="2376264" cy="646331"/>
          </a:xfrm>
          <a:prstGeom prst="rect">
            <a:avLst/>
          </a:prstGeom>
          <a:noFill/>
        </p:spPr>
        <p:txBody>
          <a:bodyPr wrap="square" rtlCol="0">
            <a:spAutoFit/>
          </a:bodyPr>
          <a:lstStyle/>
          <a:p>
            <a:r>
              <a:rPr lang="cs-CZ" b="1" dirty="0" smtClean="0"/>
              <a:t>© </a:t>
            </a:r>
            <a:r>
              <a:rPr lang="en-US" b="1" dirty="0" err="1" smtClean="0"/>
              <a:t>Pavel</a:t>
            </a:r>
            <a:r>
              <a:rPr lang="en-US" b="1" dirty="0" smtClean="0"/>
              <a:t> Fischer STEM</a:t>
            </a:r>
          </a:p>
          <a:p>
            <a:endParaRPr lang="cs-CZ" dirty="0"/>
          </a:p>
        </p:txBody>
      </p:sp>
    </p:spTree>
  </p:cSld>
  <p:clrMapOvr>
    <a:masterClrMapping/>
  </p:clrMapOvr>
  <p:transition spd="slow" advTm="2218"/>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Military Spending MEA-enhanced.jpeg"/>
          <p:cNvPicPr>
            <a:picLocks noGrp="1" noChangeAspect="1"/>
          </p:cNvPicPr>
          <p:nvPr>
            <p:ph type="pic" idx="13"/>
          </p:nvPr>
        </p:nvPicPr>
        <p:blipFill>
          <a:blip r:embed="rId2" cstate="print">
            <a:extLst/>
          </a:blip>
          <a:srcRect t="2052" b="2052"/>
          <a:stretch>
            <a:fillRect/>
          </a:stretch>
        </p:blipFill>
        <p:spPr>
          <a:xfrm>
            <a:off x="320002" y="1484784"/>
            <a:ext cx="8503996" cy="3778002"/>
          </a:xfrm>
          <a:prstGeom prst="rect">
            <a:avLst/>
          </a:prstGeom>
        </p:spPr>
      </p:pic>
      <p:sp>
        <p:nvSpPr>
          <p:cNvPr id="163" name="Shape 163"/>
          <p:cNvSpPr>
            <a:spLocks noGrp="1"/>
          </p:cNvSpPr>
          <p:nvPr>
            <p:ph type="body" sz="quarter" idx="1"/>
          </p:nvPr>
        </p:nvSpPr>
        <p:spPr>
          <a:xfrm>
            <a:off x="892969" y="332656"/>
            <a:ext cx="7358063" cy="794743"/>
          </a:xfrm>
          <a:prstGeom prst="rect">
            <a:avLst/>
          </a:prstGeom>
        </p:spPr>
        <p:txBody>
          <a:bodyPr>
            <a:normAutofit/>
          </a:bodyPr>
          <a:lstStyle>
            <a:lvl1pPr>
              <a:defRPr sz="6000"/>
            </a:lvl1pPr>
          </a:lstStyle>
          <a:p>
            <a:r>
              <a:rPr sz="3600" b="1" dirty="0"/>
              <a:t>Vojenské výdaje 2015</a:t>
            </a:r>
          </a:p>
        </p:txBody>
      </p:sp>
      <p:sp>
        <p:nvSpPr>
          <p:cNvPr id="164" name="Shape 164"/>
          <p:cNvSpPr/>
          <p:nvPr/>
        </p:nvSpPr>
        <p:spPr>
          <a:xfrm>
            <a:off x="6804248" y="5954797"/>
            <a:ext cx="2160240" cy="626129"/>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defRPr sz="1600"/>
            </a:lvl1pPr>
          </a:lstStyle>
          <a:p>
            <a:r>
              <a:rPr sz="1800" b="1" dirty="0"/>
              <a:t>© The </a:t>
            </a:r>
            <a:r>
              <a:rPr sz="1800" b="1" dirty="0" smtClean="0"/>
              <a:t>Economist</a:t>
            </a:r>
            <a:endParaRPr lang="cs-CZ" sz="1800" b="1" dirty="0" smtClean="0"/>
          </a:p>
          <a:p>
            <a:r>
              <a:rPr lang="cs-CZ" sz="1800" b="1" dirty="0" smtClean="0"/>
              <a:t>Pavel Fischer STEM</a:t>
            </a:r>
            <a:endParaRPr sz="1800" b="1" dirty="0"/>
          </a:p>
        </p:txBody>
      </p:sp>
    </p:spTree>
  </p:cSld>
  <p:clrMapOvr>
    <a:masterClrMapping/>
  </p:clrMapOvr>
  <p:transition spd="slow" advTm="115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Snímek obrazovky 2016-01-09 v 10.33.22-enhanced.jpeg"/>
          <p:cNvPicPr>
            <a:picLocks noGrp="1" noChangeAspect="1"/>
          </p:cNvPicPr>
          <p:nvPr>
            <p:ph type="pic" idx="13"/>
          </p:nvPr>
        </p:nvPicPr>
        <p:blipFill>
          <a:blip r:embed="rId2" cstate="print">
            <a:extLst/>
          </a:blip>
          <a:srcRect t="21856" b="14"/>
          <a:stretch>
            <a:fillRect/>
          </a:stretch>
        </p:blipFill>
        <p:spPr>
          <a:xfrm>
            <a:off x="649495" y="1052736"/>
            <a:ext cx="7844988" cy="5065540"/>
          </a:xfrm>
          <a:prstGeom prst="rect">
            <a:avLst/>
          </a:prstGeom>
        </p:spPr>
      </p:pic>
      <p:sp>
        <p:nvSpPr>
          <p:cNvPr id="253" name="Shape 253"/>
          <p:cNvSpPr>
            <a:spLocks noGrp="1"/>
          </p:cNvSpPr>
          <p:nvPr>
            <p:ph type="body" sz="quarter" idx="1"/>
          </p:nvPr>
        </p:nvSpPr>
        <p:spPr>
          <a:xfrm>
            <a:off x="892969" y="188640"/>
            <a:ext cx="7358063" cy="794742"/>
          </a:xfrm>
          <a:prstGeom prst="rect">
            <a:avLst/>
          </a:prstGeom>
        </p:spPr>
        <p:txBody>
          <a:bodyPr>
            <a:normAutofit/>
          </a:bodyPr>
          <a:lstStyle/>
          <a:p>
            <a:r>
              <a:rPr b="1" dirty="0"/>
              <a:t>Afghanistán. Irák. Sýrie. </a:t>
            </a:r>
            <a:r>
              <a:rPr lang="cs-CZ" b="1" dirty="0" smtClean="0"/>
              <a:t/>
            </a:r>
            <a:br>
              <a:rPr lang="cs-CZ" b="1" dirty="0" smtClean="0"/>
            </a:br>
            <a:r>
              <a:rPr b="1" dirty="0" smtClean="0"/>
              <a:t>Americká </a:t>
            </a:r>
            <a:r>
              <a:rPr b="1" dirty="0"/>
              <a:t>politika </a:t>
            </a:r>
            <a:r>
              <a:rPr b="1" dirty="0" smtClean="0"/>
              <a:t>podle</a:t>
            </a:r>
            <a:r>
              <a:rPr lang="cs-CZ" b="1" dirty="0" smtClean="0"/>
              <a:t> </a:t>
            </a:r>
            <a:r>
              <a:rPr b="1" dirty="0" smtClean="0"/>
              <a:t>The </a:t>
            </a:r>
            <a:r>
              <a:rPr b="1" dirty="0"/>
              <a:t>Economist, 2013.</a:t>
            </a:r>
          </a:p>
        </p:txBody>
      </p:sp>
      <p:sp>
        <p:nvSpPr>
          <p:cNvPr id="254" name="Shape 254"/>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
        <p:nvSpPr>
          <p:cNvPr id="5" name="TextovéPole 4"/>
          <p:cNvSpPr txBox="1"/>
          <p:nvPr/>
        </p:nvSpPr>
        <p:spPr>
          <a:xfrm>
            <a:off x="6300192" y="6309320"/>
            <a:ext cx="2843808" cy="369332"/>
          </a:xfrm>
          <a:prstGeom prst="rect">
            <a:avLst/>
          </a:prstGeom>
          <a:noFill/>
        </p:spPr>
        <p:txBody>
          <a:bodyPr wrap="square" rtlCol="0">
            <a:spAutoFit/>
          </a:bodyPr>
          <a:lstStyle/>
          <a:p>
            <a:r>
              <a:rPr lang="cs-CZ" b="1" dirty="0" smtClean="0"/>
              <a:t>Pavel Fischer STEM</a:t>
            </a:r>
            <a:endParaRPr lang="cs-CZ" b="1" dirty="0"/>
          </a:p>
        </p:txBody>
      </p:sp>
    </p:spTree>
    <p:extLst>
      <p:ext uri="{BB962C8B-B14F-4D97-AF65-F5344CB8AC3E}">
        <p14:creationId xmlns:p14="http://schemas.microsoft.com/office/powerpoint/2010/main" xmlns="" val="1945340155"/>
      </p:ext>
    </p:extLst>
  </p:cSld>
  <p:clrMapOvr>
    <a:masterClrMapping/>
  </p:clrMapOvr>
  <p:transition spd="slow" advTm="35529"/>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Snímek obrazovky 2016-01-09 v 13.43.19.png"/>
          <p:cNvPicPr>
            <a:picLocks noGrp="1" noChangeAspect="1"/>
          </p:cNvPicPr>
          <p:nvPr>
            <p:ph type="pic" idx="13"/>
          </p:nvPr>
        </p:nvPicPr>
        <p:blipFill>
          <a:blip r:embed="rId2" cstate="print">
            <a:extLst/>
          </a:blip>
          <a:srcRect l="4415" t="6094" r="5649" b="7740"/>
          <a:stretch>
            <a:fillRect/>
          </a:stretch>
        </p:blipFill>
        <p:spPr>
          <a:xfrm>
            <a:off x="1043608" y="476673"/>
            <a:ext cx="7259771" cy="5247258"/>
          </a:xfrm>
          <a:prstGeom prst="rect">
            <a:avLst/>
          </a:prstGeom>
        </p:spPr>
      </p:pic>
      <p:sp>
        <p:nvSpPr>
          <p:cNvPr id="241" name="Shape 241"/>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
        <p:nvSpPr>
          <p:cNvPr id="4" name="TextovéPole 3"/>
          <p:cNvSpPr txBox="1"/>
          <p:nvPr/>
        </p:nvSpPr>
        <p:spPr>
          <a:xfrm>
            <a:off x="6372200" y="6084004"/>
            <a:ext cx="2376264" cy="369332"/>
          </a:xfrm>
          <a:prstGeom prst="rect">
            <a:avLst/>
          </a:prstGeom>
          <a:noFill/>
        </p:spPr>
        <p:txBody>
          <a:bodyPr wrap="square" rtlCol="0">
            <a:spAutoFit/>
          </a:bodyPr>
          <a:lstStyle/>
          <a:p>
            <a:r>
              <a:rPr lang="cs-CZ" b="1" dirty="0" smtClean="0"/>
              <a:t>Pavel Fischer STEM</a:t>
            </a:r>
            <a:endParaRPr lang="cs-CZ" b="1" dirty="0"/>
          </a:p>
        </p:txBody>
      </p:sp>
    </p:spTree>
  </p:cSld>
  <p:clrMapOvr>
    <a:masterClrMapping/>
  </p:clrMapOvr>
  <p:transition spd="slow" advTm="14032"/>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Snímek obrazovky 2016-01-09 v 10.53.07-enhanced.jpeg"/>
          <p:cNvPicPr>
            <a:picLocks noGrp="1" noChangeAspect="1"/>
          </p:cNvPicPr>
          <p:nvPr>
            <p:ph type="pic" idx="13"/>
          </p:nvPr>
        </p:nvPicPr>
        <p:blipFill>
          <a:blip r:embed="rId2" cstate="print">
            <a:extLst/>
          </a:blip>
          <a:srcRect t="2326" b="3732"/>
          <a:stretch>
            <a:fillRect/>
          </a:stretch>
        </p:blipFill>
        <p:spPr>
          <a:xfrm>
            <a:off x="1138535" y="464344"/>
            <a:ext cx="6861105" cy="4821299"/>
          </a:xfrm>
          <a:prstGeom prst="rect">
            <a:avLst/>
          </a:prstGeom>
        </p:spPr>
      </p:pic>
      <p:sp>
        <p:nvSpPr>
          <p:cNvPr id="249" name="Shape 249"/>
          <p:cNvSpPr>
            <a:spLocks noGrp="1"/>
          </p:cNvSpPr>
          <p:nvPr>
            <p:ph type="body" sz="quarter" idx="1"/>
          </p:nvPr>
        </p:nvSpPr>
        <p:spPr>
          <a:prstGeom prst="rect">
            <a:avLst/>
          </a:prstGeom>
        </p:spPr>
        <p:txBody>
          <a:bodyPr>
            <a:normAutofit fontScale="92500" lnSpcReduction="20000"/>
          </a:bodyPr>
          <a:lstStyle/>
          <a:p>
            <a:r>
              <a:rPr b="1" dirty="0"/>
              <a:t>Mezinárodní koalice proti Daesh</a:t>
            </a:r>
          </a:p>
          <a:p>
            <a:r>
              <a:rPr sz="1700" b="1" dirty="0"/>
              <a:t>© </a:t>
            </a:r>
            <a:r>
              <a:rPr sz="1700" b="1" dirty="0" err="1" smtClean="0"/>
              <a:t>CagleCartoons</a:t>
            </a:r>
            <a:endParaRPr lang="cs-CZ" sz="1700" b="1" dirty="0" smtClean="0"/>
          </a:p>
          <a:p>
            <a:r>
              <a:rPr lang="cs-CZ" sz="1700" b="1" dirty="0" smtClean="0"/>
              <a:t>Pavel Fischer STEM</a:t>
            </a:r>
            <a:endParaRPr b="1" dirty="0"/>
          </a:p>
        </p:txBody>
      </p:sp>
      <p:sp>
        <p:nvSpPr>
          <p:cNvPr id="250" name="Shape 250"/>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cSld>
  <p:clrMapOvr>
    <a:masterClrMapping/>
  </p:clrMapOvr>
  <p:transition spd="slow" advTm="23069"/>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Snímek obrazovky 2016-01-09 v 23.38.15-enhanced.jpeg"/>
          <p:cNvPicPr>
            <a:picLocks noGrp="1" noChangeAspect="1"/>
          </p:cNvPicPr>
          <p:nvPr>
            <p:ph type="pic" idx="13"/>
          </p:nvPr>
        </p:nvPicPr>
        <p:blipFill>
          <a:blip r:embed="rId2" cstate="print">
            <a:extLst/>
          </a:blip>
          <a:srcRect l="1171" t="4055" b="11998"/>
          <a:stretch>
            <a:fillRect/>
          </a:stretch>
        </p:blipFill>
        <p:spPr>
          <a:xfrm>
            <a:off x="467544" y="188640"/>
            <a:ext cx="7525727" cy="4608512"/>
          </a:xfrm>
          <a:prstGeom prst="rect">
            <a:avLst/>
          </a:prstGeom>
        </p:spPr>
      </p:pic>
      <p:sp>
        <p:nvSpPr>
          <p:cNvPr id="331" name="Shape 331"/>
          <p:cNvSpPr>
            <a:spLocks noGrp="1"/>
          </p:cNvSpPr>
          <p:nvPr>
            <p:ph type="title"/>
          </p:nvPr>
        </p:nvSpPr>
        <p:spPr>
          <a:xfrm>
            <a:off x="179513" y="4723805"/>
            <a:ext cx="8071520" cy="1000125"/>
          </a:xfrm>
          <a:prstGeom prst="rect">
            <a:avLst/>
          </a:prstGeom>
        </p:spPr>
        <p:txBody>
          <a:bodyPr>
            <a:noAutofit/>
          </a:bodyPr>
          <a:lstStyle>
            <a:lvl1pPr defTabSz="315468">
              <a:defRPr sz="4320"/>
            </a:lvl1pPr>
          </a:lstStyle>
          <a:p>
            <a:r>
              <a:rPr lang="cs-CZ" sz="2800" b="1" dirty="0" smtClean="0"/>
              <a:t>V </a:t>
            </a:r>
            <a:r>
              <a:rPr sz="2800" b="1" dirty="0" err="1" smtClean="0"/>
              <a:t>Sýri</a:t>
            </a:r>
            <a:r>
              <a:rPr lang="cs-CZ" sz="2800" b="1" dirty="0" smtClean="0"/>
              <a:t>i</a:t>
            </a:r>
            <a:r>
              <a:rPr sz="2800" b="1" dirty="0" smtClean="0"/>
              <a:t> </a:t>
            </a:r>
            <a:r>
              <a:rPr lang="cs-CZ" sz="2800" b="1" dirty="0" smtClean="0"/>
              <a:t>usilují o vliv a střetávají se zájmy </a:t>
            </a:r>
            <a:br>
              <a:rPr lang="cs-CZ" sz="2800" b="1" dirty="0" smtClean="0"/>
            </a:br>
            <a:r>
              <a:rPr sz="2800" b="1" dirty="0" err="1" smtClean="0"/>
              <a:t>Saúdské</a:t>
            </a:r>
            <a:r>
              <a:rPr sz="2800" b="1" dirty="0" smtClean="0"/>
              <a:t> </a:t>
            </a:r>
            <a:r>
              <a:rPr sz="2800" b="1" dirty="0"/>
              <a:t>Arábie, Turecka a </a:t>
            </a:r>
            <a:r>
              <a:rPr sz="2800" b="1" dirty="0" smtClean="0"/>
              <a:t>Íránu</a:t>
            </a:r>
            <a:endParaRPr sz="2800" b="1" dirty="0"/>
          </a:p>
        </p:txBody>
      </p:sp>
      <p:sp>
        <p:nvSpPr>
          <p:cNvPr id="332" name="Shape 332"/>
          <p:cNvSpPr>
            <a:spLocks noGrp="1"/>
          </p:cNvSpPr>
          <p:nvPr>
            <p:ph type="body" sz="quarter" idx="1"/>
          </p:nvPr>
        </p:nvSpPr>
        <p:spPr>
          <a:xfrm>
            <a:off x="6797625" y="5759649"/>
            <a:ext cx="2238871" cy="794742"/>
          </a:xfrm>
          <a:prstGeom prst="rect">
            <a:avLst/>
          </a:prstGeom>
        </p:spPr>
        <p:txBody>
          <a:bodyPr>
            <a:normAutofit/>
          </a:bodyPr>
          <a:lstStyle/>
          <a:p>
            <a:pPr algn="l"/>
            <a:r>
              <a:rPr sz="1800" b="1" dirty="0"/>
              <a:t>©</a:t>
            </a:r>
            <a:r>
              <a:rPr sz="1800" b="1" dirty="0" err="1"/>
              <a:t>Vahid</a:t>
            </a:r>
            <a:r>
              <a:rPr sz="1800" b="1" dirty="0"/>
              <a:t> </a:t>
            </a:r>
            <a:r>
              <a:rPr sz="1800" b="1" dirty="0" err="1"/>
              <a:t>Jafari</a:t>
            </a:r>
            <a:r>
              <a:rPr sz="1800" b="1" dirty="0"/>
              <a:t>, </a:t>
            </a:r>
            <a:r>
              <a:rPr sz="1800" b="1" dirty="0" err="1"/>
              <a:t>Írán</a:t>
            </a:r>
            <a:r>
              <a:rPr sz="1800" b="1" dirty="0" smtClean="0"/>
              <a:t>.</a:t>
            </a:r>
            <a:endParaRPr lang="cs-CZ" sz="1800" b="1" dirty="0" smtClean="0"/>
          </a:p>
          <a:p>
            <a:pPr algn="l"/>
            <a:r>
              <a:rPr lang="cs-CZ" sz="1800" b="1" dirty="0" smtClean="0"/>
              <a:t>Pavel Fischer STEM</a:t>
            </a:r>
            <a:endParaRPr sz="1800" b="1" dirty="0"/>
          </a:p>
        </p:txBody>
      </p:sp>
      <p:sp>
        <p:nvSpPr>
          <p:cNvPr id="333" name="Shape 333"/>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cSld>
  <p:clrMapOvr>
    <a:masterClrMapping/>
  </p:clrMapOvr>
  <p:transition spd="slow" advTm="12071"/>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Snímek obrazovky 2016-01-09 v 13.41.17.png"/>
          <p:cNvPicPr>
            <a:picLocks noGrp="1" noChangeAspect="1"/>
          </p:cNvPicPr>
          <p:nvPr>
            <p:ph type="pic" idx="13"/>
          </p:nvPr>
        </p:nvPicPr>
        <p:blipFill>
          <a:blip r:embed="rId2" cstate="print">
            <a:extLst/>
          </a:blip>
          <a:srcRect t="3359" b="1491"/>
          <a:stretch>
            <a:fillRect/>
          </a:stretch>
        </p:blipFill>
        <p:spPr>
          <a:xfrm>
            <a:off x="1141465" y="277843"/>
            <a:ext cx="6861105" cy="4949794"/>
          </a:xfrm>
          <a:prstGeom prst="rect">
            <a:avLst/>
          </a:prstGeom>
        </p:spPr>
      </p:pic>
      <p:sp>
        <p:nvSpPr>
          <p:cNvPr id="342" name="Shape 342"/>
          <p:cNvSpPr>
            <a:spLocks noGrp="1"/>
          </p:cNvSpPr>
          <p:nvPr>
            <p:ph type="body" sz="quarter" idx="1"/>
          </p:nvPr>
        </p:nvSpPr>
        <p:spPr>
          <a:xfrm>
            <a:off x="5573489" y="5759649"/>
            <a:ext cx="3174975" cy="794742"/>
          </a:xfrm>
          <a:prstGeom prst="rect">
            <a:avLst/>
          </a:prstGeom>
        </p:spPr>
        <p:txBody>
          <a:bodyPr>
            <a:normAutofit/>
          </a:bodyPr>
          <a:lstStyle/>
          <a:p>
            <a:pPr algn="l"/>
            <a:r>
              <a:rPr sz="1800" b="1" dirty="0"/>
              <a:t>© New York Times </a:t>
            </a:r>
            <a:r>
              <a:rPr sz="1800" b="1" dirty="0" smtClean="0"/>
              <a:t>Syndicate</a:t>
            </a:r>
            <a:endParaRPr lang="cs-CZ" sz="1800" b="1" dirty="0" smtClean="0"/>
          </a:p>
          <a:p>
            <a:pPr algn="l"/>
            <a:r>
              <a:rPr lang="cs-CZ" sz="1800" b="1" dirty="0" smtClean="0"/>
              <a:t>Pavel Fischer STEM</a:t>
            </a:r>
            <a:endParaRPr sz="1800" b="1" dirty="0"/>
          </a:p>
        </p:txBody>
      </p:sp>
      <p:sp>
        <p:nvSpPr>
          <p:cNvPr id="343" name="Shape 343"/>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cSld>
  <p:clrMapOvr>
    <a:masterClrMapping/>
  </p:clrMapOvr>
  <p:transition spd="slow" advTm="1716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360040"/>
          </a:xfrm>
        </p:spPr>
        <p:txBody>
          <a:bodyPr>
            <a:noAutofit/>
          </a:bodyPr>
          <a:lstStyle/>
          <a:p>
            <a:r>
              <a:rPr lang="cs-CZ" sz="3200" b="1" dirty="0" smtClean="0">
                <a:solidFill>
                  <a:srgbClr val="FF0000"/>
                </a:solidFill>
              </a:rPr>
              <a:t>Islámská (arabská) kultura </a:t>
            </a:r>
            <a:br>
              <a:rPr lang="cs-CZ" sz="3200" b="1" dirty="0" smtClean="0">
                <a:solidFill>
                  <a:srgbClr val="FF0000"/>
                </a:solidFill>
              </a:rPr>
            </a:br>
            <a:r>
              <a:rPr lang="cs-CZ" sz="3200" b="1" dirty="0" smtClean="0">
                <a:solidFill>
                  <a:srgbClr val="FF0000"/>
                </a:solidFill>
              </a:rPr>
              <a:t> </a:t>
            </a:r>
            <a:endParaRPr lang="cs-CZ" sz="3200" b="1" dirty="0">
              <a:solidFill>
                <a:srgbClr val="FF0000"/>
              </a:solidFill>
            </a:endParaRPr>
          </a:p>
        </p:txBody>
      </p:sp>
      <p:pic>
        <p:nvPicPr>
          <p:cNvPr id="5" name="Obrázek 4" descr="http://nd01.jxs.cz/565/044/308227d37f_21401432_o2.jpg"/>
          <p:cNvPicPr/>
          <p:nvPr/>
        </p:nvPicPr>
        <p:blipFill>
          <a:blip r:embed="rId2" cstate="print"/>
          <a:srcRect/>
          <a:stretch>
            <a:fillRect/>
          </a:stretch>
        </p:blipFill>
        <p:spPr bwMode="auto">
          <a:xfrm>
            <a:off x="251520" y="620688"/>
            <a:ext cx="1728192" cy="1296143"/>
          </a:xfrm>
          <a:prstGeom prst="rect">
            <a:avLst/>
          </a:prstGeom>
          <a:noFill/>
          <a:ln w="9525">
            <a:noFill/>
            <a:miter lim="800000"/>
            <a:headEnd/>
            <a:tailEnd/>
          </a:ln>
        </p:spPr>
      </p:pic>
      <p:pic>
        <p:nvPicPr>
          <p:cNvPr id="8" name="Obrázek 7" descr="https://encrypted-tbn1.gstatic.com/images?q=tbn:ANd9GcQGvVTBF2tTgmq6FzvTwyCZ-R4iU9CURU6YARZmqHgqBvtYOiMmkQ"/>
          <p:cNvPicPr/>
          <p:nvPr/>
        </p:nvPicPr>
        <p:blipFill>
          <a:blip r:embed="rId3" cstate="print"/>
          <a:srcRect/>
          <a:stretch>
            <a:fillRect/>
          </a:stretch>
        </p:blipFill>
        <p:spPr bwMode="auto">
          <a:xfrm>
            <a:off x="2051720" y="692696"/>
            <a:ext cx="1368152" cy="1247016"/>
          </a:xfrm>
          <a:prstGeom prst="rect">
            <a:avLst/>
          </a:prstGeom>
          <a:noFill/>
          <a:ln w="9525">
            <a:noFill/>
            <a:miter lim="800000"/>
            <a:headEnd/>
            <a:tailEnd/>
          </a:ln>
        </p:spPr>
      </p:pic>
      <p:pic>
        <p:nvPicPr>
          <p:cNvPr id="9" name="Obrázek 8" descr="http://www.jetotak.sk/uploads/tx_tmarticle/ghajarmusic_small.jpg"/>
          <p:cNvPicPr/>
          <p:nvPr/>
        </p:nvPicPr>
        <p:blipFill>
          <a:blip r:embed="rId4" cstate="print"/>
          <a:srcRect/>
          <a:stretch>
            <a:fillRect/>
          </a:stretch>
        </p:blipFill>
        <p:spPr bwMode="auto">
          <a:xfrm>
            <a:off x="6925384" y="2204864"/>
            <a:ext cx="1895088" cy="1302698"/>
          </a:xfrm>
          <a:prstGeom prst="rect">
            <a:avLst/>
          </a:prstGeom>
          <a:noFill/>
          <a:ln w="9525">
            <a:noFill/>
            <a:miter lim="800000"/>
            <a:headEnd/>
            <a:tailEnd/>
          </a:ln>
        </p:spPr>
      </p:pic>
      <p:pic>
        <p:nvPicPr>
          <p:cNvPr id="10" name="Obrázek 9" descr="http://astronuklfyzika.cz/HudbaIslam1.jpg"/>
          <p:cNvPicPr/>
          <p:nvPr/>
        </p:nvPicPr>
        <p:blipFill>
          <a:blip r:embed="rId5" cstate="print"/>
          <a:srcRect/>
          <a:stretch>
            <a:fillRect/>
          </a:stretch>
        </p:blipFill>
        <p:spPr bwMode="auto">
          <a:xfrm>
            <a:off x="5508104" y="908720"/>
            <a:ext cx="3096344" cy="1152128"/>
          </a:xfrm>
          <a:prstGeom prst="rect">
            <a:avLst/>
          </a:prstGeom>
          <a:noFill/>
          <a:ln w="9525">
            <a:noFill/>
            <a:miter lim="800000"/>
            <a:headEnd/>
            <a:tailEnd/>
          </a:ln>
        </p:spPr>
      </p:pic>
      <p:pic>
        <p:nvPicPr>
          <p:cNvPr id="13" name="Obrázek 12" descr="http://www.divadloexil.cz/wp-content/uploads/2010/03/mona.jpg"/>
          <p:cNvPicPr/>
          <p:nvPr/>
        </p:nvPicPr>
        <p:blipFill>
          <a:blip r:embed="rId6" cstate="print"/>
          <a:srcRect/>
          <a:stretch>
            <a:fillRect/>
          </a:stretch>
        </p:blipFill>
        <p:spPr bwMode="auto">
          <a:xfrm>
            <a:off x="5220072" y="2276872"/>
            <a:ext cx="1391032" cy="1319024"/>
          </a:xfrm>
          <a:prstGeom prst="rect">
            <a:avLst/>
          </a:prstGeom>
          <a:noFill/>
          <a:ln w="9525">
            <a:noFill/>
            <a:miter lim="800000"/>
            <a:headEnd/>
            <a:tailEnd/>
          </a:ln>
        </p:spPr>
      </p:pic>
      <p:pic>
        <p:nvPicPr>
          <p:cNvPr id="14" name="Obrázek 13" descr="http://www.rodon.cz/admin/upload_tinymce/203.jpg"/>
          <p:cNvPicPr/>
          <p:nvPr/>
        </p:nvPicPr>
        <p:blipFill>
          <a:blip r:embed="rId7" cstate="print"/>
          <a:srcRect/>
          <a:stretch>
            <a:fillRect/>
          </a:stretch>
        </p:blipFill>
        <p:spPr bwMode="auto">
          <a:xfrm>
            <a:off x="3491880" y="548680"/>
            <a:ext cx="960378" cy="1366971"/>
          </a:xfrm>
          <a:prstGeom prst="rect">
            <a:avLst/>
          </a:prstGeom>
          <a:noFill/>
          <a:ln w="9525">
            <a:noFill/>
            <a:miter lim="800000"/>
            <a:headEnd/>
            <a:tailEnd/>
          </a:ln>
        </p:spPr>
      </p:pic>
      <p:sp>
        <p:nvSpPr>
          <p:cNvPr id="16" name="TextovéPole 15"/>
          <p:cNvSpPr txBox="1"/>
          <p:nvPr/>
        </p:nvSpPr>
        <p:spPr>
          <a:xfrm>
            <a:off x="395536" y="4709462"/>
            <a:ext cx="8568952" cy="1508105"/>
          </a:xfrm>
          <a:prstGeom prst="rect">
            <a:avLst/>
          </a:prstGeom>
          <a:noFill/>
        </p:spPr>
        <p:txBody>
          <a:bodyPr wrap="square" rtlCol="0">
            <a:spAutoFit/>
          </a:bodyPr>
          <a:lstStyle/>
          <a:p>
            <a:r>
              <a:rPr lang="cs-CZ" sz="2800" b="1" dirty="0" smtClean="0">
                <a:solidFill>
                  <a:srgbClr val="FF0000"/>
                </a:solidFill>
              </a:rPr>
              <a:t> </a:t>
            </a:r>
            <a:r>
              <a:rPr lang="cs-CZ" b="1" dirty="0" smtClean="0"/>
              <a:t>arabské číslice                                  astrologie                                       </a:t>
            </a:r>
          </a:p>
          <a:p>
            <a:r>
              <a:rPr lang="cs-CZ" b="1" dirty="0" smtClean="0"/>
              <a:t>                                                                                                                          lékařství </a:t>
            </a:r>
          </a:p>
          <a:p>
            <a:r>
              <a:rPr lang="cs-CZ" sz="2800" b="1" dirty="0" smtClean="0"/>
              <a:t> </a:t>
            </a:r>
          </a:p>
          <a:p>
            <a:r>
              <a:rPr lang="cs-CZ" b="1" dirty="0" smtClean="0"/>
              <a:t> filozofie - překlady antických filozofů </a:t>
            </a:r>
            <a:endParaRPr lang="cs-CZ" dirty="0"/>
          </a:p>
        </p:txBody>
      </p:sp>
      <p:pic>
        <p:nvPicPr>
          <p:cNvPr id="18" name="Obrázek 17" descr="http://seminarka-brancik.wz.cz/img/arabskycisla.jpg"/>
          <p:cNvPicPr/>
          <p:nvPr/>
        </p:nvPicPr>
        <p:blipFill>
          <a:blip r:embed="rId8" cstate="print"/>
          <a:srcRect/>
          <a:stretch>
            <a:fillRect/>
          </a:stretch>
        </p:blipFill>
        <p:spPr bwMode="auto">
          <a:xfrm>
            <a:off x="565800" y="3959964"/>
            <a:ext cx="2061984" cy="693172"/>
          </a:xfrm>
          <a:prstGeom prst="rect">
            <a:avLst/>
          </a:prstGeom>
          <a:noFill/>
          <a:ln w="9525">
            <a:noFill/>
            <a:miter lim="800000"/>
            <a:headEnd/>
            <a:tailEnd/>
          </a:ln>
        </p:spPr>
      </p:pic>
      <p:pic>
        <p:nvPicPr>
          <p:cNvPr id="20" name="Obrázek 19" descr="http://www.stredovek.wz.cz/10.jpg"/>
          <p:cNvPicPr/>
          <p:nvPr/>
        </p:nvPicPr>
        <p:blipFill>
          <a:blip r:embed="rId9" cstate="print"/>
          <a:srcRect/>
          <a:stretch>
            <a:fillRect/>
          </a:stretch>
        </p:blipFill>
        <p:spPr bwMode="auto">
          <a:xfrm>
            <a:off x="5292080" y="3884146"/>
            <a:ext cx="1679064" cy="1201038"/>
          </a:xfrm>
          <a:prstGeom prst="rect">
            <a:avLst/>
          </a:prstGeom>
          <a:noFill/>
          <a:ln w="9525">
            <a:noFill/>
            <a:miter lim="800000"/>
            <a:headEnd/>
            <a:tailEnd/>
          </a:ln>
        </p:spPr>
      </p:pic>
      <p:pic>
        <p:nvPicPr>
          <p:cNvPr id="21" name="Obrázek 20" descr="https://upload.wikimedia.org/wikipedia/ro/thumb/b/b2/Avicenna.jpg/150px-Avicenna.jpg"/>
          <p:cNvPicPr/>
          <p:nvPr/>
        </p:nvPicPr>
        <p:blipFill>
          <a:blip r:embed="rId10" cstate="print"/>
          <a:srcRect/>
          <a:stretch>
            <a:fillRect/>
          </a:stretch>
        </p:blipFill>
        <p:spPr bwMode="auto">
          <a:xfrm>
            <a:off x="7392357" y="3933056"/>
            <a:ext cx="1068075" cy="1224136"/>
          </a:xfrm>
          <a:prstGeom prst="rect">
            <a:avLst/>
          </a:prstGeom>
          <a:noFill/>
          <a:ln w="9525">
            <a:noFill/>
            <a:miter lim="800000"/>
            <a:headEnd/>
            <a:tailEnd/>
          </a:ln>
        </p:spPr>
      </p:pic>
      <p:pic>
        <p:nvPicPr>
          <p:cNvPr id="22" name="Obrázek 21" descr="http://blog.idnes.cz/blog/16428/430617/egypt6.jpg"/>
          <p:cNvPicPr/>
          <p:nvPr/>
        </p:nvPicPr>
        <p:blipFill>
          <a:blip r:embed="rId11" cstate="print"/>
          <a:srcRect/>
          <a:stretch>
            <a:fillRect/>
          </a:stretch>
        </p:blipFill>
        <p:spPr bwMode="auto">
          <a:xfrm>
            <a:off x="3108960" y="3882752"/>
            <a:ext cx="1967096" cy="986408"/>
          </a:xfrm>
          <a:prstGeom prst="rect">
            <a:avLst/>
          </a:prstGeom>
          <a:noFill/>
          <a:ln w="9525">
            <a:noFill/>
            <a:miter lim="800000"/>
            <a:headEnd/>
            <a:tailEnd/>
          </a:ln>
        </p:spPr>
      </p:pic>
      <p:pic>
        <p:nvPicPr>
          <p:cNvPr id="23" name="Obrázek 22" descr="http://u.smedata.sk/blogidnes/article/5/15/153705/153705_clanok_foto_128.jpg?r=05e"/>
          <p:cNvPicPr/>
          <p:nvPr/>
        </p:nvPicPr>
        <p:blipFill>
          <a:blip r:embed="rId12" cstate="print"/>
          <a:srcRect/>
          <a:stretch>
            <a:fillRect/>
          </a:stretch>
        </p:blipFill>
        <p:spPr bwMode="auto">
          <a:xfrm>
            <a:off x="4296330" y="5517232"/>
            <a:ext cx="2147878" cy="1224136"/>
          </a:xfrm>
          <a:prstGeom prst="rect">
            <a:avLst/>
          </a:prstGeom>
          <a:noFill/>
          <a:ln w="9525">
            <a:noFill/>
            <a:miter lim="800000"/>
            <a:headEnd/>
            <a:tailEnd/>
          </a:ln>
        </p:spPr>
      </p:pic>
      <p:sp>
        <p:nvSpPr>
          <p:cNvPr id="24" name="TextovéPole 23"/>
          <p:cNvSpPr txBox="1"/>
          <p:nvPr/>
        </p:nvSpPr>
        <p:spPr>
          <a:xfrm>
            <a:off x="395536" y="3356992"/>
            <a:ext cx="2664296" cy="369332"/>
          </a:xfrm>
          <a:prstGeom prst="rect">
            <a:avLst/>
          </a:prstGeom>
          <a:noFill/>
        </p:spPr>
        <p:txBody>
          <a:bodyPr wrap="square" rtlCol="0">
            <a:spAutoFit/>
          </a:bodyPr>
          <a:lstStyle/>
          <a:p>
            <a:endParaRPr lang="cs-CZ" dirty="0"/>
          </a:p>
        </p:txBody>
      </p:sp>
      <p:sp>
        <p:nvSpPr>
          <p:cNvPr id="26" name="TextovéPole 25"/>
          <p:cNvSpPr txBox="1"/>
          <p:nvPr/>
        </p:nvSpPr>
        <p:spPr>
          <a:xfrm>
            <a:off x="323528" y="3337828"/>
            <a:ext cx="2880320" cy="523220"/>
          </a:xfrm>
          <a:prstGeom prst="rect">
            <a:avLst/>
          </a:prstGeom>
          <a:noFill/>
        </p:spPr>
        <p:txBody>
          <a:bodyPr wrap="square" rtlCol="0">
            <a:spAutoFit/>
          </a:bodyPr>
          <a:lstStyle/>
          <a:p>
            <a:r>
              <a:rPr lang="cs-CZ" sz="2800" b="1" dirty="0" smtClean="0">
                <a:solidFill>
                  <a:srgbClr val="FF0000"/>
                </a:solidFill>
              </a:rPr>
              <a:t> arabská věda</a:t>
            </a:r>
            <a:endParaRPr lang="cs-CZ" sz="2800" dirty="0"/>
          </a:p>
        </p:txBody>
      </p:sp>
      <p:pic>
        <p:nvPicPr>
          <p:cNvPr id="27" name="Obrázek 26" descr="http://static6.depositphotos.com/1012097/637/i/950/depositphotos_6376610-Arabic-lanterns.jpg"/>
          <p:cNvPicPr/>
          <p:nvPr/>
        </p:nvPicPr>
        <p:blipFill>
          <a:blip r:embed="rId13" cstate="print"/>
          <a:srcRect/>
          <a:stretch>
            <a:fillRect/>
          </a:stretch>
        </p:blipFill>
        <p:spPr bwMode="auto">
          <a:xfrm>
            <a:off x="2771800" y="1988840"/>
            <a:ext cx="1008112" cy="1296144"/>
          </a:xfrm>
          <a:prstGeom prst="rect">
            <a:avLst/>
          </a:prstGeom>
          <a:noFill/>
          <a:ln w="9525">
            <a:noFill/>
            <a:miter lim="800000"/>
            <a:headEnd/>
            <a:tailEnd/>
          </a:ln>
        </p:spPr>
      </p:pic>
      <p:pic>
        <p:nvPicPr>
          <p:cNvPr id="28" name="Obrázek 27" descr="https://encrypted-tbn0.gstatic.com/images?q=tbn:ANd9GcRrfEXwoFKMZpDtllFeOz_wyWmlIBWgWbVfrZgb_fk4WVGB9AukXg"/>
          <p:cNvPicPr/>
          <p:nvPr/>
        </p:nvPicPr>
        <p:blipFill>
          <a:blip r:embed="rId14" cstate="print"/>
          <a:srcRect/>
          <a:stretch>
            <a:fillRect/>
          </a:stretch>
        </p:blipFill>
        <p:spPr bwMode="auto">
          <a:xfrm>
            <a:off x="179512" y="2060848"/>
            <a:ext cx="2520280" cy="1168023"/>
          </a:xfrm>
          <a:prstGeom prst="rect">
            <a:avLst/>
          </a:prstGeom>
          <a:noFill/>
          <a:ln w="9525">
            <a:noFill/>
            <a:miter lim="800000"/>
            <a:headEnd/>
            <a:tailEnd/>
          </a:ln>
        </p:spPr>
      </p:pic>
      <p:pic>
        <p:nvPicPr>
          <p:cNvPr id="29" name="Obrázek 28" descr="http://obalky.kosmas.cz/ArticleCovers/158626_big.jpg"/>
          <p:cNvPicPr/>
          <p:nvPr/>
        </p:nvPicPr>
        <p:blipFill>
          <a:blip r:embed="rId15" cstate="print"/>
          <a:srcRect/>
          <a:stretch>
            <a:fillRect/>
          </a:stretch>
        </p:blipFill>
        <p:spPr bwMode="auto">
          <a:xfrm>
            <a:off x="3919086" y="1988840"/>
            <a:ext cx="940946"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Snímek obrazovky 2016-01-09 v 13.43.45-enhanced.png"/>
          <p:cNvPicPr>
            <a:picLocks noGrp="1" noChangeAspect="1"/>
          </p:cNvPicPr>
          <p:nvPr>
            <p:ph type="pic" idx="13"/>
          </p:nvPr>
        </p:nvPicPr>
        <p:blipFill>
          <a:blip r:embed="rId2" cstate="print">
            <a:extLst/>
          </a:blip>
          <a:srcRect l="3100" t="4484" b="8644"/>
          <a:stretch>
            <a:fillRect/>
          </a:stretch>
        </p:blipFill>
        <p:spPr>
          <a:xfrm>
            <a:off x="1138535" y="464344"/>
            <a:ext cx="6644677" cy="5299346"/>
          </a:xfrm>
          <a:prstGeom prst="rect">
            <a:avLst/>
          </a:prstGeom>
        </p:spPr>
      </p:pic>
      <p:sp>
        <p:nvSpPr>
          <p:cNvPr id="337" name="Shape 337"/>
          <p:cNvSpPr>
            <a:spLocks noGrp="1"/>
          </p:cNvSpPr>
          <p:nvPr>
            <p:ph type="body" sz="quarter" idx="1"/>
          </p:nvPr>
        </p:nvSpPr>
        <p:spPr>
          <a:prstGeom prst="rect">
            <a:avLst/>
          </a:prstGeom>
        </p:spPr>
        <p:txBody>
          <a:bodyPr>
            <a:normAutofit lnSpcReduction="10000"/>
          </a:bodyPr>
          <a:lstStyle/>
          <a:p>
            <a:r>
              <a:rPr sz="2800" b="1" dirty="0" err="1"/>
              <a:t>Pomoc</a:t>
            </a:r>
            <a:r>
              <a:rPr sz="2800" b="1" dirty="0"/>
              <a:t> </a:t>
            </a:r>
            <a:r>
              <a:rPr sz="2800" b="1" dirty="0" err="1" smtClean="0"/>
              <a:t>prezident</a:t>
            </a:r>
            <a:r>
              <a:rPr lang="cs-CZ" sz="2800" b="1" dirty="0" err="1" smtClean="0"/>
              <a:t>ovi</a:t>
            </a:r>
            <a:r>
              <a:rPr sz="2800" b="1" dirty="0" smtClean="0"/>
              <a:t> </a:t>
            </a:r>
            <a:r>
              <a:rPr sz="2800" b="1" dirty="0" err="1"/>
              <a:t>Sýrie</a:t>
            </a:r>
            <a:r>
              <a:rPr sz="2800" b="1" dirty="0"/>
              <a:t> z </a:t>
            </a:r>
            <a:r>
              <a:rPr sz="2800" b="1" dirty="0" err="1"/>
              <a:t>Číny</a:t>
            </a:r>
            <a:r>
              <a:rPr sz="2800" b="1" dirty="0"/>
              <a:t> a Ruska</a:t>
            </a:r>
          </a:p>
          <a:p>
            <a:r>
              <a:rPr sz="1900" b="1" dirty="0"/>
              <a:t>© </a:t>
            </a:r>
            <a:r>
              <a:rPr sz="1900" b="1" dirty="0" err="1"/>
              <a:t>Shlomo</a:t>
            </a:r>
            <a:r>
              <a:rPr sz="1900" b="1" dirty="0"/>
              <a:t> Cohen, </a:t>
            </a:r>
            <a:r>
              <a:rPr sz="1900" b="1" dirty="0" err="1"/>
              <a:t>Izrael</a:t>
            </a:r>
            <a:r>
              <a:rPr dirty="0"/>
              <a:t>. </a:t>
            </a:r>
            <a:r>
              <a:rPr lang="cs-CZ" sz="1800" b="1" dirty="0" smtClean="0"/>
              <a:t> Pavel Fischer STEM</a:t>
            </a:r>
            <a:endParaRPr sz="1800" b="1" dirty="0"/>
          </a:p>
        </p:txBody>
      </p:sp>
      <p:sp>
        <p:nvSpPr>
          <p:cNvPr id="338" name="Shape 338"/>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cSld>
  <p:clrMapOvr>
    <a:masterClrMapping/>
  </p:clrMapOvr>
  <p:transition spd="slow" advTm="12106"/>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Snímek obrazovky 2016-01-09 v 17.30.10.png"/>
          <p:cNvPicPr>
            <a:picLocks noGrp="1" noChangeAspect="1"/>
          </p:cNvPicPr>
          <p:nvPr>
            <p:ph type="pic" idx="13"/>
          </p:nvPr>
        </p:nvPicPr>
        <p:blipFill>
          <a:blip r:embed="rId2" cstate="print">
            <a:extLst/>
          </a:blip>
          <a:srcRect t="18447" b="87"/>
          <a:stretch>
            <a:fillRect/>
          </a:stretch>
        </p:blipFill>
        <p:spPr>
          <a:xfrm>
            <a:off x="892968" y="1772816"/>
            <a:ext cx="5601501" cy="4029961"/>
          </a:xfrm>
          <a:prstGeom prst="rect">
            <a:avLst/>
          </a:prstGeom>
        </p:spPr>
      </p:pic>
      <p:sp>
        <p:nvSpPr>
          <p:cNvPr id="285" name="Shape 285"/>
          <p:cNvSpPr>
            <a:spLocks noGrp="1"/>
          </p:cNvSpPr>
          <p:nvPr>
            <p:ph type="title"/>
          </p:nvPr>
        </p:nvSpPr>
        <p:spPr>
          <a:xfrm>
            <a:off x="899592" y="116632"/>
            <a:ext cx="7358063" cy="1181074"/>
          </a:xfrm>
          <a:prstGeom prst="rect">
            <a:avLst/>
          </a:prstGeom>
        </p:spPr>
        <p:txBody>
          <a:bodyPr>
            <a:normAutofit fontScale="90000"/>
          </a:bodyPr>
          <a:lstStyle>
            <a:lvl1pPr defTabSz="251206">
              <a:defRPr sz="3440"/>
            </a:lvl1pPr>
          </a:lstStyle>
          <a:p>
            <a:r>
              <a:rPr lang="cs-CZ" dirty="0" smtClean="0"/>
              <a:t>„</a:t>
            </a:r>
            <a:r>
              <a:rPr sz="2700" b="1" dirty="0" smtClean="0"/>
              <a:t>Pozitivní</a:t>
            </a:r>
            <a:r>
              <a:rPr lang="cs-CZ" sz="2700" b="1" dirty="0" smtClean="0"/>
              <a:t>"</a:t>
            </a:r>
            <a:r>
              <a:rPr sz="2700" b="1" dirty="0" smtClean="0"/>
              <a:t> </a:t>
            </a:r>
            <a:r>
              <a:rPr lang="cs-CZ" sz="2700" b="1" dirty="0" smtClean="0"/>
              <a:t>image </a:t>
            </a:r>
            <a:r>
              <a:rPr sz="2700" b="1" dirty="0" smtClean="0"/>
              <a:t>Íránu </a:t>
            </a:r>
            <a:r>
              <a:rPr lang="cs-CZ" sz="2700" b="1" dirty="0" smtClean="0"/>
              <a:t>karikaturou ze Saudské Arábie. </a:t>
            </a:r>
            <a:br>
              <a:rPr lang="cs-CZ" sz="2700" b="1" dirty="0" smtClean="0"/>
            </a:br>
            <a:r>
              <a:rPr lang="cs-CZ" sz="2700" b="1" dirty="0" smtClean="0"/>
              <a:t>P</a:t>
            </a:r>
            <a:r>
              <a:rPr sz="2700" b="1" dirty="0" smtClean="0"/>
              <a:t>od </a:t>
            </a:r>
            <a:r>
              <a:rPr sz="2700" b="1" dirty="0"/>
              <a:t>hladinou je </a:t>
            </a:r>
            <a:r>
              <a:rPr sz="2700" b="1" dirty="0" smtClean="0"/>
              <a:t>realita</a:t>
            </a:r>
            <a:r>
              <a:rPr lang="cs-CZ" sz="2700" b="1" dirty="0" smtClean="0"/>
              <a:t> jiná</a:t>
            </a:r>
            <a:r>
              <a:rPr sz="2700" b="1" dirty="0" smtClean="0"/>
              <a:t>. </a:t>
            </a:r>
            <a:r>
              <a:rPr lang="cs-CZ" sz="2700" b="1" dirty="0" smtClean="0"/>
              <a:t>C</a:t>
            </a:r>
            <a:r>
              <a:rPr sz="2700" b="1" dirty="0" smtClean="0"/>
              <a:t>hapadly </a:t>
            </a:r>
            <a:r>
              <a:rPr sz="2700" b="1" dirty="0"/>
              <a:t>jsou “zrada”, “nadvláda”, “agrese”. </a:t>
            </a:r>
          </a:p>
        </p:txBody>
      </p:sp>
      <p:sp>
        <p:nvSpPr>
          <p:cNvPr id="286" name="Shape 286"/>
          <p:cNvSpPr>
            <a:spLocks noGrp="1"/>
          </p:cNvSpPr>
          <p:nvPr>
            <p:ph type="body" sz="quarter" idx="1"/>
          </p:nvPr>
        </p:nvSpPr>
        <p:spPr>
          <a:xfrm>
            <a:off x="3341240" y="6344175"/>
            <a:ext cx="5335216" cy="397193"/>
          </a:xfrm>
          <a:prstGeom prst="rect">
            <a:avLst/>
          </a:prstGeom>
        </p:spPr>
        <p:txBody>
          <a:bodyPr/>
          <a:lstStyle>
            <a:lvl1pPr defTabSz="554990">
              <a:defRPr sz="3040"/>
            </a:lvl1pPr>
          </a:lstStyle>
          <a:p>
            <a:pPr algn="l"/>
            <a:r>
              <a:rPr sz="1700" b="1" dirty="0"/>
              <a:t>© Abdullah Sayel, </a:t>
            </a:r>
            <a:r>
              <a:rPr sz="1700" b="1" dirty="0" err="1"/>
              <a:t>Saúdská</a:t>
            </a:r>
            <a:r>
              <a:rPr sz="1700" b="1" dirty="0"/>
              <a:t> </a:t>
            </a:r>
            <a:r>
              <a:rPr sz="1700" b="1" dirty="0" err="1" smtClean="0"/>
              <a:t>Arábie</a:t>
            </a:r>
            <a:r>
              <a:rPr lang="cs-CZ" sz="1700" b="1" dirty="0" smtClean="0"/>
              <a:t>   (Pavel Fischer STEM)</a:t>
            </a:r>
          </a:p>
          <a:p>
            <a:pPr algn="l"/>
            <a:endParaRPr b="1" dirty="0"/>
          </a:p>
        </p:txBody>
      </p:sp>
      <p:sp>
        <p:nvSpPr>
          <p:cNvPr id="287" name="Shape 287"/>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pic>
        <p:nvPicPr>
          <p:cNvPr id="2" name="Picture 1"/>
          <p:cNvPicPr>
            <a:picLocks noChangeAspect="1"/>
          </p:cNvPicPr>
          <p:nvPr/>
        </p:nvPicPr>
        <p:blipFill>
          <a:blip r:embed="rId3" cstate="print"/>
          <a:stretch>
            <a:fillRect/>
          </a:stretch>
        </p:blipFill>
        <p:spPr>
          <a:xfrm>
            <a:off x="6627777" y="1259156"/>
            <a:ext cx="1292987" cy="772201"/>
          </a:xfrm>
          <a:prstGeom prst="rect">
            <a:avLst/>
          </a:prstGeom>
        </p:spPr>
      </p:pic>
    </p:spTree>
  </p:cSld>
  <p:clrMapOvr>
    <a:masterClrMapping/>
  </p:clrMapOvr>
  <p:transition spd="slow" advTm="13476"/>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Snímek obrazovky 2016-01-09 v 17.54.02.png"/>
          <p:cNvPicPr>
            <a:picLocks noGrp="1" noChangeAspect="1"/>
          </p:cNvPicPr>
          <p:nvPr>
            <p:ph type="pic" idx="13"/>
          </p:nvPr>
        </p:nvPicPr>
        <p:blipFill>
          <a:blip r:embed="rId2" cstate="print">
            <a:extLst/>
          </a:blip>
          <a:srcRect t="976" b="976"/>
          <a:stretch>
            <a:fillRect/>
          </a:stretch>
        </p:blipFill>
        <p:spPr>
          <a:xfrm>
            <a:off x="1168835" y="464344"/>
            <a:ext cx="6800506" cy="5092833"/>
          </a:xfrm>
          <a:prstGeom prst="rect">
            <a:avLst/>
          </a:prstGeom>
        </p:spPr>
      </p:pic>
      <p:sp>
        <p:nvSpPr>
          <p:cNvPr id="299" name="Shape 299"/>
          <p:cNvSpPr>
            <a:spLocks noGrp="1"/>
          </p:cNvSpPr>
          <p:nvPr>
            <p:ph type="body" sz="quarter" idx="1"/>
          </p:nvPr>
        </p:nvSpPr>
        <p:spPr>
          <a:xfrm>
            <a:off x="6653609" y="5946626"/>
            <a:ext cx="2310879" cy="794742"/>
          </a:xfrm>
          <a:prstGeom prst="rect">
            <a:avLst/>
          </a:prstGeom>
        </p:spPr>
        <p:txBody>
          <a:bodyPr>
            <a:normAutofit/>
          </a:bodyPr>
          <a:lstStyle/>
          <a:p>
            <a:pPr algn="l"/>
            <a:r>
              <a:rPr sz="1800" b="1" dirty="0"/>
              <a:t>© Ken </a:t>
            </a:r>
            <a:r>
              <a:rPr sz="1800" b="1" dirty="0" err="1"/>
              <a:t>Catalino</a:t>
            </a:r>
            <a:r>
              <a:rPr sz="1800" b="1" dirty="0"/>
              <a:t>, </a:t>
            </a:r>
            <a:r>
              <a:rPr sz="1800" b="1" dirty="0" smtClean="0"/>
              <a:t>USA</a:t>
            </a:r>
            <a:endParaRPr lang="cs-CZ" sz="1800" b="1" dirty="0" smtClean="0"/>
          </a:p>
          <a:p>
            <a:pPr algn="l"/>
            <a:r>
              <a:rPr lang="cs-CZ" sz="1800" b="1" dirty="0" smtClean="0"/>
              <a:t>Pavel Fischer STEM</a:t>
            </a:r>
            <a:endParaRPr sz="1800" b="1" dirty="0"/>
          </a:p>
        </p:txBody>
      </p:sp>
      <p:sp>
        <p:nvSpPr>
          <p:cNvPr id="300" name="Shape 300"/>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cSld>
  <p:clrMapOvr>
    <a:masterClrMapping/>
  </p:clrMapOvr>
  <p:transition spd="slow" advTm="14025"/>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Snímek obrazovky 2016-01-10 v 0.09.31.jpg"/>
          <p:cNvPicPr>
            <a:picLocks noGrp="1" noChangeAspect="1"/>
          </p:cNvPicPr>
          <p:nvPr>
            <p:ph type="pic" idx="13"/>
          </p:nvPr>
        </p:nvPicPr>
        <p:blipFill>
          <a:blip r:embed="rId2" cstate="print">
            <a:extLst/>
          </a:blip>
          <a:srcRect t="2828" b="2828"/>
          <a:stretch>
            <a:fillRect/>
          </a:stretch>
        </p:blipFill>
        <p:spPr>
          <a:prstGeom prst="rect">
            <a:avLst/>
          </a:prstGeom>
        </p:spPr>
      </p:pic>
      <p:sp>
        <p:nvSpPr>
          <p:cNvPr id="311" name="Shape 311"/>
          <p:cNvSpPr>
            <a:spLocks noGrp="1"/>
          </p:cNvSpPr>
          <p:nvPr>
            <p:ph type="title"/>
          </p:nvPr>
        </p:nvSpPr>
        <p:spPr>
          <a:prstGeom prst="rect">
            <a:avLst/>
          </a:prstGeom>
        </p:spPr>
        <p:txBody>
          <a:bodyPr>
            <a:normAutofit/>
          </a:bodyPr>
          <a:lstStyle>
            <a:lvl1pPr defTabSz="350520">
              <a:defRPr sz="4800"/>
            </a:lvl1pPr>
          </a:lstStyle>
          <a:p>
            <a:r>
              <a:rPr sz="3200" b="1" dirty="0" smtClean="0"/>
              <a:t>Stále </a:t>
            </a:r>
            <a:r>
              <a:rPr lang="cs-CZ" sz="3200" b="1" dirty="0" smtClean="0"/>
              <a:t>věřím v </a:t>
            </a:r>
            <a:r>
              <a:rPr sz="3200" b="1" dirty="0" smtClean="0"/>
              <a:t>politické </a:t>
            </a:r>
            <a:r>
              <a:rPr sz="3200" b="1" dirty="0"/>
              <a:t>řešení.</a:t>
            </a:r>
          </a:p>
        </p:txBody>
      </p:sp>
      <p:sp>
        <p:nvSpPr>
          <p:cNvPr id="312" name="Shape 312"/>
          <p:cNvSpPr>
            <a:spLocks noGrp="1"/>
          </p:cNvSpPr>
          <p:nvPr>
            <p:ph type="body" sz="quarter" idx="1"/>
          </p:nvPr>
        </p:nvSpPr>
        <p:spPr>
          <a:xfrm>
            <a:off x="5789513" y="5759649"/>
            <a:ext cx="3030959" cy="794742"/>
          </a:xfrm>
          <a:prstGeom prst="rect">
            <a:avLst/>
          </a:prstGeom>
        </p:spPr>
        <p:txBody>
          <a:bodyPr>
            <a:normAutofit/>
          </a:bodyPr>
          <a:lstStyle/>
          <a:p>
            <a:pPr algn="l"/>
            <a:r>
              <a:rPr sz="1800" b="1" dirty="0"/>
              <a:t>© Drew </a:t>
            </a:r>
            <a:r>
              <a:rPr sz="1800" b="1" dirty="0" err="1"/>
              <a:t>Sheneman</a:t>
            </a:r>
            <a:r>
              <a:rPr sz="1800" b="1" dirty="0"/>
              <a:t>, </a:t>
            </a:r>
            <a:r>
              <a:rPr sz="1800" b="1" dirty="0" smtClean="0"/>
              <a:t>USA</a:t>
            </a:r>
            <a:endParaRPr lang="cs-CZ" sz="1800" b="1" dirty="0" smtClean="0"/>
          </a:p>
          <a:p>
            <a:pPr algn="l"/>
            <a:r>
              <a:rPr lang="cs-CZ" sz="1800" b="1" dirty="0" smtClean="0"/>
              <a:t>Pavel Fischer STEM</a:t>
            </a:r>
            <a:endParaRPr sz="1800" b="1" dirty="0"/>
          </a:p>
        </p:txBody>
      </p:sp>
      <p:sp>
        <p:nvSpPr>
          <p:cNvPr id="313" name="Shape 313"/>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cSld>
  <p:clrMapOvr>
    <a:masterClrMapping/>
  </p:clrMapOvr>
  <p:transition spd="slow" advTm="21176"/>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Snímek obrazovky 2016-01-09 v 18.41.12.png"/>
          <p:cNvPicPr>
            <a:picLocks noGrp="1" noChangeAspect="1"/>
          </p:cNvPicPr>
          <p:nvPr>
            <p:ph type="pic" idx="13"/>
          </p:nvPr>
        </p:nvPicPr>
        <p:blipFill>
          <a:blip r:embed="rId2" cstate="print">
            <a:extLst/>
          </a:blip>
          <a:srcRect t="982" b="982"/>
          <a:stretch>
            <a:fillRect/>
          </a:stretch>
        </p:blipFill>
        <p:spPr>
          <a:xfrm>
            <a:off x="573054" y="686572"/>
            <a:ext cx="7167298" cy="5314534"/>
          </a:xfrm>
          <a:prstGeom prst="rect">
            <a:avLst/>
          </a:prstGeom>
        </p:spPr>
      </p:pic>
      <p:sp>
        <p:nvSpPr>
          <p:cNvPr id="367" name="Shape 367"/>
          <p:cNvSpPr>
            <a:spLocks noGrp="1"/>
          </p:cNvSpPr>
          <p:nvPr>
            <p:ph type="body" sz="quarter" idx="1"/>
          </p:nvPr>
        </p:nvSpPr>
        <p:spPr>
          <a:xfrm>
            <a:off x="4349353" y="6107906"/>
            <a:ext cx="4615135" cy="794742"/>
          </a:xfrm>
          <a:prstGeom prst="rect">
            <a:avLst/>
          </a:prstGeom>
        </p:spPr>
        <p:txBody>
          <a:bodyPr>
            <a:normAutofit/>
          </a:bodyPr>
          <a:lstStyle/>
          <a:p>
            <a:pPr algn="l"/>
            <a:r>
              <a:rPr sz="1700" b="1" dirty="0"/>
              <a:t>© Nath Paresh, Dubai, </a:t>
            </a:r>
            <a:r>
              <a:rPr sz="1700" b="1" dirty="0" err="1"/>
              <a:t>Spojené</a:t>
            </a:r>
            <a:r>
              <a:rPr sz="1700" b="1" dirty="0"/>
              <a:t> </a:t>
            </a:r>
            <a:r>
              <a:rPr sz="1700" b="1" dirty="0" err="1" smtClean="0"/>
              <a:t>arabské</a:t>
            </a:r>
            <a:r>
              <a:rPr lang="cs-CZ" sz="1700" b="1" dirty="0" smtClean="0"/>
              <a:t> </a:t>
            </a:r>
            <a:r>
              <a:rPr sz="1700" b="1" dirty="0" smtClean="0"/>
              <a:t> </a:t>
            </a:r>
            <a:r>
              <a:rPr sz="1700" b="1" dirty="0" err="1" smtClean="0"/>
              <a:t>emiráty</a:t>
            </a:r>
            <a:endParaRPr lang="cs-CZ" sz="1700" b="1" dirty="0" smtClean="0"/>
          </a:p>
          <a:p>
            <a:pPr algn="l"/>
            <a:r>
              <a:rPr lang="cs-CZ" sz="1700" b="1" dirty="0" smtClean="0"/>
              <a:t>Pavel Fischer STEM</a:t>
            </a:r>
            <a:endParaRPr b="1" dirty="0"/>
          </a:p>
        </p:txBody>
      </p:sp>
      <p:sp>
        <p:nvSpPr>
          <p:cNvPr id="368" name="Shape 368"/>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
        <p:nvSpPr>
          <p:cNvPr id="5" name="TextovéPole 4"/>
          <p:cNvSpPr txBox="1"/>
          <p:nvPr/>
        </p:nvSpPr>
        <p:spPr>
          <a:xfrm>
            <a:off x="539552" y="188640"/>
            <a:ext cx="7128792" cy="461665"/>
          </a:xfrm>
          <a:prstGeom prst="rect">
            <a:avLst/>
          </a:prstGeom>
          <a:noFill/>
        </p:spPr>
        <p:txBody>
          <a:bodyPr wrap="square" rtlCol="0">
            <a:spAutoFit/>
          </a:bodyPr>
          <a:lstStyle/>
          <a:p>
            <a:r>
              <a:rPr lang="cs-CZ" sz="2400" b="1" dirty="0" smtClean="0"/>
              <a:t>Evropa a uprchlická krize</a:t>
            </a:r>
            <a:endParaRPr lang="cs-CZ" sz="2400" b="1" dirty="0"/>
          </a:p>
        </p:txBody>
      </p:sp>
    </p:spTree>
    <p:extLst>
      <p:ext uri="{BB962C8B-B14F-4D97-AF65-F5344CB8AC3E}">
        <p14:creationId xmlns:p14="http://schemas.microsoft.com/office/powerpoint/2010/main" xmlns="" val="801565888"/>
      </p:ext>
    </p:extLst>
  </p:cSld>
  <p:clrMapOvr>
    <a:masterClrMapping/>
  </p:clrMapOvr>
  <p:transition spd="slow" advTm="19479"/>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Snímek obrazovky 2016-01-09 v 19.00.49-enhanced.png"/>
          <p:cNvPicPr>
            <a:picLocks noGrp="1" noChangeAspect="1"/>
          </p:cNvPicPr>
          <p:nvPr>
            <p:ph type="pic" idx="13"/>
          </p:nvPr>
        </p:nvPicPr>
        <p:blipFill>
          <a:blip r:embed="rId2" cstate="print">
            <a:extLst/>
          </a:blip>
          <a:srcRect t="71"/>
          <a:stretch>
            <a:fillRect/>
          </a:stretch>
        </p:blipFill>
        <p:spPr>
          <a:xfrm>
            <a:off x="436542" y="116632"/>
            <a:ext cx="7869381" cy="5588009"/>
          </a:xfrm>
          <a:prstGeom prst="rect">
            <a:avLst/>
          </a:prstGeom>
        </p:spPr>
      </p:pic>
      <p:sp>
        <p:nvSpPr>
          <p:cNvPr id="372" name="Shape 372"/>
          <p:cNvSpPr>
            <a:spLocks noGrp="1"/>
          </p:cNvSpPr>
          <p:nvPr>
            <p:ph type="body" sz="quarter" idx="1"/>
          </p:nvPr>
        </p:nvSpPr>
        <p:spPr>
          <a:xfrm>
            <a:off x="899592" y="5877272"/>
            <a:ext cx="8251031" cy="980728"/>
          </a:xfrm>
          <a:prstGeom prst="rect">
            <a:avLst/>
          </a:prstGeom>
        </p:spPr>
        <p:txBody>
          <a:bodyPr>
            <a:normAutofit fontScale="47500" lnSpcReduction="20000"/>
          </a:bodyPr>
          <a:lstStyle/>
          <a:p>
            <a:pPr algn="l" defTabSz="291633">
              <a:defRPr sz="2272"/>
            </a:pPr>
            <a:r>
              <a:rPr sz="6000" b="1" dirty="0"/>
              <a:t>“Napadlo někoho, že by se ten požár mohl </a:t>
            </a:r>
            <a:r>
              <a:rPr sz="6000" b="1" dirty="0" err="1"/>
              <a:t>uhasit</a:t>
            </a:r>
            <a:r>
              <a:rPr sz="6000" b="1" dirty="0" smtClean="0"/>
              <a:t>?</a:t>
            </a:r>
            <a:r>
              <a:rPr lang="cs-CZ" sz="6000" b="1" dirty="0" smtClean="0"/>
              <a:t>„</a:t>
            </a:r>
          </a:p>
          <a:p>
            <a:pPr algn="l" defTabSz="291633">
              <a:defRPr sz="2272"/>
            </a:pPr>
            <a:endParaRPr lang="cs-CZ" sz="2400" b="1" dirty="0" smtClean="0"/>
          </a:p>
          <a:p>
            <a:pPr algn="l" defTabSz="291633">
              <a:defRPr sz="2272"/>
            </a:pPr>
            <a:r>
              <a:rPr lang="cs-CZ" sz="2400" b="1" dirty="0" smtClean="0"/>
              <a:t>                                                                                                                                                     </a:t>
            </a:r>
            <a:r>
              <a:rPr lang="cs-CZ" sz="3400" b="1" dirty="0" smtClean="0"/>
              <a:t>       Pavel Fischer STEM</a:t>
            </a:r>
            <a:endParaRPr sz="3400" b="1" dirty="0"/>
          </a:p>
        </p:txBody>
      </p:sp>
      <p:sp>
        <p:nvSpPr>
          <p:cNvPr id="373" name="Shape 373"/>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Tree>
    <p:extLst>
      <p:ext uri="{BB962C8B-B14F-4D97-AF65-F5344CB8AC3E}">
        <p14:creationId xmlns:p14="http://schemas.microsoft.com/office/powerpoint/2010/main" xmlns="" val="752961985"/>
      </p:ext>
    </p:extLst>
  </p:cSld>
  <p:clrMapOvr>
    <a:masterClrMapping/>
  </p:clrMapOvr>
  <p:transition spd="slow" advTm="29381"/>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Snímek obrazovky 2016-01-09 v 18.11.18.png"/>
          <p:cNvPicPr>
            <a:picLocks noGrp="1" noChangeAspect="1"/>
          </p:cNvPicPr>
          <p:nvPr>
            <p:ph type="pic" idx="13"/>
          </p:nvPr>
        </p:nvPicPr>
        <p:blipFill>
          <a:blip r:embed="rId2" cstate="print">
            <a:extLst/>
          </a:blip>
          <a:srcRect t="7180" b="942"/>
          <a:stretch>
            <a:fillRect/>
          </a:stretch>
        </p:blipFill>
        <p:spPr>
          <a:xfrm>
            <a:off x="1003214" y="455789"/>
            <a:ext cx="7247817" cy="5192443"/>
          </a:xfrm>
          <a:prstGeom prst="rect">
            <a:avLst/>
          </a:prstGeom>
        </p:spPr>
      </p:pic>
      <p:sp>
        <p:nvSpPr>
          <p:cNvPr id="378" name="Shape 378"/>
          <p:cNvSpPr/>
          <p:nvPr/>
        </p:nvSpPr>
        <p:spPr>
          <a:xfrm>
            <a:off x="64858" y="5894306"/>
            <a:ext cx="892969" cy="8929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gradFill>
            <a:gsLst>
              <a:gs pos="0">
                <a:srgbClr val="A6AAA8"/>
              </a:gs>
              <a:gs pos="100000">
                <a:srgbClr val="53585F"/>
              </a:gs>
            </a:gsLst>
            <a:lin ang="5400000"/>
          </a:gradFill>
          <a:ln w="12700">
            <a:miter lim="400000"/>
          </a:ln>
        </p:spPr>
        <p:txBody>
          <a:bodyPr lIns="35717" tIns="35717" rIns="35717" bIns="35717" anchor="ctr"/>
          <a:lstStyle/>
          <a:p>
            <a:pPr>
              <a:defRPr sz="2600"/>
            </a:pPr>
            <a:endParaRPr/>
          </a:p>
        </p:txBody>
      </p:sp>
      <p:sp>
        <p:nvSpPr>
          <p:cNvPr id="379" name="Shape 379"/>
          <p:cNvSpPr/>
          <p:nvPr/>
        </p:nvSpPr>
        <p:spPr>
          <a:xfrm>
            <a:off x="5617589" y="5954797"/>
            <a:ext cx="2194771" cy="626129"/>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defRPr sz="3200"/>
            </a:lvl1pPr>
          </a:lstStyle>
          <a:p>
            <a:r>
              <a:rPr sz="1800" b="1" dirty="0"/>
              <a:t>© </a:t>
            </a:r>
            <a:r>
              <a:rPr sz="1800" b="1" dirty="0" err="1"/>
              <a:t>Heng</a:t>
            </a:r>
            <a:r>
              <a:rPr sz="1800" b="1" dirty="0"/>
              <a:t>, </a:t>
            </a:r>
            <a:r>
              <a:rPr sz="1800" b="1" dirty="0" err="1" smtClean="0"/>
              <a:t>Singapur</a:t>
            </a:r>
            <a:endParaRPr lang="cs-CZ" sz="1800" b="1" dirty="0" smtClean="0"/>
          </a:p>
          <a:p>
            <a:r>
              <a:rPr lang="cs-CZ" sz="1800" b="1" dirty="0" smtClean="0"/>
              <a:t>Pavel Fischer STEM</a:t>
            </a:r>
            <a:endParaRPr sz="1800" b="1" dirty="0"/>
          </a:p>
        </p:txBody>
      </p:sp>
    </p:spTree>
    <p:extLst>
      <p:ext uri="{BB962C8B-B14F-4D97-AF65-F5344CB8AC3E}">
        <p14:creationId xmlns:p14="http://schemas.microsoft.com/office/powerpoint/2010/main" xmlns="" val="1384014031"/>
      </p:ext>
    </p:extLst>
  </p:cSld>
  <p:clrMapOvr>
    <a:masterClrMapping/>
  </p:clrMapOvr>
  <p:transition spd="slow" advTm="16197"/>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99392"/>
            <a:ext cx="8229600" cy="648072"/>
          </a:xfrm>
        </p:spPr>
        <p:txBody>
          <a:bodyPr>
            <a:normAutofit/>
          </a:bodyPr>
          <a:lstStyle/>
          <a:p>
            <a:r>
              <a:rPr lang="cs-CZ" sz="3200" b="1" dirty="0" smtClean="0">
                <a:solidFill>
                  <a:srgbClr val="FF0000"/>
                </a:solidFill>
              </a:rPr>
              <a:t>„</a:t>
            </a:r>
            <a:r>
              <a:rPr lang="cs-CZ" sz="2800" b="1" dirty="0" smtClean="0">
                <a:solidFill>
                  <a:srgbClr val="FF0000"/>
                </a:solidFill>
              </a:rPr>
              <a:t>Druhé stěhování národů“  2012 -  2015</a:t>
            </a:r>
            <a:endParaRPr lang="cs-CZ" sz="2800" b="1" dirty="0">
              <a:solidFill>
                <a:srgbClr val="FF0000"/>
              </a:solidFill>
            </a:endParaRPr>
          </a:p>
        </p:txBody>
      </p:sp>
      <p:pic>
        <p:nvPicPr>
          <p:cNvPr id="4" name="Obrázek 3" descr="Hlavní migrační trasy současnosti."/>
          <p:cNvPicPr/>
          <p:nvPr/>
        </p:nvPicPr>
        <p:blipFill>
          <a:blip r:embed="rId3" cstate="print">
            <a:lum bright="-30000" contrast="35000"/>
          </a:blip>
          <a:srcRect b="5826"/>
          <a:stretch>
            <a:fillRect/>
          </a:stretch>
        </p:blipFill>
        <p:spPr bwMode="auto">
          <a:xfrm>
            <a:off x="3155801" y="1124744"/>
            <a:ext cx="5952703" cy="4652406"/>
          </a:xfrm>
          <a:prstGeom prst="rect">
            <a:avLst/>
          </a:prstGeom>
          <a:noFill/>
          <a:ln w="9525">
            <a:noFill/>
            <a:miter lim="800000"/>
            <a:headEnd/>
            <a:tailEnd/>
          </a:ln>
        </p:spPr>
      </p:pic>
      <p:sp>
        <p:nvSpPr>
          <p:cNvPr id="5" name="TextovéPole 4"/>
          <p:cNvSpPr txBox="1"/>
          <p:nvPr/>
        </p:nvSpPr>
        <p:spPr>
          <a:xfrm>
            <a:off x="0" y="2996952"/>
            <a:ext cx="2555776" cy="338554"/>
          </a:xfrm>
          <a:prstGeom prst="rect">
            <a:avLst/>
          </a:prstGeom>
          <a:noFill/>
        </p:spPr>
        <p:txBody>
          <a:bodyPr wrap="square" rtlCol="0">
            <a:spAutoFit/>
          </a:bodyPr>
          <a:lstStyle/>
          <a:p>
            <a:r>
              <a:rPr lang="cs-CZ" sz="1600" b="1" dirty="0" smtClean="0"/>
              <a:t>.</a:t>
            </a:r>
            <a:endParaRPr lang="cs-CZ" sz="1600" b="1" dirty="0"/>
          </a:p>
        </p:txBody>
      </p:sp>
      <p:sp>
        <p:nvSpPr>
          <p:cNvPr id="8" name="TextovéPole 7"/>
          <p:cNvSpPr txBox="1"/>
          <p:nvPr/>
        </p:nvSpPr>
        <p:spPr>
          <a:xfrm>
            <a:off x="72008" y="476672"/>
            <a:ext cx="8748464" cy="646331"/>
          </a:xfrm>
          <a:prstGeom prst="rect">
            <a:avLst/>
          </a:prstGeom>
          <a:noFill/>
        </p:spPr>
        <p:txBody>
          <a:bodyPr wrap="square" rtlCol="0">
            <a:spAutoFit/>
          </a:bodyPr>
          <a:lstStyle/>
          <a:p>
            <a:r>
              <a:rPr lang="cs-CZ" b="1" dirty="0" smtClean="0"/>
              <a:t> Svět se opět dal do pohybu. Na rozdíl od minulosti </a:t>
            </a:r>
            <a:r>
              <a:rPr lang="cs-CZ" b="1" dirty="0" err="1" smtClean="0"/>
              <a:t>nyn</a:t>
            </a:r>
            <a:r>
              <a:rPr lang="cs-CZ" b="1" dirty="0" smtClean="0"/>
              <a:t> je cestování po planetě  rychlejší a snazší. Trasy běženců se ohnuly k severu</a:t>
            </a:r>
            <a:r>
              <a:rPr lang="cs-CZ" dirty="0" smtClean="0"/>
              <a:t>. </a:t>
            </a:r>
            <a:endParaRPr lang="cs-CZ" dirty="0"/>
          </a:p>
        </p:txBody>
      </p:sp>
      <p:sp>
        <p:nvSpPr>
          <p:cNvPr id="9" name="TextovéPole 8"/>
          <p:cNvSpPr txBox="1"/>
          <p:nvPr/>
        </p:nvSpPr>
        <p:spPr>
          <a:xfrm>
            <a:off x="72008" y="1124744"/>
            <a:ext cx="3131840" cy="5632311"/>
          </a:xfrm>
          <a:prstGeom prst="rect">
            <a:avLst/>
          </a:prstGeom>
          <a:noFill/>
        </p:spPr>
        <p:txBody>
          <a:bodyPr wrap="square" rtlCol="0">
            <a:spAutoFit/>
          </a:bodyPr>
          <a:lstStyle/>
          <a:p>
            <a:r>
              <a:rPr lang="cs-CZ" b="1" dirty="0" smtClean="0"/>
              <a:t>V roce 2010: každý desátý obyvatel Evropy byl přistěhovalec ( započítávají se  i Poláci v Británii, Ukrajinci v Česku, Britové ve Španělsku atd.). (Statistiky OSN )</a:t>
            </a:r>
          </a:p>
          <a:p>
            <a:r>
              <a:rPr lang="cs-CZ" b="1" dirty="0" smtClean="0"/>
              <a:t>Od té doby se počty uprchlíků rapidně zvětšily.</a:t>
            </a:r>
          </a:p>
          <a:p>
            <a:r>
              <a:rPr lang="cs-CZ" b="1" dirty="0" smtClean="0"/>
              <a:t>Každý 122. člověk na planetě  je nyní uprchlíkem, vnitřně vysídleným, či žadatelem o azyl. V roce 2014 bylo podle OSN celosvětově v pohybu nejvíc osob od konce 2. svět.  války. Své domovy muselo nuceně opustit celkem               </a:t>
            </a:r>
            <a:r>
              <a:rPr lang="cs-CZ" b="1" dirty="0" smtClean="0">
                <a:solidFill>
                  <a:srgbClr val="FF0000"/>
                </a:solidFill>
              </a:rPr>
              <a:t>59,5 miliónů lidí, 50% jsou děti</a:t>
            </a:r>
          </a:p>
          <a:p>
            <a:endParaRPr lang="cs-CZ" b="1" dirty="0" smtClean="0"/>
          </a:p>
          <a:p>
            <a:r>
              <a:rPr lang="cs-CZ" b="1" dirty="0" smtClean="0"/>
              <a:t>, </a:t>
            </a:r>
          </a:p>
          <a:p>
            <a:endParaRPr lang="cs-CZ" dirty="0"/>
          </a:p>
        </p:txBody>
      </p:sp>
      <p:sp>
        <p:nvSpPr>
          <p:cNvPr id="10" name="TextovéPole 9"/>
          <p:cNvSpPr txBox="1"/>
          <p:nvPr/>
        </p:nvSpPr>
        <p:spPr>
          <a:xfrm>
            <a:off x="35496" y="5805264"/>
            <a:ext cx="8892480" cy="923330"/>
          </a:xfrm>
          <a:prstGeom prst="rect">
            <a:avLst/>
          </a:prstGeom>
          <a:noFill/>
        </p:spPr>
        <p:txBody>
          <a:bodyPr wrap="square" rtlCol="0">
            <a:spAutoFit/>
          </a:bodyPr>
          <a:lstStyle/>
          <a:p>
            <a:r>
              <a:rPr lang="cs-CZ" b="1" dirty="0" smtClean="0"/>
              <a:t>Asi 40 milionů zůstává ve svých zemích (vnitřní uprchlíci).  </a:t>
            </a:r>
          </a:p>
          <a:p>
            <a:r>
              <a:rPr lang="cs-CZ" b="1" dirty="0" smtClean="0"/>
              <a:t> 20 milionů se vydává na cestu – migranti, žadatelé o asyl.</a:t>
            </a:r>
          </a:p>
          <a:p>
            <a:r>
              <a:rPr lang="cs-CZ" b="1" dirty="0" smtClean="0"/>
              <a:t> Hlavní proudy směřují do USA, do Evropy, do Kanady do Austrálie, do Ruska.</a:t>
            </a:r>
            <a:endParaRPr lang="cs-CZ"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987824" y="260648"/>
            <a:ext cx="3528392" cy="461665"/>
          </a:xfrm>
          <a:prstGeom prst="rect">
            <a:avLst/>
          </a:prstGeom>
          <a:noFill/>
        </p:spPr>
        <p:txBody>
          <a:bodyPr wrap="square" rtlCol="0">
            <a:spAutoFit/>
          </a:bodyPr>
          <a:lstStyle/>
          <a:p>
            <a:pPr algn="ctr"/>
            <a:r>
              <a:rPr lang="cs-CZ" sz="2400" b="1" dirty="0" smtClean="0">
                <a:solidFill>
                  <a:srgbClr val="FF0000"/>
                </a:solidFill>
              </a:rPr>
              <a:t>Odkud přicházejí uprchlíci</a:t>
            </a:r>
            <a:endParaRPr lang="cs-CZ" sz="2400" b="1" dirty="0">
              <a:solidFill>
                <a:srgbClr val="FF0000"/>
              </a:solidFill>
            </a:endParaRPr>
          </a:p>
        </p:txBody>
      </p:sp>
      <p:sp>
        <p:nvSpPr>
          <p:cNvPr id="5" name="TextovéPole 4"/>
          <p:cNvSpPr txBox="1"/>
          <p:nvPr/>
        </p:nvSpPr>
        <p:spPr>
          <a:xfrm>
            <a:off x="179512" y="332656"/>
            <a:ext cx="3024336" cy="6647974"/>
          </a:xfrm>
          <a:prstGeom prst="rect">
            <a:avLst/>
          </a:prstGeom>
          <a:noFill/>
        </p:spPr>
        <p:txBody>
          <a:bodyPr wrap="square" rtlCol="0">
            <a:spAutoFit/>
          </a:bodyPr>
          <a:lstStyle/>
          <a:p>
            <a:r>
              <a:rPr lang="cs-CZ" sz="2400" b="1" dirty="0" smtClean="0"/>
              <a:t>1. </a:t>
            </a:r>
            <a:r>
              <a:rPr lang="cs-CZ" sz="2400" b="1" dirty="0" err="1" smtClean="0"/>
              <a:t>Syrie</a:t>
            </a:r>
            <a:endParaRPr lang="cs-CZ" sz="2400" b="1" dirty="0" smtClean="0"/>
          </a:p>
          <a:p>
            <a:r>
              <a:rPr lang="cs-CZ" b="1" dirty="0" smtClean="0"/>
              <a:t>Čtyřletá občanská válka rozvrátila život v zemi. Vojska režim prezidenta </a:t>
            </a:r>
            <a:r>
              <a:rPr lang="cs-CZ" b="1" dirty="0" err="1" smtClean="0"/>
              <a:t>Asada</a:t>
            </a:r>
            <a:r>
              <a:rPr lang="cs-CZ" b="1" dirty="0" smtClean="0"/>
              <a:t> ani radikální sunnitští povstalci neberou na civilisty ohledy. Východ země ovládá a terorizuje "Islámský stát". Polovina běženců jsou děti.</a:t>
            </a:r>
          </a:p>
          <a:p>
            <a:r>
              <a:rPr lang="cs-CZ" b="1" dirty="0" smtClean="0"/>
              <a:t>3,9 mil. BEŽENCŮ</a:t>
            </a:r>
          </a:p>
          <a:p>
            <a:r>
              <a:rPr lang="cs-CZ" b="1" dirty="0" smtClean="0"/>
              <a:t>7,6 mil. BEZ DOMOVA</a:t>
            </a:r>
          </a:p>
          <a:p>
            <a:endParaRPr lang="cs-CZ" dirty="0" smtClean="0"/>
          </a:p>
          <a:p>
            <a:r>
              <a:rPr lang="cs-CZ" sz="2400" b="1" dirty="0" smtClean="0"/>
              <a:t>2. Afghánistán</a:t>
            </a:r>
          </a:p>
          <a:p>
            <a:r>
              <a:rPr lang="cs-CZ" b="1" dirty="0" smtClean="0"/>
              <a:t>Vleklá válka vyhnala z domovů miliony lidí, Rostoucí aktivity povstaleckých skupin i trvající socioekonomické potíže znemožňují návrat.. Z domovů odcházejí další lidé.</a:t>
            </a:r>
          </a:p>
          <a:p>
            <a:r>
              <a:rPr lang="cs-CZ" b="1" dirty="0" smtClean="0"/>
              <a:t>2,7 mil. BEŽENCŮ</a:t>
            </a:r>
          </a:p>
          <a:p>
            <a:r>
              <a:rPr lang="cs-CZ" b="1" dirty="0" smtClean="0"/>
              <a:t>810 tis. BEZ DOMOVA</a:t>
            </a:r>
          </a:p>
          <a:p>
            <a:endParaRPr lang="cs-CZ" dirty="0" smtClean="0"/>
          </a:p>
          <a:p>
            <a:endParaRPr lang="cs-CZ" dirty="0"/>
          </a:p>
        </p:txBody>
      </p:sp>
      <p:pic>
        <p:nvPicPr>
          <p:cNvPr id="6" name="Obrázek 5" descr="http://infografika.idnes.cz/zpravy/emigranti/map.png"/>
          <p:cNvPicPr/>
          <p:nvPr/>
        </p:nvPicPr>
        <p:blipFill>
          <a:blip r:embed="rId2" cstate="print"/>
          <a:srcRect/>
          <a:stretch>
            <a:fillRect/>
          </a:stretch>
        </p:blipFill>
        <p:spPr bwMode="auto">
          <a:xfrm>
            <a:off x="3275856" y="887338"/>
            <a:ext cx="5688632" cy="3837806"/>
          </a:xfrm>
          <a:prstGeom prst="rect">
            <a:avLst/>
          </a:prstGeom>
          <a:noFill/>
          <a:ln w="9525">
            <a:noFill/>
            <a:miter lim="800000"/>
            <a:headEnd/>
            <a:tailEnd/>
          </a:ln>
        </p:spPr>
      </p:pic>
      <p:sp>
        <p:nvSpPr>
          <p:cNvPr id="7" name="TextovéPole 6"/>
          <p:cNvSpPr txBox="1"/>
          <p:nvPr/>
        </p:nvSpPr>
        <p:spPr>
          <a:xfrm>
            <a:off x="3563888" y="4869160"/>
            <a:ext cx="5580112" cy="2123658"/>
          </a:xfrm>
          <a:prstGeom prst="rect">
            <a:avLst/>
          </a:prstGeom>
          <a:noFill/>
        </p:spPr>
        <p:txBody>
          <a:bodyPr wrap="square" rtlCol="0">
            <a:spAutoFit/>
          </a:bodyPr>
          <a:lstStyle/>
          <a:p>
            <a:r>
              <a:rPr lang="cs-CZ" sz="2400" b="1" dirty="0" smtClean="0"/>
              <a:t>3. Somálsko</a:t>
            </a:r>
          </a:p>
          <a:p>
            <a:r>
              <a:rPr lang="cs-CZ" b="1" dirty="0" smtClean="0"/>
              <a:t>Zemí zmítá násilí od pádu vlády v roce 1991. V posledních letech se podařilo alespoň zčásti stabilizovat vládu, a s pomocí Etiopie a Keni potlačit islamistické povstalce, na rozvrácenou zemi ale udeřilo sucho a hlad.</a:t>
            </a:r>
          </a:p>
          <a:p>
            <a:r>
              <a:rPr lang="cs-CZ" b="1" dirty="0" smtClean="0"/>
              <a:t>1,2 mil. BEŽENCŮ 1,1 mil. BEZ DOMOVA</a:t>
            </a:r>
          </a:p>
          <a:p>
            <a:endParaRPr lang="cs-CZ"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518864" y="1855788"/>
            <a:ext cx="8229600" cy="4813300"/>
          </a:xfrm>
        </p:spPr>
        <p:txBody>
          <a:bodyPr>
            <a:normAutofit fontScale="92500" lnSpcReduction="10000"/>
          </a:bodyPr>
          <a:lstStyle/>
          <a:p>
            <a:endParaRPr lang="cs-CZ" b="1" dirty="0" smtClean="0"/>
          </a:p>
          <a:p>
            <a:endParaRPr lang="cs-CZ" b="1" dirty="0" smtClean="0"/>
          </a:p>
          <a:p>
            <a:endParaRPr lang="cs-CZ" b="1" dirty="0" smtClean="0"/>
          </a:p>
          <a:p>
            <a:endParaRPr lang="cs-CZ" sz="1800" b="1" dirty="0" smtClean="0"/>
          </a:p>
          <a:p>
            <a:endParaRPr lang="cs-CZ" sz="1800" b="1" dirty="0" smtClean="0"/>
          </a:p>
          <a:p>
            <a:endParaRPr lang="cs-CZ" sz="1800" b="1" dirty="0" smtClean="0"/>
          </a:p>
          <a:p>
            <a:endParaRPr lang="cs-CZ" sz="1800" b="1" dirty="0" smtClean="0"/>
          </a:p>
          <a:p>
            <a:pPr algn="ctr">
              <a:buNone/>
            </a:pPr>
            <a:r>
              <a:rPr lang="cs-CZ" sz="3000" b="1" dirty="0" smtClean="0">
                <a:solidFill>
                  <a:srgbClr val="C00000"/>
                </a:solidFill>
              </a:rPr>
              <a:t>PROČ?</a:t>
            </a:r>
          </a:p>
          <a:p>
            <a:r>
              <a:rPr lang="cs-CZ" sz="2200" b="1" dirty="0" smtClean="0"/>
              <a:t>Zvyšující se chudoba a rozdíly mezi bohatým a chudým světem</a:t>
            </a:r>
          </a:p>
          <a:p>
            <a:r>
              <a:rPr lang="cs-CZ" sz="2200" b="1" dirty="0" smtClean="0"/>
              <a:t>Lokální války na Blízkém východě a v Africe, Arabské jaro</a:t>
            </a:r>
          </a:p>
          <a:p>
            <a:r>
              <a:rPr lang="cs-CZ" sz="2200" b="1" dirty="0" smtClean="0"/>
              <a:t>Klimatické změny</a:t>
            </a:r>
          </a:p>
          <a:p>
            <a:r>
              <a:rPr lang="cs-CZ" sz="2200" b="1" dirty="0" smtClean="0"/>
              <a:t>Globalizace</a:t>
            </a:r>
          </a:p>
          <a:p>
            <a:r>
              <a:rPr lang="cs-CZ" sz="2200" b="1" dirty="0" smtClean="0"/>
              <a:t>Zvyšují se aktivity  </a:t>
            </a:r>
            <a:r>
              <a:rPr lang="cs-CZ" sz="2200" b="1" dirty="0" err="1" smtClean="0"/>
              <a:t>zdikonalují</a:t>
            </a:r>
            <a:r>
              <a:rPr lang="cs-CZ" sz="2200" b="1" dirty="0" smtClean="0"/>
              <a:t> metody  „pašeráků“ lidí.</a:t>
            </a:r>
            <a:endParaRPr lang="cs-CZ" dirty="0"/>
          </a:p>
        </p:txBody>
      </p:sp>
      <p:pic>
        <p:nvPicPr>
          <p:cNvPr id="6" name="Obrázek 5" descr="grafunhcr">
            <a:hlinkClick r:id="rId2"/>
          </p:cNvPr>
          <p:cNvPicPr/>
          <p:nvPr/>
        </p:nvPicPr>
        <p:blipFill>
          <a:blip r:embed="rId3" cstate="print"/>
          <a:srcRect/>
          <a:stretch>
            <a:fillRect/>
          </a:stretch>
        </p:blipFill>
        <p:spPr bwMode="auto">
          <a:xfrm>
            <a:off x="1835696" y="188640"/>
            <a:ext cx="5328592" cy="432048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715963"/>
          </a:xfrm>
        </p:spPr>
        <p:txBody>
          <a:bodyPr/>
          <a:lstStyle/>
          <a:p>
            <a:pPr eaLnBrk="1" hangingPunct="1"/>
            <a:r>
              <a:rPr lang="cs-CZ" altLang="cs-CZ" sz="3600" b="1" smtClean="0">
                <a:solidFill>
                  <a:srgbClr val="CC0000"/>
                </a:solidFill>
              </a:rPr>
              <a:t>Náboženství</a:t>
            </a:r>
          </a:p>
        </p:txBody>
      </p:sp>
      <p:sp>
        <p:nvSpPr>
          <p:cNvPr id="11267" name="Rectangle 3"/>
          <p:cNvSpPr>
            <a:spLocks noGrp="1" noChangeArrowheads="1"/>
          </p:cNvSpPr>
          <p:nvPr>
            <p:ph type="body" sz="half" idx="1"/>
          </p:nvPr>
        </p:nvSpPr>
        <p:spPr>
          <a:xfrm>
            <a:off x="0" y="1371600"/>
            <a:ext cx="3059832" cy="5181600"/>
          </a:xfrm>
        </p:spPr>
        <p:txBody>
          <a:bodyPr/>
          <a:lstStyle/>
          <a:p>
            <a:pPr algn="ctr" eaLnBrk="1" hangingPunct="1">
              <a:lnSpc>
                <a:spcPct val="80000"/>
              </a:lnSpc>
              <a:buFontTx/>
              <a:buNone/>
            </a:pPr>
            <a:r>
              <a:rPr lang="cs-CZ" altLang="cs-CZ" sz="2400" b="1" u="sng" dirty="0" smtClean="0"/>
              <a:t> </a:t>
            </a:r>
            <a:r>
              <a:rPr lang="cs-CZ" altLang="cs-CZ" sz="1800" b="1" u="sng" dirty="0" smtClean="0"/>
              <a:t>Články víry</a:t>
            </a:r>
          </a:p>
          <a:p>
            <a:pPr eaLnBrk="1" hangingPunct="1">
              <a:lnSpc>
                <a:spcPct val="80000"/>
              </a:lnSpc>
            </a:pPr>
            <a:r>
              <a:rPr lang="cs-CZ" altLang="cs-CZ" sz="1800" b="1" dirty="0" smtClean="0"/>
              <a:t>Víra v jediného Boha</a:t>
            </a:r>
          </a:p>
          <a:p>
            <a:pPr eaLnBrk="1" hangingPunct="1">
              <a:lnSpc>
                <a:spcPct val="80000"/>
              </a:lnSpc>
            </a:pPr>
            <a:r>
              <a:rPr lang="cs-CZ" altLang="cs-CZ" sz="1800" b="1" dirty="0" smtClean="0"/>
              <a:t>Víra v anděly i džiny.</a:t>
            </a:r>
          </a:p>
          <a:p>
            <a:pPr eaLnBrk="1" hangingPunct="1">
              <a:lnSpc>
                <a:spcPct val="80000"/>
              </a:lnSpc>
            </a:pPr>
            <a:r>
              <a:rPr lang="cs-CZ" altLang="cs-CZ" sz="1800" b="1" dirty="0" smtClean="0"/>
              <a:t>Víra ve všechny seslané Knihy (včetně starozákonních spisů)</a:t>
            </a:r>
          </a:p>
          <a:p>
            <a:pPr eaLnBrk="1" hangingPunct="1">
              <a:lnSpc>
                <a:spcPct val="80000"/>
              </a:lnSpc>
            </a:pPr>
            <a:r>
              <a:rPr lang="cs-CZ" altLang="cs-CZ" sz="1800" b="1" dirty="0" smtClean="0"/>
              <a:t>Víra v proroky - posly Boží (včetně starozákonních i Ježíše</a:t>
            </a:r>
          </a:p>
          <a:p>
            <a:pPr eaLnBrk="1" hangingPunct="1">
              <a:lnSpc>
                <a:spcPct val="80000"/>
              </a:lnSpc>
            </a:pPr>
            <a:r>
              <a:rPr lang="cs-CZ" altLang="cs-CZ" sz="1800" b="1" dirty="0" smtClean="0"/>
              <a:t>Víra v soudný den (</a:t>
            </a:r>
            <a:r>
              <a:rPr lang="cs-CZ" altLang="cs-CZ" sz="1800" b="1" i="1" dirty="0" err="1" smtClean="0"/>
              <a:t>ímánu</a:t>
            </a:r>
            <a:r>
              <a:rPr lang="cs-CZ" altLang="cs-CZ" sz="1800" b="1" i="1" dirty="0" smtClean="0"/>
              <a:t>)</a:t>
            </a:r>
            <a:endParaRPr lang="cs-CZ" altLang="cs-CZ" sz="1800" b="1" dirty="0" smtClean="0"/>
          </a:p>
          <a:p>
            <a:pPr eaLnBrk="1" hangingPunct="1">
              <a:lnSpc>
                <a:spcPct val="80000"/>
              </a:lnSpc>
            </a:pPr>
            <a:r>
              <a:rPr lang="cs-CZ" altLang="cs-CZ" sz="1800" b="1" dirty="0" smtClean="0"/>
              <a:t>Víra v Osud,dobrý či špatný, že všechno, co se děje, se děje z vůle Alláha. </a:t>
            </a:r>
          </a:p>
          <a:p>
            <a:pPr eaLnBrk="1" hangingPunct="1">
              <a:lnSpc>
                <a:spcPct val="80000"/>
              </a:lnSpc>
            </a:pPr>
            <a:endParaRPr lang="cs-CZ" altLang="cs-CZ" sz="2000" b="1" dirty="0" smtClean="0"/>
          </a:p>
        </p:txBody>
      </p:sp>
      <p:sp>
        <p:nvSpPr>
          <p:cNvPr id="11268" name="Rectangle 4"/>
          <p:cNvSpPr>
            <a:spLocks noGrp="1" noChangeArrowheads="1"/>
          </p:cNvSpPr>
          <p:nvPr>
            <p:ph type="body" sz="half" idx="2"/>
          </p:nvPr>
        </p:nvSpPr>
        <p:spPr>
          <a:xfrm>
            <a:off x="5334000" y="1389782"/>
            <a:ext cx="3630488" cy="5135562"/>
          </a:xfrm>
        </p:spPr>
        <p:txBody>
          <a:bodyPr/>
          <a:lstStyle/>
          <a:p>
            <a:pPr algn="ctr" eaLnBrk="1" hangingPunct="1">
              <a:lnSpc>
                <a:spcPct val="80000"/>
              </a:lnSpc>
              <a:buFontTx/>
              <a:buNone/>
            </a:pPr>
            <a:r>
              <a:rPr lang="cs-CZ" altLang="cs-CZ" sz="1800" b="1" u="sng" dirty="0" smtClean="0"/>
              <a:t>Pět pilířů islámu</a:t>
            </a:r>
          </a:p>
          <a:p>
            <a:pPr eaLnBrk="1" hangingPunct="1">
              <a:lnSpc>
                <a:spcPct val="80000"/>
              </a:lnSpc>
            </a:pPr>
            <a:r>
              <a:rPr lang="cs-CZ" altLang="cs-CZ" sz="1800" b="1" dirty="0" smtClean="0"/>
              <a:t>Víra v jedinost Boží a božské poslání </a:t>
            </a:r>
            <a:r>
              <a:rPr lang="cs-CZ" altLang="cs-CZ" sz="1800" b="1" dirty="0" err="1" smtClean="0"/>
              <a:t>Muhammada</a:t>
            </a:r>
            <a:r>
              <a:rPr lang="cs-CZ" altLang="cs-CZ" sz="1800" b="1" dirty="0" smtClean="0"/>
              <a:t> </a:t>
            </a:r>
          </a:p>
          <a:p>
            <a:pPr eaLnBrk="1" hangingPunct="1">
              <a:lnSpc>
                <a:spcPct val="80000"/>
              </a:lnSpc>
            </a:pPr>
            <a:r>
              <a:rPr lang="cs-CZ" altLang="cs-CZ" sz="1800" b="1" dirty="0" smtClean="0"/>
              <a:t>Modlitba (pětkrát denně)</a:t>
            </a:r>
          </a:p>
          <a:p>
            <a:pPr eaLnBrk="1" hangingPunct="1">
              <a:lnSpc>
                <a:spcPct val="80000"/>
              </a:lnSpc>
            </a:pPr>
            <a:r>
              <a:rPr lang="cs-CZ" altLang="cs-CZ" sz="1800" b="1" dirty="0" smtClean="0"/>
              <a:t>Půst (v měsíci </a:t>
            </a:r>
            <a:r>
              <a:rPr lang="cs-CZ" altLang="cs-CZ" sz="1800" b="1" dirty="0" err="1" smtClean="0"/>
              <a:t>Ramadanu</a:t>
            </a:r>
            <a:r>
              <a:rPr lang="cs-CZ" altLang="cs-CZ" sz="1800" b="1" dirty="0" err="1" smtClean="0">
                <a:hlinkClick r:id="rId2" tooltip="Ramadán"/>
              </a:rPr>
              <a:t>u</a:t>
            </a:r>
            <a:r>
              <a:rPr lang="cs-CZ" altLang="cs-CZ" sz="1800" b="1" dirty="0" smtClean="0"/>
              <a:t> od úsvitu do soumraku)</a:t>
            </a:r>
          </a:p>
          <a:p>
            <a:pPr eaLnBrk="1" hangingPunct="1">
              <a:lnSpc>
                <a:spcPct val="80000"/>
              </a:lnSpc>
            </a:pPr>
            <a:r>
              <a:rPr lang="cs-CZ" altLang="cs-CZ" sz="1800" b="1" dirty="0" smtClean="0"/>
              <a:t>Udílení almužny chudým (2,5 % čistých ročních zisků ve prospěch nižších sociálních vrstev i k financování válek)</a:t>
            </a:r>
          </a:p>
          <a:p>
            <a:pPr eaLnBrk="1" hangingPunct="1">
              <a:lnSpc>
                <a:spcPct val="80000"/>
              </a:lnSpc>
            </a:pPr>
            <a:r>
              <a:rPr lang="cs-CZ" altLang="cs-CZ" sz="1800" b="1" dirty="0" smtClean="0"/>
              <a:t>Pouť do Mekky (jednou za život, umožňuje-li to finanční situace a zdravotní stav)</a:t>
            </a:r>
          </a:p>
          <a:p>
            <a:pPr eaLnBrk="1" hangingPunct="1">
              <a:lnSpc>
                <a:spcPct val="80000"/>
              </a:lnSpc>
            </a:pPr>
            <a:r>
              <a:rPr lang="cs-CZ" altLang="cs-CZ" sz="2000" b="1" dirty="0" smtClean="0"/>
              <a:t>      </a:t>
            </a:r>
          </a:p>
        </p:txBody>
      </p:sp>
      <p:pic>
        <p:nvPicPr>
          <p:cNvPr id="11269" name="Picture 8" descr="efbd0b0e6e_43050647_o2"/>
          <p:cNvPicPr>
            <a:picLocks noChangeAspect="1" noChangeArrowheads="1"/>
          </p:cNvPicPr>
          <p:nvPr/>
        </p:nvPicPr>
        <p:blipFill>
          <a:blip r:embed="rId3" cstate="print"/>
          <a:srcRect/>
          <a:stretch>
            <a:fillRect/>
          </a:stretch>
        </p:blipFill>
        <p:spPr bwMode="auto">
          <a:xfrm>
            <a:off x="4067944" y="838200"/>
            <a:ext cx="609600" cy="609600"/>
          </a:xfrm>
          <a:prstGeom prst="rect">
            <a:avLst/>
          </a:prstGeom>
          <a:noFill/>
          <a:ln w="9525">
            <a:noFill/>
            <a:miter lim="800000"/>
            <a:headEnd/>
            <a:tailEnd/>
          </a:ln>
        </p:spPr>
      </p:pic>
      <p:pic>
        <p:nvPicPr>
          <p:cNvPr id="11270" name="Picture 9" descr="7ffcb2aabe_42147004_o2"/>
          <p:cNvPicPr>
            <a:picLocks noChangeAspect="1" noChangeArrowheads="1"/>
          </p:cNvPicPr>
          <p:nvPr/>
        </p:nvPicPr>
        <p:blipFill>
          <a:blip r:embed="rId4" cstate="print"/>
          <a:srcRect/>
          <a:stretch>
            <a:fillRect/>
          </a:stretch>
        </p:blipFill>
        <p:spPr bwMode="auto">
          <a:xfrm>
            <a:off x="6516216" y="191071"/>
            <a:ext cx="1905308" cy="1077689"/>
          </a:xfrm>
          <a:prstGeom prst="rect">
            <a:avLst/>
          </a:prstGeom>
          <a:noFill/>
          <a:ln w="9525">
            <a:noFill/>
            <a:miter lim="800000"/>
            <a:headEnd/>
            <a:tailEnd/>
          </a:ln>
        </p:spPr>
      </p:pic>
      <p:pic>
        <p:nvPicPr>
          <p:cNvPr id="11271" name="Picture 10" descr="ANd9GcRvjqQQw6D2B2qFoMcHW40LX-ZQ0AzdbVpsOIJqdFxFo5p7cqtg"/>
          <p:cNvPicPr>
            <a:picLocks noChangeAspect="1" noChangeArrowheads="1"/>
          </p:cNvPicPr>
          <p:nvPr/>
        </p:nvPicPr>
        <p:blipFill>
          <a:blip r:embed="rId5" cstate="print"/>
          <a:srcRect/>
          <a:stretch>
            <a:fillRect/>
          </a:stretch>
        </p:blipFill>
        <p:spPr bwMode="auto">
          <a:xfrm>
            <a:off x="76200" y="5085184"/>
            <a:ext cx="1752600" cy="1314450"/>
          </a:xfrm>
          <a:prstGeom prst="rect">
            <a:avLst/>
          </a:prstGeom>
          <a:noFill/>
          <a:ln w="9525">
            <a:noFill/>
            <a:miter lim="800000"/>
            <a:headEnd/>
            <a:tailEnd/>
          </a:ln>
        </p:spPr>
      </p:pic>
      <p:pic>
        <p:nvPicPr>
          <p:cNvPr id="11272" name="Picture 11" descr="ANd9GcTQdgKkc7YFjLT5BmTCn1tjIeGYh1UzFt7P_xZoN0HWyagfvccCiA"/>
          <p:cNvPicPr>
            <a:picLocks noChangeAspect="1" noChangeArrowheads="1"/>
          </p:cNvPicPr>
          <p:nvPr/>
        </p:nvPicPr>
        <p:blipFill>
          <a:blip r:embed="rId6" cstate="print"/>
          <a:srcRect/>
          <a:stretch>
            <a:fillRect/>
          </a:stretch>
        </p:blipFill>
        <p:spPr bwMode="auto">
          <a:xfrm>
            <a:off x="563240" y="152400"/>
            <a:ext cx="1488480" cy="1116360"/>
          </a:xfrm>
          <a:prstGeom prst="rect">
            <a:avLst/>
          </a:prstGeom>
          <a:noFill/>
          <a:ln w="9525">
            <a:noFill/>
            <a:miter lim="800000"/>
            <a:headEnd/>
            <a:tailEnd/>
          </a:ln>
        </p:spPr>
      </p:pic>
      <p:pic>
        <p:nvPicPr>
          <p:cNvPr id="11273" name="Picture 13" descr="http://www.zsrokytnice.cz/priroda/zem/vyuka/galerie/asie/mekka/obr2.jpg"/>
          <p:cNvPicPr>
            <a:picLocks noChangeAspect="1" noChangeArrowheads="1"/>
          </p:cNvPicPr>
          <p:nvPr/>
        </p:nvPicPr>
        <p:blipFill>
          <a:blip r:embed="rId7" cstate="print"/>
          <a:srcRect/>
          <a:stretch>
            <a:fillRect/>
          </a:stretch>
        </p:blipFill>
        <p:spPr bwMode="auto">
          <a:xfrm>
            <a:off x="3740150" y="4495800"/>
            <a:ext cx="1517650" cy="2286000"/>
          </a:xfrm>
          <a:prstGeom prst="rect">
            <a:avLst/>
          </a:prstGeom>
          <a:noFill/>
          <a:ln w="9525">
            <a:noFill/>
            <a:miter lim="800000"/>
            <a:headEnd/>
            <a:tailEnd/>
          </a:ln>
        </p:spPr>
      </p:pic>
      <p:pic>
        <p:nvPicPr>
          <p:cNvPr id="11274" name="Picture 15" descr="http://www.fotoaparat.cz/images/0149/014964.jpg"/>
          <p:cNvPicPr>
            <a:picLocks noChangeAspect="1" noChangeArrowheads="1"/>
          </p:cNvPicPr>
          <p:nvPr/>
        </p:nvPicPr>
        <p:blipFill>
          <a:blip r:embed="rId8" cstate="print"/>
          <a:srcRect/>
          <a:stretch>
            <a:fillRect/>
          </a:stretch>
        </p:blipFill>
        <p:spPr bwMode="auto">
          <a:xfrm>
            <a:off x="1905000" y="5085184"/>
            <a:ext cx="1600200" cy="1439862"/>
          </a:xfrm>
          <a:prstGeom prst="rect">
            <a:avLst/>
          </a:prstGeom>
          <a:noFill/>
          <a:ln w="9525">
            <a:noFill/>
            <a:miter lim="800000"/>
            <a:headEnd/>
            <a:tailEnd/>
          </a:ln>
        </p:spPr>
      </p:pic>
      <p:pic>
        <p:nvPicPr>
          <p:cNvPr id="11275" name="Picture 17" descr="https://upload.wikimedia.org/wikipedia/commons/thumb/7/7e/%27The_Prayer%27_by_Pierre_Jan_Van_Der_Ouderaa,_1894.jpg/220px-%27The_Prayer%27_by_Pierre_Jan_Van_Der_Ouderaa,_1894.jpg"/>
          <p:cNvPicPr>
            <a:picLocks noChangeAspect="1" noChangeArrowheads="1"/>
          </p:cNvPicPr>
          <p:nvPr/>
        </p:nvPicPr>
        <p:blipFill>
          <a:blip r:embed="rId9" cstate="print"/>
          <a:srcRect/>
          <a:stretch>
            <a:fillRect/>
          </a:stretch>
        </p:blipFill>
        <p:spPr bwMode="auto">
          <a:xfrm>
            <a:off x="3475410" y="1600200"/>
            <a:ext cx="1744662" cy="2671763"/>
          </a:xfrm>
          <a:prstGeom prst="rect">
            <a:avLst/>
          </a:prstGeom>
          <a:noFill/>
          <a:ln w="9525">
            <a:noFill/>
            <a:miter lim="800000"/>
            <a:headEnd/>
            <a:tailEnd/>
          </a:ln>
        </p:spPr>
      </p:pic>
      <p:pic>
        <p:nvPicPr>
          <p:cNvPr id="11276" name="Picture 19" descr="http://i.idnes.cz/10/112/c460/BTW37203f_Mideast_Saudi_Arabia_Hajj_HAS117.jpg"/>
          <p:cNvPicPr>
            <a:picLocks noChangeAspect="1" noChangeArrowheads="1"/>
          </p:cNvPicPr>
          <p:nvPr/>
        </p:nvPicPr>
        <p:blipFill>
          <a:blip r:embed="rId10" cstate="print"/>
          <a:srcRect/>
          <a:stretch>
            <a:fillRect/>
          </a:stretch>
        </p:blipFill>
        <p:spPr bwMode="auto">
          <a:xfrm>
            <a:off x="5486400" y="4725144"/>
            <a:ext cx="3341688"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562074"/>
          </a:xfrm>
        </p:spPr>
        <p:txBody>
          <a:bodyPr>
            <a:normAutofit/>
          </a:bodyPr>
          <a:lstStyle/>
          <a:p>
            <a:r>
              <a:rPr lang="cs-CZ" sz="2800" b="1" dirty="0" smtClean="0">
                <a:solidFill>
                  <a:srgbClr val="C00000"/>
                </a:solidFill>
              </a:rPr>
              <a:t>Uprchlíci a ekonomičtí migranti</a:t>
            </a:r>
            <a:endParaRPr lang="cs-CZ" sz="2800" b="1" dirty="0">
              <a:solidFill>
                <a:srgbClr val="C00000"/>
              </a:solidFill>
            </a:endParaRPr>
          </a:p>
        </p:txBody>
      </p:sp>
      <p:sp>
        <p:nvSpPr>
          <p:cNvPr id="3" name="Zástupný symbol pro obsah 2"/>
          <p:cNvSpPr>
            <a:spLocks noGrp="1"/>
          </p:cNvSpPr>
          <p:nvPr>
            <p:ph idx="1"/>
          </p:nvPr>
        </p:nvSpPr>
        <p:spPr>
          <a:xfrm>
            <a:off x="0" y="764704"/>
            <a:ext cx="8892480" cy="5894115"/>
          </a:xfrm>
        </p:spPr>
        <p:txBody>
          <a:bodyPr>
            <a:normAutofit/>
          </a:bodyPr>
          <a:lstStyle/>
          <a:p>
            <a:r>
              <a:rPr lang="cs-CZ" sz="1800" b="1" dirty="0" smtClean="0"/>
              <a:t>Uprchlíka definuje  Úmluva OSN oprávním postavení uprchlíků z roku 1951 „</a:t>
            </a:r>
            <a:r>
              <a:rPr lang="cs-CZ" sz="1800" b="1" i="1" dirty="0" smtClean="0"/>
              <a:t>jako člověka, který má opodstatněný strach z pronásledování z důvodu rasy, náboženství, národnosti, příslušnosti k určité sociální skupině nebo politickému přesvědčení“. </a:t>
            </a:r>
          </a:p>
          <a:p>
            <a:pPr>
              <a:buNone/>
            </a:pPr>
            <a:r>
              <a:rPr lang="cs-CZ" sz="1800" b="1" i="1" dirty="0" smtClean="0"/>
              <a:t>      O </a:t>
            </a:r>
            <a:r>
              <a:rPr lang="cs-CZ" sz="1800" b="1" dirty="0" smtClean="0"/>
              <a:t>azyl může požádat každý, kdo o sobě tvrdí, že je uprchlík a žádá mezinárodní ochranu, ale ne každý žadatel o azyl je uznán uprchlíkem – na tento status neexistuje právní nárok a rozhoduje se o něm na základě vnitrostátní právní úpravy.</a:t>
            </a:r>
          </a:p>
          <a:p>
            <a:pPr>
              <a:buNone/>
            </a:pPr>
            <a:r>
              <a:rPr lang="cs-CZ" b="1" dirty="0" smtClean="0"/>
              <a:t/>
            </a:r>
            <a:br>
              <a:rPr lang="cs-CZ" b="1" dirty="0" smtClean="0"/>
            </a:br>
            <a:r>
              <a:rPr lang="cs-CZ" b="1" dirty="0" smtClean="0"/>
              <a:t/>
            </a:r>
            <a:br>
              <a:rPr lang="cs-CZ" b="1" dirty="0" smtClean="0"/>
            </a:br>
            <a:endParaRPr lang="cs-CZ" dirty="0"/>
          </a:p>
        </p:txBody>
      </p:sp>
      <p:pic>
        <p:nvPicPr>
          <p:cNvPr id="4" name="Obrázek 3" descr="https://docs.google.com/drawings/d/11fwwZL1abTsnmaoAFfmKfzo9RWoUT8BuKuA4_lvyTqo/pub?w=802&amp;h=416"/>
          <p:cNvPicPr/>
          <p:nvPr/>
        </p:nvPicPr>
        <p:blipFill>
          <a:blip r:embed="rId2" cstate="print"/>
          <a:srcRect/>
          <a:stretch>
            <a:fillRect/>
          </a:stretch>
        </p:blipFill>
        <p:spPr bwMode="auto">
          <a:xfrm>
            <a:off x="-36512" y="2564904"/>
            <a:ext cx="7920880" cy="4063752"/>
          </a:xfrm>
          <a:prstGeom prst="rect">
            <a:avLst/>
          </a:prstGeom>
          <a:noFill/>
          <a:ln w="9525">
            <a:noFill/>
            <a:miter lim="800000"/>
            <a:headEnd/>
            <a:tailEnd/>
          </a:ln>
        </p:spPr>
      </p:pic>
      <p:sp>
        <p:nvSpPr>
          <p:cNvPr id="5" name="TextovéPole 4"/>
          <p:cNvSpPr txBox="1"/>
          <p:nvPr/>
        </p:nvSpPr>
        <p:spPr>
          <a:xfrm>
            <a:off x="6012160" y="2638067"/>
            <a:ext cx="2952328" cy="4247317"/>
          </a:xfrm>
          <a:prstGeom prst="rect">
            <a:avLst/>
          </a:prstGeom>
          <a:noFill/>
        </p:spPr>
        <p:txBody>
          <a:bodyPr wrap="square" rtlCol="0">
            <a:spAutoFit/>
          </a:bodyPr>
          <a:lstStyle/>
          <a:p>
            <a:r>
              <a:rPr lang="cs-CZ" b="1" dirty="0" smtClean="0"/>
              <a:t>Ekonomický migrant opouští svou zemi víceméně dobrovolně a od příchodu do jiného státu očekává zlepšení své ekonomické situace, chce dosáhnout lepšího vzdělání, nebo odchází z rodinných důvodů.</a:t>
            </a:r>
          </a:p>
          <a:p>
            <a:r>
              <a:rPr lang="cs-CZ" b="1" dirty="0" smtClean="0"/>
              <a:t>Podle odhadů UNHCR tvoří ekonomičtí migranti zhruba 40% všech příchozích, kteří v posledním roce zamířili do Evropy. Přibližně 60 % ze všech  tvoří žadatelé o azyl</a:t>
            </a:r>
          </a:p>
          <a:p>
            <a:endParaRPr lang="cs-CZ"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2" cstate="print"/>
          <a:srcRect l="30672" t="38249" r="6186" b="7913"/>
          <a:stretch>
            <a:fillRect/>
          </a:stretch>
        </p:blipFill>
        <p:spPr bwMode="auto">
          <a:xfrm>
            <a:off x="0" y="987425"/>
            <a:ext cx="9144000" cy="5859463"/>
          </a:xfrm>
          <a:prstGeom prst="rect">
            <a:avLst/>
          </a:prstGeom>
          <a:noFill/>
          <a:ln w="9525">
            <a:noFill/>
            <a:miter lim="800000"/>
            <a:headEnd/>
            <a:tailEnd/>
          </a:ln>
        </p:spPr>
      </p:pic>
      <p:pic>
        <p:nvPicPr>
          <p:cNvPr id="67587" name="Picture 7"/>
          <p:cNvPicPr>
            <a:picLocks noChangeAspect="1" noChangeArrowheads="1"/>
          </p:cNvPicPr>
          <p:nvPr/>
        </p:nvPicPr>
        <p:blipFill>
          <a:blip r:embed="rId3" cstate="print"/>
          <a:srcRect l="54427" t="30745" r="26080" b="66110"/>
          <a:stretch>
            <a:fillRect/>
          </a:stretch>
        </p:blipFill>
        <p:spPr bwMode="auto">
          <a:xfrm>
            <a:off x="3249613" y="6381750"/>
            <a:ext cx="2663825" cy="322263"/>
          </a:xfrm>
          <a:prstGeom prst="rect">
            <a:avLst/>
          </a:prstGeom>
          <a:noFill/>
          <a:ln w="9525">
            <a:noFill/>
            <a:miter lim="800000"/>
            <a:headEnd/>
            <a:tailEnd/>
          </a:ln>
        </p:spPr>
      </p:pic>
      <p:pic>
        <p:nvPicPr>
          <p:cNvPr id="67588" name="Picture 8"/>
          <p:cNvPicPr>
            <a:picLocks noChangeAspect="1" noChangeArrowheads="1"/>
          </p:cNvPicPr>
          <p:nvPr/>
        </p:nvPicPr>
        <p:blipFill>
          <a:blip r:embed="rId4" cstate="print"/>
          <a:srcRect l="48256" t="48465" r="31172" b="48817"/>
          <a:stretch>
            <a:fillRect/>
          </a:stretch>
        </p:blipFill>
        <p:spPr bwMode="auto">
          <a:xfrm>
            <a:off x="6084888" y="6381750"/>
            <a:ext cx="2663825" cy="322263"/>
          </a:xfrm>
          <a:prstGeom prst="rect">
            <a:avLst/>
          </a:prstGeom>
          <a:noFill/>
          <a:ln w="9525">
            <a:noFill/>
            <a:miter lim="800000"/>
            <a:headEnd/>
            <a:tailEnd/>
          </a:ln>
        </p:spPr>
      </p:pic>
      <p:pic>
        <p:nvPicPr>
          <p:cNvPr id="67589" name="Picture 9"/>
          <p:cNvPicPr>
            <a:picLocks noChangeAspect="1" noChangeArrowheads="1"/>
          </p:cNvPicPr>
          <p:nvPr/>
        </p:nvPicPr>
        <p:blipFill>
          <a:blip r:embed="rId5" cstate="print"/>
          <a:srcRect l="59807" t="22385" r="19633" b="74184"/>
          <a:stretch>
            <a:fillRect/>
          </a:stretch>
        </p:blipFill>
        <p:spPr bwMode="auto">
          <a:xfrm>
            <a:off x="4541838" y="3751263"/>
            <a:ext cx="2647950" cy="331787"/>
          </a:xfrm>
          <a:prstGeom prst="rect">
            <a:avLst/>
          </a:prstGeom>
          <a:noFill/>
          <a:ln w="9525">
            <a:noFill/>
            <a:miter lim="800000"/>
            <a:headEnd/>
            <a:tailEnd/>
          </a:ln>
        </p:spPr>
      </p:pic>
      <p:pic>
        <p:nvPicPr>
          <p:cNvPr id="67590" name="Picture 4"/>
          <p:cNvPicPr>
            <a:picLocks noChangeAspect="1" noChangeArrowheads="1"/>
          </p:cNvPicPr>
          <p:nvPr/>
        </p:nvPicPr>
        <p:blipFill>
          <a:blip r:embed="rId6" cstate="print"/>
          <a:srcRect l="52278" t="49181" r="27303" b="47655"/>
          <a:stretch>
            <a:fillRect/>
          </a:stretch>
        </p:blipFill>
        <p:spPr bwMode="auto">
          <a:xfrm>
            <a:off x="6432550" y="2708275"/>
            <a:ext cx="2651125" cy="322263"/>
          </a:xfrm>
          <a:prstGeom prst="rect">
            <a:avLst/>
          </a:prstGeom>
          <a:noFill/>
          <a:ln w="9525">
            <a:noFill/>
            <a:miter lim="800000"/>
            <a:headEnd/>
            <a:tailEnd/>
          </a:ln>
        </p:spPr>
      </p:pic>
      <p:pic>
        <p:nvPicPr>
          <p:cNvPr id="67591" name="Picture 6"/>
          <p:cNvPicPr>
            <a:picLocks noChangeAspect="1" noChangeArrowheads="1"/>
          </p:cNvPicPr>
          <p:nvPr/>
        </p:nvPicPr>
        <p:blipFill>
          <a:blip r:embed="rId7" cstate="print"/>
          <a:srcRect l="28535" t="31073" r="51366" b="65607"/>
          <a:stretch>
            <a:fillRect/>
          </a:stretch>
        </p:blipFill>
        <p:spPr bwMode="auto">
          <a:xfrm>
            <a:off x="323850" y="6381750"/>
            <a:ext cx="2647950" cy="328613"/>
          </a:xfrm>
          <a:prstGeom prst="rect">
            <a:avLst/>
          </a:prstGeom>
          <a:noFill/>
          <a:ln w="9525">
            <a:noFill/>
            <a:miter lim="800000"/>
            <a:headEnd/>
            <a:tailEnd/>
          </a:ln>
        </p:spPr>
      </p:pic>
      <p:pic>
        <p:nvPicPr>
          <p:cNvPr id="67592" name="Picture 5"/>
          <p:cNvPicPr>
            <a:picLocks noChangeAspect="1" noChangeArrowheads="1"/>
          </p:cNvPicPr>
          <p:nvPr/>
        </p:nvPicPr>
        <p:blipFill>
          <a:blip r:embed="rId8" cstate="print"/>
          <a:srcRect l="58505" t="54205" r="20726" b="42882"/>
          <a:stretch>
            <a:fillRect/>
          </a:stretch>
        </p:blipFill>
        <p:spPr bwMode="auto">
          <a:xfrm>
            <a:off x="6432550" y="4797425"/>
            <a:ext cx="2663825" cy="328613"/>
          </a:xfrm>
          <a:prstGeom prst="rect">
            <a:avLst/>
          </a:prstGeom>
          <a:noFill/>
          <a:ln w="9525">
            <a:noFill/>
            <a:miter lim="800000"/>
            <a:headEnd/>
            <a:tailEnd/>
          </a:ln>
        </p:spPr>
      </p:pic>
      <p:pic>
        <p:nvPicPr>
          <p:cNvPr id="67593" name="Picture 4"/>
          <p:cNvPicPr>
            <a:picLocks noChangeAspect="1" noChangeArrowheads="1"/>
          </p:cNvPicPr>
          <p:nvPr/>
        </p:nvPicPr>
        <p:blipFill>
          <a:blip r:embed="rId2" cstate="print"/>
          <a:srcRect l="5855" t="37971" r="69011" b="22949"/>
          <a:stretch>
            <a:fillRect/>
          </a:stretch>
        </p:blipFill>
        <p:spPr bwMode="auto">
          <a:xfrm>
            <a:off x="0" y="836613"/>
            <a:ext cx="2038350" cy="2376487"/>
          </a:xfrm>
          <a:prstGeom prst="rect">
            <a:avLst/>
          </a:prstGeom>
          <a:noFill/>
          <a:ln w="9525">
            <a:noFill/>
            <a:miter lim="800000"/>
            <a:headEnd/>
            <a:tailEnd/>
          </a:ln>
        </p:spPr>
      </p:pic>
      <p:sp>
        <p:nvSpPr>
          <p:cNvPr id="11" name="Nadpis 1"/>
          <p:cNvSpPr txBox="1">
            <a:spLocks/>
          </p:cNvSpPr>
          <p:nvPr/>
        </p:nvSpPr>
        <p:spPr>
          <a:xfrm>
            <a:off x="457200" y="115888"/>
            <a:ext cx="8229600" cy="701675"/>
          </a:xfrm>
          <a:prstGeom prst="rect">
            <a:avLst/>
          </a:prstGeom>
          <a:noFill/>
          <a:ln>
            <a:noFill/>
          </a:ln>
          <a:effectLst>
            <a:prstShdw prst="shdw17" dist="17961" dir="2700000">
              <a:schemeClr val="accent1">
                <a:gamma/>
                <a:shade val="60000"/>
                <a:invGamma/>
              </a:schemeClr>
            </a:prstShdw>
          </a:effectLst>
        </p:spPr>
        <p:txBody>
          <a:bodyPr>
            <a:spAutoFit/>
          </a:bodyPr>
          <a:lstStyle/>
          <a:p>
            <a:pPr algn="ctr" eaLnBrk="1" hangingPunct="1">
              <a:defRPr/>
            </a:pPr>
            <a:r>
              <a:rPr lang="cs-CZ" altLang="cs-CZ" sz="4000" b="1">
                <a:effectLst>
                  <a:outerShdw blurRad="38100" dist="38100" dir="2700000" algn="tl">
                    <a:srgbClr val="C0C0C0"/>
                  </a:outerShdw>
                </a:effectLst>
              </a:rPr>
              <a:t>Hlavní</a:t>
            </a:r>
            <a:r>
              <a:rPr lang="cs-CZ" altLang="cs-CZ" sz="4000" b="1">
                <a:solidFill>
                  <a:schemeClr val="bg1"/>
                </a:solidFill>
                <a:effectLst>
                  <a:outerShdw blurRad="38100" dist="38100" dir="2700000" algn="tl">
                    <a:srgbClr val="C0C0C0"/>
                  </a:outerShdw>
                </a:effectLst>
              </a:rPr>
              <a:t> </a:t>
            </a:r>
            <a:r>
              <a:rPr lang="cs-CZ" altLang="cs-CZ" sz="4000" b="1">
                <a:effectLst>
                  <a:outerShdw blurRad="38100" dist="38100" dir="2700000" algn="tl">
                    <a:srgbClr val="C0C0C0"/>
                  </a:outerShdw>
                </a:effectLst>
              </a:rPr>
              <a:t>trasy nelegální migrace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p:cNvSpPr>
            <a:spLocks noGrp="1"/>
          </p:cNvSpPr>
          <p:nvPr>
            <p:ph type="title" idx="4294967295"/>
          </p:nvPr>
        </p:nvSpPr>
        <p:spPr>
          <a:xfrm>
            <a:off x="0" y="228600"/>
            <a:ext cx="8229600" cy="1143000"/>
          </a:xfrm>
        </p:spPr>
        <p:txBody>
          <a:bodyPr/>
          <a:lstStyle/>
          <a:p>
            <a:r>
              <a:rPr lang="cs-CZ" altLang="cs-CZ" sz="3200" b="1" smtClean="0">
                <a:solidFill>
                  <a:srgbClr val="FF0000"/>
                </a:solidFill>
              </a:rPr>
              <a:t>Nebezpečí a smrt na cestě</a:t>
            </a:r>
          </a:p>
        </p:txBody>
      </p:sp>
      <p:pic>
        <p:nvPicPr>
          <p:cNvPr id="77827" name="Obrázek 4" descr="http://img.cz.prg.cmestatic.com/media/images/600x338/Sep2013/1563589.jpg?c57b"/>
          <p:cNvPicPr>
            <a:picLocks noChangeAspect="1" noChangeArrowheads="1"/>
          </p:cNvPicPr>
          <p:nvPr/>
        </p:nvPicPr>
        <p:blipFill>
          <a:blip r:embed="rId2" cstate="print"/>
          <a:srcRect l="11810"/>
          <a:stretch>
            <a:fillRect/>
          </a:stretch>
        </p:blipFill>
        <p:spPr bwMode="auto">
          <a:xfrm>
            <a:off x="2771775" y="1268413"/>
            <a:ext cx="2382838" cy="1520825"/>
          </a:xfrm>
          <a:prstGeom prst="rect">
            <a:avLst/>
          </a:prstGeom>
          <a:noFill/>
          <a:ln w="9525">
            <a:noFill/>
            <a:miter lim="800000"/>
            <a:headEnd/>
            <a:tailEnd/>
          </a:ln>
        </p:spPr>
      </p:pic>
      <p:pic>
        <p:nvPicPr>
          <p:cNvPr id="77828" name="Obrázek 5" descr="http://img.mf.cz/339/988/3-FO01003144.jpeg"/>
          <p:cNvPicPr>
            <a:picLocks noChangeAspect="1" noChangeArrowheads="1"/>
          </p:cNvPicPr>
          <p:nvPr/>
        </p:nvPicPr>
        <p:blipFill>
          <a:blip r:embed="rId3" cstate="print"/>
          <a:srcRect/>
          <a:stretch>
            <a:fillRect/>
          </a:stretch>
        </p:blipFill>
        <p:spPr bwMode="auto">
          <a:xfrm>
            <a:off x="250825" y="1268413"/>
            <a:ext cx="2411413" cy="1584325"/>
          </a:xfrm>
          <a:prstGeom prst="rect">
            <a:avLst/>
          </a:prstGeom>
          <a:noFill/>
          <a:ln w="9525">
            <a:noFill/>
            <a:miter lim="800000"/>
            <a:headEnd/>
            <a:tailEnd/>
          </a:ln>
        </p:spPr>
      </p:pic>
      <p:pic>
        <p:nvPicPr>
          <p:cNvPr id="77829" name="irc_ilrp_mut" descr="https://encrypted-tbn0.gstatic.com/images?q=tbn:ANd9GcRU5_JmtOWPJSukJcL5_13aQrHIu6uD8_3mgM8njQwgK6LpHiFdxhTBNWE"/>
          <p:cNvPicPr>
            <a:picLocks noChangeAspect="1" noChangeArrowheads="1"/>
          </p:cNvPicPr>
          <p:nvPr/>
        </p:nvPicPr>
        <p:blipFill>
          <a:blip r:embed="rId4" cstate="print"/>
          <a:srcRect l="19080" r="24532"/>
          <a:stretch>
            <a:fillRect/>
          </a:stretch>
        </p:blipFill>
        <p:spPr bwMode="auto">
          <a:xfrm>
            <a:off x="5219700" y="1268413"/>
            <a:ext cx="1560513" cy="1554162"/>
          </a:xfrm>
          <a:prstGeom prst="rect">
            <a:avLst/>
          </a:prstGeom>
          <a:noFill/>
          <a:ln w="9525">
            <a:noFill/>
            <a:miter lim="800000"/>
            <a:headEnd/>
            <a:tailEnd/>
          </a:ln>
        </p:spPr>
      </p:pic>
      <p:pic>
        <p:nvPicPr>
          <p:cNvPr id="77830" name="Obrázek 8" descr="https://encrypted-tbn3.gstatic.com/images?q=tbn:ANd9GcTGimc2H78UJ53_yOnFSluVIMqfLD1ZTXJcELRftTib5EYXeOmo"/>
          <p:cNvPicPr>
            <a:picLocks noChangeAspect="1" noChangeArrowheads="1"/>
          </p:cNvPicPr>
          <p:nvPr/>
        </p:nvPicPr>
        <p:blipFill>
          <a:blip r:embed="rId5" cstate="print"/>
          <a:srcRect t="2779"/>
          <a:stretch>
            <a:fillRect/>
          </a:stretch>
        </p:blipFill>
        <p:spPr bwMode="auto">
          <a:xfrm>
            <a:off x="6804025" y="1268413"/>
            <a:ext cx="1584325" cy="1539875"/>
          </a:xfrm>
          <a:prstGeom prst="rect">
            <a:avLst/>
          </a:prstGeom>
          <a:noFill/>
          <a:ln w="9525">
            <a:noFill/>
            <a:miter lim="800000"/>
            <a:headEnd/>
            <a:tailEnd/>
          </a:ln>
        </p:spPr>
      </p:pic>
      <p:sp>
        <p:nvSpPr>
          <p:cNvPr id="77831" name="TextovéPole 10"/>
          <p:cNvSpPr txBox="1">
            <a:spLocks noChangeArrowheads="1"/>
          </p:cNvSpPr>
          <p:nvPr/>
        </p:nvSpPr>
        <p:spPr bwMode="auto">
          <a:xfrm>
            <a:off x="1711325" y="3124200"/>
            <a:ext cx="5832475" cy="954088"/>
          </a:xfrm>
          <a:prstGeom prst="rect">
            <a:avLst/>
          </a:prstGeom>
          <a:noFill/>
          <a:ln w="9525">
            <a:noFill/>
            <a:miter lim="800000"/>
            <a:headEnd/>
            <a:tailEnd/>
          </a:ln>
        </p:spPr>
        <p:txBody>
          <a:bodyPr>
            <a:spAutoFit/>
          </a:bodyPr>
          <a:lstStyle/>
          <a:p>
            <a:pPr algn="ctr" eaLnBrk="1" hangingPunct="1"/>
            <a:r>
              <a:rPr lang="cs-CZ" altLang="cs-CZ" sz="2800" b="1">
                <a:solidFill>
                  <a:srgbClr val="FF0000"/>
                </a:solidFill>
              </a:rPr>
              <a:t>Co na to Evropa</a:t>
            </a:r>
          </a:p>
          <a:p>
            <a:pPr algn="ctr" eaLnBrk="1" hangingPunct="1"/>
            <a:r>
              <a:rPr lang="cs-CZ" altLang="cs-CZ" sz="2800" b="1">
                <a:solidFill>
                  <a:srgbClr val="FF0000"/>
                </a:solidFill>
              </a:rPr>
              <a:t>a Česká republika ?</a:t>
            </a:r>
          </a:p>
        </p:txBody>
      </p:sp>
      <p:pic>
        <p:nvPicPr>
          <p:cNvPr id="77832" name="Obrázek 11" descr="http://echo24.cz/img/55c65542e4b0de73c2d08ec2/450/300?_sig=V-AhITgmF2vnZ9R144J4XFRAaBbApqdQixut6MypU0Q"/>
          <p:cNvPicPr>
            <a:picLocks noChangeAspect="1" noChangeArrowheads="1"/>
          </p:cNvPicPr>
          <p:nvPr/>
        </p:nvPicPr>
        <p:blipFill>
          <a:blip r:embed="rId6" cstate="print"/>
          <a:srcRect/>
          <a:stretch>
            <a:fillRect/>
          </a:stretch>
        </p:blipFill>
        <p:spPr bwMode="auto">
          <a:xfrm>
            <a:off x="2684463" y="4446588"/>
            <a:ext cx="2895600" cy="1935162"/>
          </a:xfrm>
          <a:prstGeom prst="rect">
            <a:avLst/>
          </a:prstGeom>
          <a:noFill/>
          <a:ln w="9525">
            <a:noFill/>
            <a:miter lim="800000"/>
            <a:headEnd/>
            <a:tailEnd/>
          </a:ln>
        </p:spPr>
      </p:pic>
      <p:pic>
        <p:nvPicPr>
          <p:cNvPr id="77833" name="Obrázek 12" descr="http://cdn.i0.cz/public-data/f2/93/0e3b29733754b62d8378c2a9b410_r16:9_w640_h360_g4eb8d90e341511e49b2b002590604f2e.jpg?hash=65cabdd0f51e2537a1cc6303787fb75d"/>
          <p:cNvPicPr>
            <a:picLocks noChangeAspect="1" noChangeArrowheads="1"/>
          </p:cNvPicPr>
          <p:nvPr/>
        </p:nvPicPr>
        <p:blipFill>
          <a:blip r:embed="rId7" cstate="print"/>
          <a:srcRect l="12918" r="11073"/>
          <a:stretch>
            <a:fillRect/>
          </a:stretch>
        </p:blipFill>
        <p:spPr bwMode="auto">
          <a:xfrm>
            <a:off x="6588125" y="4441825"/>
            <a:ext cx="2376488" cy="1939925"/>
          </a:xfrm>
          <a:prstGeom prst="rect">
            <a:avLst/>
          </a:prstGeom>
          <a:noFill/>
          <a:ln w="9525">
            <a:noFill/>
            <a:miter lim="800000"/>
            <a:headEnd/>
            <a:tailEnd/>
          </a:ln>
        </p:spPr>
      </p:pic>
      <p:pic>
        <p:nvPicPr>
          <p:cNvPr id="77834" name="Obrázek 13" descr="http://img.blesk.cz/img/1/full/2141025-img-vaclav-klaus-havel-v13.jpg?v=13"/>
          <p:cNvPicPr>
            <a:picLocks noChangeAspect="1" noChangeArrowheads="1"/>
          </p:cNvPicPr>
          <p:nvPr/>
        </p:nvPicPr>
        <p:blipFill>
          <a:blip r:embed="rId8" cstate="print"/>
          <a:srcRect/>
          <a:stretch>
            <a:fillRect/>
          </a:stretch>
        </p:blipFill>
        <p:spPr bwMode="auto">
          <a:xfrm>
            <a:off x="5003800" y="4437063"/>
            <a:ext cx="1584325" cy="1944687"/>
          </a:xfrm>
          <a:prstGeom prst="rect">
            <a:avLst/>
          </a:prstGeom>
          <a:noFill/>
          <a:ln w="9525">
            <a:noFill/>
            <a:miter lim="800000"/>
            <a:headEnd/>
            <a:tailEnd/>
          </a:ln>
        </p:spPr>
      </p:pic>
      <p:pic>
        <p:nvPicPr>
          <p:cNvPr id="77835" name="Obrázek 14" descr="http://eurodenik.cz/images/gallery/06-10-2015/zeme-eu-pozadaly-o-zvolneni-rozpoctu-main.jpg"/>
          <p:cNvPicPr>
            <a:picLocks noChangeAspect="1" noChangeArrowheads="1"/>
          </p:cNvPicPr>
          <p:nvPr/>
        </p:nvPicPr>
        <p:blipFill>
          <a:blip r:embed="rId9" cstate="print"/>
          <a:srcRect/>
          <a:stretch>
            <a:fillRect/>
          </a:stretch>
        </p:blipFill>
        <p:spPr bwMode="auto">
          <a:xfrm>
            <a:off x="6723063" y="2997200"/>
            <a:ext cx="2039937" cy="1258888"/>
          </a:xfrm>
          <a:prstGeom prst="rect">
            <a:avLst/>
          </a:prstGeom>
          <a:noFill/>
          <a:ln w="9525">
            <a:noFill/>
            <a:miter lim="800000"/>
            <a:headEnd/>
            <a:tailEnd/>
          </a:ln>
        </p:spPr>
      </p:pic>
      <p:pic>
        <p:nvPicPr>
          <p:cNvPr id="77836" name="Obrázek 15" descr="http://www.ceskatelevize.cz/ct24/sites/default/files/styles/scale_1180/public/images/1631323-2015-09-28t090132z_1054504713_gf10000224956_rtrmadp_3_pope-usa.jpg?itok=ql9phBfu"/>
          <p:cNvPicPr>
            <a:picLocks noChangeAspect="1" noChangeArrowheads="1"/>
          </p:cNvPicPr>
          <p:nvPr/>
        </p:nvPicPr>
        <p:blipFill>
          <a:blip r:embed="rId10" cstate="print"/>
          <a:srcRect/>
          <a:stretch>
            <a:fillRect/>
          </a:stretch>
        </p:blipFill>
        <p:spPr bwMode="auto">
          <a:xfrm>
            <a:off x="107950" y="4437063"/>
            <a:ext cx="2735263" cy="1944687"/>
          </a:xfrm>
          <a:prstGeom prst="rect">
            <a:avLst/>
          </a:prstGeom>
          <a:noFill/>
          <a:ln w="9525">
            <a:noFill/>
            <a:miter lim="800000"/>
            <a:headEnd/>
            <a:tailEnd/>
          </a:ln>
        </p:spPr>
      </p:pic>
      <p:pic>
        <p:nvPicPr>
          <p:cNvPr id="77837" name="Obrázek 16" descr="https://encrypted-tbn1.gstatic.com/images?q=tbn:ANd9GcRkP4KQJ5isgw0x8kAbimyRS15Xa5Lb6slO-cpzXMYLHeEm05kz"/>
          <p:cNvPicPr>
            <a:picLocks noChangeAspect="1" noChangeArrowheads="1"/>
          </p:cNvPicPr>
          <p:nvPr/>
        </p:nvPicPr>
        <p:blipFill>
          <a:blip r:embed="rId11" cstate="print"/>
          <a:srcRect/>
          <a:stretch>
            <a:fillRect/>
          </a:stretch>
        </p:blipFill>
        <p:spPr bwMode="auto">
          <a:xfrm>
            <a:off x="228600" y="2997200"/>
            <a:ext cx="2543175" cy="1284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a:xfrm>
            <a:off x="457200" y="457200"/>
            <a:ext cx="8229600" cy="1143000"/>
          </a:xfrm>
        </p:spPr>
        <p:txBody>
          <a:bodyPr/>
          <a:lstStyle/>
          <a:p>
            <a:r>
              <a:rPr lang="cs-CZ" altLang="cs-CZ" sz="3200" b="1" smtClean="0">
                <a:solidFill>
                  <a:srgbClr val="CC0000"/>
                </a:solidFill>
              </a:rPr>
              <a:t>Důsledky</a:t>
            </a:r>
          </a:p>
        </p:txBody>
      </p:sp>
      <p:sp>
        <p:nvSpPr>
          <p:cNvPr id="30723" name="Zástupný symbol pro obsah 2"/>
          <p:cNvSpPr>
            <a:spLocks noGrp="1"/>
          </p:cNvSpPr>
          <p:nvPr>
            <p:ph idx="1"/>
          </p:nvPr>
        </p:nvSpPr>
        <p:spPr>
          <a:xfrm>
            <a:off x="304800" y="2255838"/>
            <a:ext cx="8534400" cy="4525962"/>
          </a:xfrm>
        </p:spPr>
        <p:txBody>
          <a:bodyPr/>
          <a:lstStyle/>
          <a:p>
            <a:r>
              <a:rPr lang="cs-CZ" altLang="cs-CZ" sz="2400" b="1" smtClean="0"/>
              <a:t>Protiislámské nálady v Evropě sílí.</a:t>
            </a:r>
          </a:p>
          <a:p>
            <a:r>
              <a:rPr lang="cs-CZ" altLang="cs-CZ" sz="2400" b="1" smtClean="0"/>
              <a:t>Roste vliv ultrapravicových, extremistických stran.</a:t>
            </a:r>
          </a:p>
          <a:p>
            <a:r>
              <a:rPr lang="cs-CZ" altLang="cs-CZ" sz="2400" b="1" smtClean="0"/>
              <a:t>Nejednotnost a neshody uvnitř i mezi zeměmi EU.</a:t>
            </a:r>
          </a:p>
          <a:p>
            <a:r>
              <a:rPr lang="cs-CZ" altLang="cs-CZ" sz="2400" b="1" smtClean="0"/>
              <a:t>Je ohrožena sama Evropská Unie a její dosavadní směřování.</a:t>
            </a:r>
          </a:p>
          <a:p>
            <a:r>
              <a:rPr lang="cs-CZ" altLang="cs-CZ" sz="2400" b="1" smtClean="0"/>
              <a:t>Postavení Evropy ve světě se zhoršuje</a:t>
            </a:r>
          </a:p>
          <a:p>
            <a:endParaRPr lang="cs-CZ" altLang="cs-CZ" smtClean="0"/>
          </a:p>
          <a:p>
            <a:endParaRPr lang="cs-CZ" altLang="cs-CZ"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152400"/>
            <a:ext cx="8229600" cy="431800"/>
          </a:xfrm>
        </p:spPr>
        <p:txBody>
          <a:bodyPr>
            <a:normAutofit fontScale="90000"/>
          </a:bodyPr>
          <a:lstStyle/>
          <a:p>
            <a:pPr>
              <a:defRPr/>
            </a:pPr>
            <a:r>
              <a:rPr lang="cs-CZ" sz="2800" b="1" dirty="0" err="1" smtClean="0">
                <a:solidFill>
                  <a:srgbClr val="FF0000"/>
                </a:solidFill>
              </a:rPr>
              <a:t>Protiislámské</a:t>
            </a:r>
            <a:r>
              <a:rPr lang="cs-CZ" sz="2800" b="1" dirty="0" smtClean="0">
                <a:solidFill>
                  <a:srgbClr val="FF0000"/>
                </a:solidFill>
              </a:rPr>
              <a:t>  aktivity v České republice</a:t>
            </a:r>
            <a:endParaRPr lang="cs-CZ" sz="2800" b="1" dirty="0">
              <a:solidFill>
                <a:srgbClr val="FF0000"/>
              </a:solidFill>
            </a:endParaRPr>
          </a:p>
        </p:txBody>
      </p:sp>
      <p:sp>
        <p:nvSpPr>
          <p:cNvPr id="31747" name="Zástupný symbol pro obsah 2"/>
          <p:cNvSpPr>
            <a:spLocks noGrp="1"/>
          </p:cNvSpPr>
          <p:nvPr>
            <p:ph idx="1"/>
          </p:nvPr>
        </p:nvSpPr>
        <p:spPr>
          <a:xfrm>
            <a:off x="-107950" y="636588"/>
            <a:ext cx="9251950" cy="5002212"/>
          </a:xfrm>
        </p:spPr>
        <p:txBody>
          <a:bodyPr/>
          <a:lstStyle/>
          <a:p>
            <a:pPr>
              <a:buFontTx/>
              <a:buNone/>
            </a:pPr>
            <a:r>
              <a:rPr lang="cs-CZ" altLang="cs-CZ" sz="1600" b="1" smtClean="0"/>
              <a:t>      V České republice  se během ledna 2015  vnedla antiislámská  vlna. Proběhly demonstrace , ultrapravicoví evtremisté a nacionalisté se snaží demagogickými projevy  vzbudit strach. Politici  demokratické síly jsou v „defenzivě</a:t>
            </a:r>
            <a:r>
              <a:rPr lang="cs-CZ" altLang="cs-CZ" sz="1800" smtClean="0"/>
              <a:t>“.</a:t>
            </a:r>
          </a:p>
        </p:txBody>
      </p:sp>
      <p:pic>
        <p:nvPicPr>
          <p:cNvPr id="31748" name="irc_mi" descr="10919015_10153042318567938_7136976762148118046_n"/>
          <p:cNvPicPr>
            <a:picLocks noChangeAspect="1" noChangeArrowheads="1"/>
          </p:cNvPicPr>
          <p:nvPr/>
        </p:nvPicPr>
        <p:blipFill>
          <a:blip r:embed="rId2" cstate="print"/>
          <a:srcRect/>
          <a:stretch>
            <a:fillRect/>
          </a:stretch>
        </p:blipFill>
        <p:spPr bwMode="auto">
          <a:xfrm>
            <a:off x="179388" y="1755775"/>
            <a:ext cx="2447925" cy="1368425"/>
          </a:xfrm>
          <a:prstGeom prst="rect">
            <a:avLst/>
          </a:prstGeom>
          <a:noFill/>
          <a:ln w="9525">
            <a:noFill/>
            <a:miter lim="800000"/>
            <a:headEnd/>
            <a:tailEnd/>
          </a:ln>
        </p:spPr>
      </p:pic>
      <p:pic>
        <p:nvPicPr>
          <p:cNvPr id="31749" name="Obrázek 4" descr="http://www.ivcrn.cz/wp-content/uploads/2014/06/PETICE.jpg"/>
          <p:cNvPicPr>
            <a:picLocks noChangeAspect="1" noChangeArrowheads="1"/>
          </p:cNvPicPr>
          <p:nvPr/>
        </p:nvPicPr>
        <p:blipFill>
          <a:blip r:embed="rId3" cstate="print"/>
          <a:srcRect/>
          <a:stretch>
            <a:fillRect/>
          </a:stretch>
        </p:blipFill>
        <p:spPr bwMode="auto">
          <a:xfrm>
            <a:off x="2700338" y="1527175"/>
            <a:ext cx="1584325" cy="1368425"/>
          </a:xfrm>
          <a:prstGeom prst="rect">
            <a:avLst/>
          </a:prstGeom>
          <a:noFill/>
          <a:ln w="9525">
            <a:noFill/>
            <a:miter lim="800000"/>
            <a:headEnd/>
            <a:tailEnd/>
          </a:ln>
        </p:spPr>
      </p:pic>
      <p:pic>
        <p:nvPicPr>
          <p:cNvPr id="31750" name="irc_mi" descr="https://img.blesk.cz/img/1/normal620/2218570_islam-muslimove-demonstrace-praha-hradcany-martin-konvicka-islam-v-cr-nechceme.jpg"/>
          <p:cNvPicPr>
            <a:picLocks noChangeAspect="1" noChangeArrowheads="1"/>
          </p:cNvPicPr>
          <p:nvPr/>
        </p:nvPicPr>
        <p:blipFill>
          <a:blip r:embed="rId4" cstate="print"/>
          <a:srcRect b="18149"/>
          <a:stretch>
            <a:fillRect/>
          </a:stretch>
        </p:blipFill>
        <p:spPr bwMode="auto">
          <a:xfrm>
            <a:off x="179388" y="3319463"/>
            <a:ext cx="2895600" cy="1252537"/>
          </a:xfrm>
          <a:prstGeom prst="rect">
            <a:avLst/>
          </a:prstGeom>
          <a:noFill/>
          <a:ln w="9525">
            <a:noFill/>
            <a:miter lim="800000"/>
            <a:headEnd/>
            <a:tailEnd/>
          </a:ln>
        </p:spPr>
      </p:pic>
      <p:sp>
        <p:nvSpPr>
          <p:cNvPr id="31751" name="TextovéPole 6"/>
          <p:cNvSpPr txBox="1">
            <a:spLocks noChangeArrowheads="1"/>
          </p:cNvSpPr>
          <p:nvPr/>
        </p:nvSpPr>
        <p:spPr bwMode="auto">
          <a:xfrm>
            <a:off x="3132138" y="2895600"/>
            <a:ext cx="3455987" cy="3108325"/>
          </a:xfrm>
          <a:prstGeom prst="rect">
            <a:avLst/>
          </a:prstGeom>
          <a:noFill/>
          <a:ln w="9525">
            <a:noFill/>
            <a:miter lim="800000"/>
            <a:headEnd/>
            <a:tailEnd/>
          </a:ln>
        </p:spPr>
        <p:txBody>
          <a:bodyPr>
            <a:spAutoFit/>
          </a:bodyPr>
          <a:lstStyle/>
          <a:p>
            <a:pPr eaLnBrk="1" hangingPunct="1"/>
            <a:r>
              <a:rPr lang="cs-CZ" altLang="cs-CZ" b="1"/>
              <a:t> </a:t>
            </a:r>
            <a:r>
              <a:rPr lang="cs-CZ" altLang="cs-CZ" sz="1400" b="1"/>
              <a:t>Hlavní vůdce antiislamistů v ČR  je docent Jihočeské univerzity                            Martin Konvička. Přírodovědec, věčný rebel, provokatér a amatérský „deislamizátor“</a:t>
            </a:r>
          </a:p>
          <a:p>
            <a:pPr eaLnBrk="1" hangingPunct="1"/>
            <a:r>
              <a:rPr lang="cs-CZ" altLang="cs-CZ" sz="1400" b="1"/>
              <a:t>Hnutí  INČRN = „Islám v ČR nechcem“</a:t>
            </a:r>
          </a:p>
          <a:p>
            <a:pPr eaLnBrk="1" hangingPunct="1"/>
            <a:r>
              <a:rPr lang="cs-CZ" altLang="cs-CZ" sz="1400" b="1"/>
              <a:t>Od roku 2011 existují v ČR sdružení </a:t>
            </a:r>
            <a:r>
              <a:rPr lang="cs-CZ" altLang="cs-CZ" sz="1400" b="1" i="1"/>
              <a:t>AntiMešita o.s.</a:t>
            </a:r>
            <a:r>
              <a:rPr lang="cs-CZ" altLang="cs-CZ" sz="1400" b="1"/>
              <a:t> a </a:t>
            </a:r>
            <a:r>
              <a:rPr lang="cs-CZ" altLang="cs-CZ" sz="1400" b="1" i="1"/>
              <a:t>AntiMešita-Envi o.s,</a:t>
            </a:r>
          </a:p>
          <a:p>
            <a:pPr eaLnBrk="1" hangingPunct="1"/>
            <a:r>
              <a:rPr lang="cs-CZ" altLang="cs-CZ" sz="1400" b="1"/>
              <a:t>které se snaží zabránit výstavbě mešit na našem území.</a:t>
            </a:r>
            <a:endParaRPr lang="cs-CZ" altLang="cs-CZ" sz="1400"/>
          </a:p>
          <a:p>
            <a:pPr eaLnBrk="1" hangingPunct="1"/>
            <a:endParaRPr lang="cs-CZ" altLang="cs-CZ" sz="1600" b="1"/>
          </a:p>
          <a:p>
            <a:pPr eaLnBrk="1" hangingPunct="1"/>
            <a:endParaRPr lang="cs-CZ" altLang="cs-CZ"/>
          </a:p>
          <a:p>
            <a:pPr eaLnBrk="1" hangingPunct="1"/>
            <a:endParaRPr lang="cs-CZ" altLang="cs-CZ"/>
          </a:p>
        </p:txBody>
      </p:sp>
      <p:pic>
        <p:nvPicPr>
          <p:cNvPr id="31752" name="Obrázek 7" descr="http://i.metro.cz/15/012/mesph/JBS58a1d2_P201501160797601.jpg"/>
          <p:cNvPicPr>
            <a:picLocks noChangeAspect="1" noChangeArrowheads="1"/>
          </p:cNvPicPr>
          <p:nvPr/>
        </p:nvPicPr>
        <p:blipFill>
          <a:blip r:embed="rId5" cstate="print"/>
          <a:srcRect/>
          <a:stretch>
            <a:fillRect/>
          </a:stretch>
        </p:blipFill>
        <p:spPr bwMode="auto">
          <a:xfrm>
            <a:off x="6665913" y="1341438"/>
            <a:ext cx="2009775" cy="1366837"/>
          </a:xfrm>
          <a:prstGeom prst="rect">
            <a:avLst/>
          </a:prstGeom>
          <a:noFill/>
          <a:ln w="9525">
            <a:noFill/>
            <a:miter lim="800000"/>
            <a:headEnd/>
            <a:tailEnd/>
          </a:ln>
        </p:spPr>
      </p:pic>
      <p:pic>
        <p:nvPicPr>
          <p:cNvPr id="31753" name="irc_mi" descr="JB58a186_04"/>
          <p:cNvPicPr>
            <a:picLocks noChangeAspect="1" noChangeArrowheads="1"/>
          </p:cNvPicPr>
          <p:nvPr/>
        </p:nvPicPr>
        <p:blipFill>
          <a:blip r:embed="rId6" cstate="print"/>
          <a:srcRect/>
          <a:stretch>
            <a:fillRect/>
          </a:stretch>
        </p:blipFill>
        <p:spPr bwMode="auto">
          <a:xfrm>
            <a:off x="4356100" y="1527175"/>
            <a:ext cx="1944688" cy="1368425"/>
          </a:xfrm>
          <a:prstGeom prst="rect">
            <a:avLst/>
          </a:prstGeom>
          <a:noFill/>
          <a:ln w="9525">
            <a:noFill/>
            <a:miter lim="800000"/>
            <a:headEnd/>
            <a:tailEnd/>
          </a:ln>
        </p:spPr>
      </p:pic>
      <p:pic>
        <p:nvPicPr>
          <p:cNvPr id="31754" name="Obrázek 9" descr="Kolem p&amp;ecaron;ti stovek lidí se sešlo v poledne na Starom&amp;ecaron;stském nám&amp;ecaron;stí v Praze na demonstraci proti islámu v &amp;Ccaron;esku. K ú&amp;ccaron;astník&amp;uring;m promluvil i poslanec Tomio Okamura, který vyzýval, aby se &amp;Ccaron;esko bránilo."/>
          <p:cNvPicPr>
            <a:picLocks noChangeAspect="1" noChangeArrowheads="1"/>
          </p:cNvPicPr>
          <p:nvPr/>
        </p:nvPicPr>
        <p:blipFill>
          <a:blip r:embed="rId7" cstate="print"/>
          <a:srcRect r="28804" b="11235"/>
          <a:stretch>
            <a:fillRect/>
          </a:stretch>
        </p:blipFill>
        <p:spPr bwMode="auto">
          <a:xfrm>
            <a:off x="6659563" y="2746375"/>
            <a:ext cx="1800225" cy="1187450"/>
          </a:xfrm>
          <a:prstGeom prst="rect">
            <a:avLst/>
          </a:prstGeom>
          <a:noFill/>
          <a:ln w="9525">
            <a:noFill/>
            <a:miter lim="800000"/>
            <a:headEnd/>
            <a:tailEnd/>
          </a:ln>
        </p:spPr>
      </p:pic>
      <p:sp>
        <p:nvSpPr>
          <p:cNvPr id="31755" name="Rectangle 1"/>
          <p:cNvSpPr>
            <a:spLocks noChangeArrowheads="1"/>
          </p:cNvSpPr>
          <p:nvPr/>
        </p:nvSpPr>
        <p:spPr bwMode="auto">
          <a:xfrm>
            <a:off x="2916238" y="5334000"/>
            <a:ext cx="6264275" cy="1323975"/>
          </a:xfrm>
          <a:prstGeom prst="rect">
            <a:avLst/>
          </a:prstGeom>
          <a:noFill/>
          <a:ln w="9525">
            <a:noFill/>
            <a:miter lim="800000"/>
            <a:headEnd/>
            <a:tailEnd/>
          </a:ln>
        </p:spPr>
        <p:txBody>
          <a:bodyPr anchor="ctr">
            <a:spAutoFit/>
          </a:bodyPr>
          <a:lstStyle/>
          <a:p>
            <a:pPr eaLnBrk="1" hangingPunct="1"/>
            <a:r>
              <a:rPr lang="cs-CZ" altLang="cs-CZ" sz="1600" b="1" u="sng">
                <a:latin typeface="Calibri" pitchFamily="34" charset="0"/>
                <a:ea typeface="Calibri" pitchFamily="34" charset="0"/>
                <a:cs typeface="Times New Roman" pitchFamily="18" charset="0"/>
              </a:rPr>
              <a:t>Politolog Bohumil Doležal</a:t>
            </a:r>
            <a:r>
              <a:rPr lang="cs-CZ" altLang="cs-CZ" sz="1600" b="1">
                <a:latin typeface="Calibri" pitchFamily="34" charset="0"/>
                <a:ea typeface="Calibri" pitchFamily="34" charset="0"/>
                <a:cs typeface="Times New Roman" pitchFamily="18" charset="0"/>
              </a:rPr>
              <a:t>: „ Proč se u nás protestuje proti islamizaci? Vymezujeme se proti někomu, kdo tady vlastně není. Je to kvůli tomu, že to frčí na Západě, že se to tady některým lidem hodí jako politický klacek a že se to může hodit i silám z 'blízkého zahraničí',“ Protiislámské demonstrace a Islamofobie v Evropě nahrává i Putinovu Rusku.“</a:t>
            </a:r>
            <a:endParaRPr lang="cs-CZ" altLang="cs-CZ" sz="1600">
              <a:ea typeface="Calibri" pitchFamily="34" charset="0"/>
              <a:cs typeface="Arial" charset="0"/>
            </a:endParaRPr>
          </a:p>
        </p:txBody>
      </p:sp>
      <p:sp>
        <p:nvSpPr>
          <p:cNvPr id="31756" name="TextovéPole 17"/>
          <p:cNvSpPr txBox="1">
            <a:spLocks noChangeArrowheads="1"/>
          </p:cNvSpPr>
          <p:nvPr/>
        </p:nvSpPr>
        <p:spPr bwMode="auto">
          <a:xfrm>
            <a:off x="6588125" y="3894138"/>
            <a:ext cx="2376488" cy="830262"/>
          </a:xfrm>
          <a:prstGeom prst="rect">
            <a:avLst/>
          </a:prstGeom>
          <a:noFill/>
          <a:ln w="9525">
            <a:noFill/>
            <a:miter lim="800000"/>
            <a:headEnd/>
            <a:tailEnd/>
          </a:ln>
        </p:spPr>
        <p:txBody>
          <a:bodyPr>
            <a:spAutoFit/>
          </a:bodyPr>
          <a:lstStyle/>
          <a:p>
            <a:pPr eaLnBrk="1" hangingPunct="1"/>
            <a:r>
              <a:rPr lang="cs-CZ" altLang="cs-CZ" sz="1600" b="1"/>
              <a:t>S protiislámskými výroky vystupuje</a:t>
            </a:r>
          </a:p>
          <a:p>
            <a:pPr eaLnBrk="1" hangingPunct="1"/>
            <a:r>
              <a:rPr lang="cs-CZ" altLang="cs-CZ" sz="1600" b="1"/>
              <a:t>Tomio Okamura</a:t>
            </a:r>
          </a:p>
        </p:txBody>
      </p:sp>
      <p:pic>
        <p:nvPicPr>
          <p:cNvPr id="31757" name="irc_mi" descr="http://img99.rajce.idnes.cz/d9903/6/6556/6556705_04f48abbb34922ff65bcf763c83b9e9d/images/antimesita-jako_banner_pro_reklamu.jpg"/>
          <p:cNvPicPr>
            <a:picLocks noChangeAspect="1" noChangeArrowheads="1"/>
          </p:cNvPicPr>
          <p:nvPr/>
        </p:nvPicPr>
        <p:blipFill>
          <a:blip r:embed="rId8" cstate="print"/>
          <a:srcRect/>
          <a:stretch>
            <a:fillRect/>
          </a:stretch>
        </p:blipFill>
        <p:spPr bwMode="auto">
          <a:xfrm>
            <a:off x="228600" y="76200"/>
            <a:ext cx="1008063" cy="576263"/>
          </a:xfrm>
          <a:prstGeom prst="rect">
            <a:avLst/>
          </a:prstGeom>
          <a:noFill/>
          <a:ln w="9525">
            <a:noFill/>
            <a:miter lim="800000"/>
            <a:headEnd/>
            <a:tailEnd/>
          </a:ln>
        </p:spPr>
      </p:pic>
      <p:pic>
        <p:nvPicPr>
          <p:cNvPr id="31758" name="irc_mi" descr="http://1.bp.blogspot.com/-pXnJfJw3hEs/Tq1ppSEI0NI/AAAAAAAAAJw/J9xaruJhsFo/s1600/logo_big.png"/>
          <p:cNvPicPr>
            <a:picLocks noChangeAspect="1" noChangeArrowheads="1"/>
          </p:cNvPicPr>
          <p:nvPr/>
        </p:nvPicPr>
        <p:blipFill>
          <a:blip r:embed="rId9" cstate="print"/>
          <a:srcRect/>
          <a:stretch>
            <a:fillRect/>
          </a:stretch>
        </p:blipFill>
        <p:spPr bwMode="auto">
          <a:xfrm>
            <a:off x="7886700" y="152400"/>
            <a:ext cx="800100" cy="804863"/>
          </a:xfrm>
          <a:prstGeom prst="rect">
            <a:avLst/>
          </a:prstGeom>
          <a:noFill/>
          <a:ln w="9525">
            <a:noFill/>
            <a:miter lim="800000"/>
            <a:headEnd/>
            <a:tailEnd/>
          </a:ln>
        </p:spPr>
      </p:pic>
      <p:pic>
        <p:nvPicPr>
          <p:cNvPr id="31759" name="irc_mi" descr="http://blog.idnes.cz/blog/10328/400866/mesitycr.jpg"/>
          <p:cNvPicPr>
            <a:picLocks noChangeAspect="1" noChangeArrowheads="1"/>
          </p:cNvPicPr>
          <p:nvPr/>
        </p:nvPicPr>
        <p:blipFill>
          <a:blip r:embed="rId10" cstate="print"/>
          <a:srcRect l="7088" r="4724" b="8449"/>
          <a:stretch>
            <a:fillRect/>
          </a:stretch>
        </p:blipFill>
        <p:spPr bwMode="auto">
          <a:xfrm>
            <a:off x="157163" y="4681538"/>
            <a:ext cx="2759075" cy="187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3"/>
          <p:cNvSpPr>
            <a:spLocks noGrp="1"/>
          </p:cNvSpPr>
          <p:nvPr>
            <p:ph type="title" idx="4294967295"/>
          </p:nvPr>
        </p:nvSpPr>
        <p:spPr>
          <a:xfrm>
            <a:off x="0" y="274638"/>
            <a:ext cx="8229600" cy="563562"/>
          </a:xfrm>
        </p:spPr>
        <p:txBody>
          <a:bodyPr/>
          <a:lstStyle/>
          <a:p>
            <a:r>
              <a:rPr lang="cs-CZ" sz="2800" b="1" dirty="0" smtClean="0">
                <a:solidFill>
                  <a:srgbClr val="CC0000"/>
                </a:solidFill>
              </a:rPr>
              <a:t>Německo</a:t>
            </a:r>
          </a:p>
        </p:txBody>
      </p:sp>
      <p:pic>
        <p:nvPicPr>
          <p:cNvPr id="32771" name="Picture 5" descr="http://www.islamonline.sk/wp-content/uploads/protesty-v-drazdanoch-F1.jpg"/>
          <p:cNvPicPr>
            <a:picLocks noChangeAspect="1" noChangeArrowheads="1"/>
          </p:cNvPicPr>
          <p:nvPr/>
        </p:nvPicPr>
        <p:blipFill>
          <a:blip r:embed="rId2" cstate="print"/>
          <a:srcRect/>
          <a:stretch>
            <a:fillRect/>
          </a:stretch>
        </p:blipFill>
        <p:spPr bwMode="auto">
          <a:xfrm>
            <a:off x="0" y="2771775"/>
            <a:ext cx="3371850" cy="1724025"/>
          </a:xfrm>
          <a:prstGeom prst="rect">
            <a:avLst/>
          </a:prstGeom>
          <a:noFill/>
          <a:ln w="9525">
            <a:noFill/>
            <a:miter lim="800000"/>
            <a:headEnd/>
            <a:tailEnd/>
          </a:ln>
        </p:spPr>
      </p:pic>
      <p:pic>
        <p:nvPicPr>
          <p:cNvPr id="32772" name="Picture 7" descr="http://dolezite.sk/pic/5818.jpg"/>
          <p:cNvPicPr>
            <a:picLocks noChangeAspect="1" noChangeArrowheads="1"/>
          </p:cNvPicPr>
          <p:nvPr/>
        </p:nvPicPr>
        <p:blipFill>
          <a:blip r:embed="rId3" cstate="print"/>
          <a:srcRect/>
          <a:stretch>
            <a:fillRect/>
          </a:stretch>
        </p:blipFill>
        <p:spPr bwMode="auto">
          <a:xfrm>
            <a:off x="3552825" y="2943225"/>
            <a:ext cx="2085975" cy="1476375"/>
          </a:xfrm>
          <a:prstGeom prst="rect">
            <a:avLst/>
          </a:prstGeom>
          <a:noFill/>
          <a:ln w="9525">
            <a:noFill/>
            <a:miter lim="800000"/>
            <a:headEnd/>
            <a:tailEnd/>
          </a:ln>
        </p:spPr>
      </p:pic>
      <p:pic>
        <p:nvPicPr>
          <p:cNvPr id="32773" name="Picture 9" descr="http://japatriot.cz/wp-content/uploads/Merkel_Burka-e1420554029562.jpg"/>
          <p:cNvPicPr>
            <a:picLocks noChangeAspect="1" noChangeArrowheads="1"/>
          </p:cNvPicPr>
          <p:nvPr/>
        </p:nvPicPr>
        <p:blipFill>
          <a:blip r:embed="rId4" cstate="print"/>
          <a:srcRect/>
          <a:stretch>
            <a:fillRect/>
          </a:stretch>
        </p:blipFill>
        <p:spPr bwMode="auto">
          <a:xfrm>
            <a:off x="5921375" y="4953000"/>
            <a:ext cx="3070225" cy="1600200"/>
          </a:xfrm>
          <a:prstGeom prst="rect">
            <a:avLst/>
          </a:prstGeom>
          <a:noFill/>
          <a:ln w="9525">
            <a:noFill/>
            <a:miter lim="800000"/>
            <a:headEnd/>
            <a:tailEnd/>
          </a:ln>
        </p:spPr>
      </p:pic>
      <p:pic>
        <p:nvPicPr>
          <p:cNvPr id="32774" name="Picture 11" descr="Résultat de recherche d'images pour &quot;Protiislámské postoje v N&amp;ecaron;mecku&quot;"/>
          <p:cNvPicPr>
            <a:picLocks noChangeAspect="1" noChangeArrowheads="1"/>
          </p:cNvPicPr>
          <p:nvPr/>
        </p:nvPicPr>
        <p:blipFill>
          <a:blip r:embed="rId5" cstate="print"/>
          <a:srcRect/>
          <a:stretch>
            <a:fillRect/>
          </a:stretch>
        </p:blipFill>
        <p:spPr bwMode="auto">
          <a:xfrm>
            <a:off x="5905500" y="2667000"/>
            <a:ext cx="3086100" cy="1828800"/>
          </a:xfrm>
          <a:prstGeom prst="rect">
            <a:avLst/>
          </a:prstGeom>
          <a:noFill/>
          <a:ln w="9525">
            <a:noFill/>
            <a:miter lim="800000"/>
            <a:headEnd/>
            <a:tailEnd/>
          </a:ln>
        </p:spPr>
      </p:pic>
      <p:pic>
        <p:nvPicPr>
          <p:cNvPr id="32775" name="Picture 13" descr="http://www.vlasteneckenoviny.cz/wp-content/uploads/2015/05/tureck%C3%A9-N%C4%9Bmecko.jpg"/>
          <p:cNvPicPr>
            <a:picLocks noChangeAspect="1" noChangeArrowheads="1"/>
          </p:cNvPicPr>
          <p:nvPr/>
        </p:nvPicPr>
        <p:blipFill>
          <a:blip r:embed="rId6" cstate="print"/>
          <a:srcRect/>
          <a:stretch>
            <a:fillRect/>
          </a:stretch>
        </p:blipFill>
        <p:spPr bwMode="auto">
          <a:xfrm>
            <a:off x="3200400" y="4876800"/>
            <a:ext cx="2438400" cy="1676400"/>
          </a:xfrm>
          <a:prstGeom prst="rect">
            <a:avLst/>
          </a:prstGeom>
          <a:noFill/>
          <a:ln w="9525">
            <a:noFill/>
            <a:miter lim="800000"/>
            <a:headEnd/>
            <a:tailEnd/>
          </a:ln>
        </p:spPr>
      </p:pic>
      <p:pic>
        <p:nvPicPr>
          <p:cNvPr id="32776" name="Picture 15" descr="http://japatriot.cz/wp-content/uploads/Baba-Jaga-Merkel-570x350.jpg"/>
          <p:cNvPicPr>
            <a:picLocks noChangeAspect="1" noChangeArrowheads="1"/>
          </p:cNvPicPr>
          <p:nvPr/>
        </p:nvPicPr>
        <p:blipFill>
          <a:blip r:embed="rId7" cstate="print"/>
          <a:srcRect/>
          <a:stretch>
            <a:fillRect/>
          </a:stretch>
        </p:blipFill>
        <p:spPr bwMode="auto">
          <a:xfrm>
            <a:off x="228600" y="4876800"/>
            <a:ext cx="2667000" cy="1641475"/>
          </a:xfrm>
          <a:prstGeom prst="rect">
            <a:avLst/>
          </a:prstGeom>
          <a:noFill/>
          <a:ln w="9525">
            <a:noFill/>
            <a:miter lim="800000"/>
            <a:headEnd/>
            <a:tailEnd/>
          </a:ln>
        </p:spPr>
      </p:pic>
      <p:sp>
        <p:nvSpPr>
          <p:cNvPr id="32777" name="TextovéPole 9"/>
          <p:cNvSpPr txBox="1">
            <a:spLocks noChangeArrowheads="1"/>
          </p:cNvSpPr>
          <p:nvPr/>
        </p:nvSpPr>
        <p:spPr bwMode="auto">
          <a:xfrm>
            <a:off x="381000" y="914400"/>
            <a:ext cx="8229600" cy="1938992"/>
          </a:xfrm>
          <a:prstGeom prst="rect">
            <a:avLst/>
          </a:prstGeom>
          <a:noFill/>
          <a:ln w="9525">
            <a:noFill/>
            <a:miter lim="800000"/>
            <a:headEnd/>
            <a:tailEnd/>
          </a:ln>
        </p:spPr>
        <p:txBody>
          <a:bodyPr>
            <a:spAutoFit/>
          </a:bodyPr>
          <a:lstStyle/>
          <a:p>
            <a:r>
              <a:rPr lang="cs-CZ" sz="2000" b="1" dirty="0"/>
              <a:t>Německo a zejména kancléřka Angela </a:t>
            </a:r>
            <a:r>
              <a:rPr lang="cs-CZ" sz="2000" b="1" dirty="0" err="1"/>
              <a:t>Merkelová</a:t>
            </a:r>
            <a:r>
              <a:rPr lang="cs-CZ" sz="2000" b="1" dirty="0"/>
              <a:t> posazují vstřícné postoje vůči islámu a uprchlíkům.</a:t>
            </a:r>
          </a:p>
          <a:p>
            <a:r>
              <a:rPr lang="cs-CZ" sz="2000" b="1" dirty="0"/>
              <a:t>Přesto zejména ve východních spolkových zemích, ale čím dále tím více i v dalších oblastech se zvedá vlna proti muslimským uprchlíkům i proti samotné kancléřce</a:t>
            </a:r>
            <a:r>
              <a:rPr lang="cs-CZ" sz="2000" b="1" dirty="0" smtClean="0"/>
              <a:t>. Popularita kancléřky </a:t>
            </a:r>
            <a:r>
              <a:rPr lang="cs-CZ" sz="2000" b="1" dirty="0" err="1" smtClean="0"/>
              <a:t>Merkelové</a:t>
            </a:r>
            <a:r>
              <a:rPr lang="cs-CZ" sz="2000" b="1" dirty="0" smtClean="0"/>
              <a:t> klesá. Roste podpora ultrapravicové </a:t>
            </a:r>
            <a:r>
              <a:rPr lang="cs-CZ" sz="2000" b="1" i="1" dirty="0" smtClean="0"/>
              <a:t>Alternativě pro Německo </a:t>
            </a:r>
            <a:r>
              <a:rPr lang="cs-CZ" sz="2000" b="1" dirty="0" smtClean="0"/>
              <a:t>(Dříve PEGIDA)</a:t>
            </a:r>
            <a:endParaRPr lang="cs-CZ" sz="2000" b="1" i="1"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8313" y="0"/>
            <a:ext cx="8228012" cy="708025"/>
          </a:xfrm>
        </p:spPr>
        <p:txBody>
          <a:bodyPr/>
          <a:lstStyle/>
          <a:p>
            <a:r>
              <a:rPr lang="cs-CZ" altLang="cs-CZ" sz="2800" b="1" smtClean="0">
                <a:solidFill>
                  <a:srgbClr val="FF0000"/>
                </a:solidFill>
              </a:rPr>
              <a:t>Ultrapravicov strany v Evropě a jejich symboly</a:t>
            </a:r>
          </a:p>
        </p:txBody>
      </p:sp>
      <p:pic>
        <p:nvPicPr>
          <p:cNvPr id="33795" name="Picture 4"/>
          <p:cNvPicPr>
            <a:picLocks noGrp="1" noChangeAspect="1" noChangeArrowheads="1"/>
          </p:cNvPicPr>
          <p:nvPr>
            <p:ph type="body" idx="1"/>
          </p:nvPr>
        </p:nvPicPr>
        <p:blipFill>
          <a:blip r:embed="rId3" cstate="print"/>
          <a:srcRect/>
          <a:stretch>
            <a:fillRect/>
          </a:stretch>
        </p:blipFill>
        <p:spPr>
          <a:xfrm>
            <a:off x="304800" y="762000"/>
            <a:ext cx="3186113" cy="1077913"/>
          </a:xfrm>
        </p:spPr>
      </p:pic>
      <p:pic>
        <p:nvPicPr>
          <p:cNvPr id="33796" name="Picture 5" descr="ANd9GcRHYlUa7RPxvX1YxVckZCL-PSGMsmrFxdUly27GXuqSYHAXvWQuBw"/>
          <p:cNvPicPr>
            <a:picLocks noChangeAspect="1" noChangeArrowheads="1"/>
          </p:cNvPicPr>
          <p:nvPr/>
        </p:nvPicPr>
        <p:blipFill>
          <a:blip r:embed="rId4" cstate="print"/>
          <a:srcRect/>
          <a:stretch>
            <a:fillRect/>
          </a:stretch>
        </p:blipFill>
        <p:spPr bwMode="auto">
          <a:xfrm>
            <a:off x="6477000" y="815975"/>
            <a:ext cx="2209800" cy="1012825"/>
          </a:xfrm>
          <a:prstGeom prst="rect">
            <a:avLst/>
          </a:prstGeom>
          <a:noFill/>
          <a:ln w="9525">
            <a:noFill/>
            <a:miter lim="800000"/>
            <a:headEnd/>
            <a:tailEnd/>
          </a:ln>
        </p:spPr>
      </p:pic>
      <p:pic>
        <p:nvPicPr>
          <p:cNvPr id="33797" name="Picture 6" descr="ANd9GcTbRVUQ9uv7_Qs_KI0roBKv3VzDf00ihyr0qBSvgPqbuMtL9RkPYA"/>
          <p:cNvPicPr>
            <a:picLocks noChangeAspect="1" noChangeArrowheads="1"/>
          </p:cNvPicPr>
          <p:nvPr/>
        </p:nvPicPr>
        <p:blipFill>
          <a:blip r:embed="rId5" cstate="print"/>
          <a:srcRect/>
          <a:stretch>
            <a:fillRect/>
          </a:stretch>
        </p:blipFill>
        <p:spPr bwMode="auto">
          <a:xfrm>
            <a:off x="323850" y="2209800"/>
            <a:ext cx="2411413" cy="1447800"/>
          </a:xfrm>
          <a:prstGeom prst="rect">
            <a:avLst/>
          </a:prstGeom>
          <a:noFill/>
          <a:ln w="9525">
            <a:noFill/>
            <a:miter lim="800000"/>
            <a:headEnd/>
            <a:tailEnd/>
          </a:ln>
        </p:spPr>
      </p:pic>
      <p:pic>
        <p:nvPicPr>
          <p:cNvPr id="33798" name="Picture 7" descr="ANd9GcTADoFofc-gVywQ4iNzMzkoBqgikXr56AR3Ck-LkfnQKvZoQubTcg"/>
          <p:cNvPicPr>
            <a:picLocks noChangeAspect="1" noChangeArrowheads="1"/>
          </p:cNvPicPr>
          <p:nvPr/>
        </p:nvPicPr>
        <p:blipFill>
          <a:blip r:embed="rId6" cstate="print"/>
          <a:srcRect/>
          <a:stretch>
            <a:fillRect/>
          </a:stretch>
        </p:blipFill>
        <p:spPr bwMode="auto">
          <a:xfrm>
            <a:off x="2971800" y="2590800"/>
            <a:ext cx="2216150" cy="1603375"/>
          </a:xfrm>
          <a:prstGeom prst="rect">
            <a:avLst/>
          </a:prstGeom>
          <a:noFill/>
          <a:ln w="9525">
            <a:noFill/>
            <a:miter lim="800000"/>
            <a:headEnd/>
            <a:tailEnd/>
          </a:ln>
        </p:spPr>
      </p:pic>
      <p:pic>
        <p:nvPicPr>
          <p:cNvPr id="33799" name="Picture 8" descr="ANd9GcTgejfTshnJd7K0EqTjea8UmCwZ7h1hUJRmUEJIpEim-5UnOjrZqw"/>
          <p:cNvPicPr>
            <a:picLocks noChangeAspect="1" noChangeArrowheads="1"/>
          </p:cNvPicPr>
          <p:nvPr/>
        </p:nvPicPr>
        <p:blipFill>
          <a:blip r:embed="rId7" cstate="print"/>
          <a:srcRect/>
          <a:stretch>
            <a:fillRect/>
          </a:stretch>
        </p:blipFill>
        <p:spPr bwMode="auto">
          <a:xfrm>
            <a:off x="7232650" y="2286000"/>
            <a:ext cx="1293813" cy="1828800"/>
          </a:xfrm>
          <a:prstGeom prst="rect">
            <a:avLst/>
          </a:prstGeom>
          <a:noFill/>
          <a:ln w="9525">
            <a:noFill/>
            <a:miter lim="800000"/>
            <a:headEnd/>
            <a:tailEnd/>
          </a:ln>
        </p:spPr>
      </p:pic>
      <p:pic>
        <p:nvPicPr>
          <p:cNvPr id="33800" name="Picture 9" descr="Noua Dreaptă - Filiala Timişoara - Afiş „Marş de protest împotriva Mafiei imobiliare“ (II)"/>
          <p:cNvPicPr>
            <a:picLocks noChangeAspect="1" noChangeArrowheads="1"/>
          </p:cNvPicPr>
          <p:nvPr/>
        </p:nvPicPr>
        <p:blipFill>
          <a:blip r:embed="rId8" cstate="print"/>
          <a:srcRect/>
          <a:stretch>
            <a:fillRect/>
          </a:stretch>
        </p:blipFill>
        <p:spPr bwMode="auto">
          <a:xfrm>
            <a:off x="228600" y="4114800"/>
            <a:ext cx="1566863" cy="2212975"/>
          </a:xfrm>
          <a:prstGeom prst="rect">
            <a:avLst/>
          </a:prstGeom>
          <a:noFill/>
          <a:ln w="9525">
            <a:noFill/>
            <a:miter lim="800000"/>
            <a:headEnd/>
            <a:tailEnd/>
          </a:ln>
        </p:spPr>
      </p:pic>
      <p:pic>
        <p:nvPicPr>
          <p:cNvPr id="33801" name="Picture 10" descr="White+Nationalist+Unity"/>
          <p:cNvPicPr>
            <a:picLocks noChangeAspect="1" noChangeArrowheads="1"/>
          </p:cNvPicPr>
          <p:nvPr/>
        </p:nvPicPr>
        <p:blipFill>
          <a:blip r:embed="rId9" cstate="print"/>
          <a:srcRect/>
          <a:stretch>
            <a:fillRect/>
          </a:stretch>
        </p:blipFill>
        <p:spPr bwMode="auto">
          <a:xfrm>
            <a:off x="1981200" y="4476750"/>
            <a:ext cx="1905000" cy="1466850"/>
          </a:xfrm>
          <a:prstGeom prst="rect">
            <a:avLst/>
          </a:prstGeom>
          <a:noFill/>
          <a:ln w="9525">
            <a:noFill/>
            <a:miter lim="800000"/>
            <a:headEnd/>
            <a:tailEnd/>
          </a:ln>
        </p:spPr>
      </p:pic>
      <p:sp>
        <p:nvSpPr>
          <p:cNvPr id="33802" name="Text Box 11"/>
          <p:cNvSpPr txBox="1">
            <a:spLocks noChangeArrowheads="1"/>
          </p:cNvSpPr>
          <p:nvPr/>
        </p:nvSpPr>
        <p:spPr bwMode="auto">
          <a:xfrm>
            <a:off x="376238" y="2198688"/>
            <a:ext cx="1327150" cy="366712"/>
          </a:xfrm>
          <a:prstGeom prst="rect">
            <a:avLst/>
          </a:prstGeom>
          <a:noFill/>
          <a:ln w="9525">
            <a:noFill/>
            <a:miter lim="800000"/>
            <a:headEnd/>
            <a:tailEnd/>
          </a:ln>
        </p:spPr>
        <p:txBody>
          <a:bodyPr wrap="none">
            <a:spAutoFit/>
          </a:bodyPr>
          <a:lstStyle/>
          <a:p>
            <a:pPr eaLnBrk="1" hangingPunct="1"/>
            <a:r>
              <a:rPr lang="cs-CZ" altLang="cs-CZ" b="1"/>
              <a:t>Švýcarsko</a:t>
            </a:r>
          </a:p>
        </p:txBody>
      </p:sp>
      <p:sp>
        <p:nvSpPr>
          <p:cNvPr id="33803" name="Text Box 13"/>
          <p:cNvSpPr txBox="1">
            <a:spLocks noChangeArrowheads="1"/>
          </p:cNvSpPr>
          <p:nvPr/>
        </p:nvSpPr>
        <p:spPr bwMode="auto">
          <a:xfrm>
            <a:off x="6732588" y="5589588"/>
            <a:ext cx="2087562" cy="366712"/>
          </a:xfrm>
          <a:prstGeom prst="rect">
            <a:avLst/>
          </a:prstGeom>
          <a:noFill/>
          <a:ln w="9525">
            <a:noFill/>
            <a:miter lim="800000"/>
            <a:headEnd/>
            <a:tailEnd/>
          </a:ln>
        </p:spPr>
        <p:txBody>
          <a:bodyPr>
            <a:spAutoFit/>
          </a:bodyPr>
          <a:lstStyle/>
          <a:p>
            <a:pPr eaLnBrk="1" hangingPunct="1">
              <a:spcBef>
                <a:spcPct val="50000"/>
              </a:spcBef>
            </a:pPr>
            <a:endParaRPr lang="cs-CZ" altLang="cs-CZ"/>
          </a:p>
        </p:txBody>
      </p:sp>
      <p:sp>
        <p:nvSpPr>
          <p:cNvPr id="33804" name="Text Box 14"/>
          <p:cNvSpPr txBox="1">
            <a:spLocks noChangeArrowheads="1"/>
          </p:cNvSpPr>
          <p:nvPr/>
        </p:nvSpPr>
        <p:spPr bwMode="auto">
          <a:xfrm>
            <a:off x="365125" y="1843088"/>
            <a:ext cx="184150" cy="366712"/>
          </a:xfrm>
          <a:prstGeom prst="rect">
            <a:avLst/>
          </a:prstGeom>
          <a:noFill/>
          <a:ln w="9525">
            <a:noFill/>
            <a:miter lim="800000"/>
            <a:headEnd/>
            <a:tailEnd/>
          </a:ln>
        </p:spPr>
        <p:txBody>
          <a:bodyPr wrap="none">
            <a:spAutoFit/>
          </a:bodyPr>
          <a:lstStyle/>
          <a:p>
            <a:pPr eaLnBrk="1" hangingPunct="1"/>
            <a:endParaRPr lang="cs-CZ" altLang="cs-CZ"/>
          </a:p>
        </p:txBody>
      </p:sp>
      <p:sp>
        <p:nvSpPr>
          <p:cNvPr id="33805" name="Text Box 16"/>
          <p:cNvSpPr txBox="1">
            <a:spLocks noChangeArrowheads="1"/>
          </p:cNvSpPr>
          <p:nvPr/>
        </p:nvSpPr>
        <p:spPr bwMode="auto">
          <a:xfrm>
            <a:off x="1187450" y="1843088"/>
            <a:ext cx="1327150" cy="366712"/>
          </a:xfrm>
          <a:prstGeom prst="rect">
            <a:avLst/>
          </a:prstGeom>
          <a:noFill/>
          <a:ln w="9525">
            <a:noFill/>
            <a:miter lim="800000"/>
            <a:headEnd/>
            <a:tailEnd/>
          </a:ln>
        </p:spPr>
        <p:txBody>
          <a:bodyPr wrap="none">
            <a:spAutoFit/>
          </a:bodyPr>
          <a:lstStyle/>
          <a:p>
            <a:pPr eaLnBrk="1" hangingPunct="1"/>
            <a:r>
              <a:rPr lang="cs-CZ" altLang="cs-CZ" b="1"/>
              <a:t>Švýcarsko</a:t>
            </a:r>
          </a:p>
        </p:txBody>
      </p:sp>
      <p:sp>
        <p:nvSpPr>
          <p:cNvPr id="33806" name="Text Box 17"/>
          <p:cNvSpPr txBox="1">
            <a:spLocks noChangeArrowheads="1"/>
          </p:cNvSpPr>
          <p:nvPr/>
        </p:nvSpPr>
        <p:spPr bwMode="auto">
          <a:xfrm>
            <a:off x="6953250" y="1843088"/>
            <a:ext cx="1276350" cy="366712"/>
          </a:xfrm>
          <a:prstGeom prst="rect">
            <a:avLst/>
          </a:prstGeom>
          <a:noFill/>
          <a:ln w="9525">
            <a:noFill/>
            <a:miter lim="800000"/>
            <a:headEnd/>
            <a:tailEnd/>
          </a:ln>
        </p:spPr>
        <p:txBody>
          <a:bodyPr wrap="none">
            <a:spAutoFit/>
          </a:bodyPr>
          <a:lstStyle/>
          <a:p>
            <a:pPr eaLnBrk="1" hangingPunct="1"/>
            <a:r>
              <a:rPr lang="cs-CZ" altLang="cs-CZ" b="1"/>
              <a:t>Rakousko</a:t>
            </a:r>
          </a:p>
        </p:txBody>
      </p:sp>
      <p:sp>
        <p:nvSpPr>
          <p:cNvPr id="33807" name="Text Box 18"/>
          <p:cNvSpPr txBox="1">
            <a:spLocks noChangeArrowheads="1"/>
          </p:cNvSpPr>
          <p:nvPr/>
        </p:nvSpPr>
        <p:spPr bwMode="auto">
          <a:xfrm>
            <a:off x="76200" y="3657600"/>
            <a:ext cx="2667000" cy="366713"/>
          </a:xfrm>
          <a:prstGeom prst="rect">
            <a:avLst/>
          </a:prstGeom>
          <a:noFill/>
          <a:ln w="9525">
            <a:noFill/>
            <a:miter lim="800000"/>
            <a:headEnd/>
            <a:tailEnd/>
          </a:ln>
        </p:spPr>
        <p:txBody>
          <a:bodyPr>
            <a:spAutoFit/>
          </a:bodyPr>
          <a:lstStyle/>
          <a:p>
            <a:pPr eaLnBrk="1" hangingPunct="1">
              <a:spcBef>
                <a:spcPct val="50000"/>
              </a:spcBef>
            </a:pPr>
            <a:r>
              <a:rPr lang="cs-CZ" altLang="cs-CZ" b="1"/>
              <a:t>             Německo</a:t>
            </a:r>
          </a:p>
        </p:txBody>
      </p:sp>
      <p:sp>
        <p:nvSpPr>
          <p:cNvPr id="33808" name="Text Box 19"/>
          <p:cNvSpPr txBox="1">
            <a:spLocks noChangeArrowheads="1"/>
          </p:cNvSpPr>
          <p:nvPr/>
        </p:nvSpPr>
        <p:spPr bwMode="auto">
          <a:xfrm>
            <a:off x="3657600" y="4114800"/>
            <a:ext cx="2133600" cy="366713"/>
          </a:xfrm>
          <a:prstGeom prst="rect">
            <a:avLst/>
          </a:prstGeom>
          <a:noFill/>
          <a:ln w="9525">
            <a:noFill/>
            <a:miter lim="800000"/>
            <a:headEnd/>
            <a:tailEnd/>
          </a:ln>
        </p:spPr>
        <p:txBody>
          <a:bodyPr>
            <a:spAutoFit/>
          </a:bodyPr>
          <a:lstStyle/>
          <a:p>
            <a:pPr eaLnBrk="1" hangingPunct="1">
              <a:spcBef>
                <a:spcPct val="50000"/>
              </a:spcBef>
            </a:pPr>
            <a:r>
              <a:rPr lang="cs-CZ" altLang="cs-CZ" b="1"/>
              <a:t>       Francie</a:t>
            </a:r>
          </a:p>
        </p:txBody>
      </p:sp>
      <p:sp>
        <p:nvSpPr>
          <p:cNvPr id="33809" name="Text Box 20"/>
          <p:cNvSpPr txBox="1">
            <a:spLocks noChangeArrowheads="1"/>
          </p:cNvSpPr>
          <p:nvPr/>
        </p:nvSpPr>
        <p:spPr bwMode="auto">
          <a:xfrm>
            <a:off x="304800" y="6338888"/>
            <a:ext cx="1447800" cy="366712"/>
          </a:xfrm>
          <a:prstGeom prst="rect">
            <a:avLst/>
          </a:prstGeom>
          <a:noFill/>
          <a:ln w="9525">
            <a:noFill/>
            <a:miter lim="800000"/>
            <a:headEnd/>
            <a:tailEnd/>
          </a:ln>
        </p:spPr>
        <p:txBody>
          <a:bodyPr>
            <a:spAutoFit/>
          </a:bodyPr>
          <a:lstStyle/>
          <a:p>
            <a:pPr eaLnBrk="1" hangingPunct="1">
              <a:spcBef>
                <a:spcPct val="50000"/>
              </a:spcBef>
            </a:pPr>
            <a:r>
              <a:rPr lang="cs-CZ" altLang="cs-CZ" b="1"/>
              <a:t>Rumunsko</a:t>
            </a:r>
          </a:p>
        </p:txBody>
      </p:sp>
      <p:sp>
        <p:nvSpPr>
          <p:cNvPr id="33810" name="Text Box 22"/>
          <p:cNvSpPr txBox="1">
            <a:spLocks noChangeArrowheads="1"/>
          </p:cNvSpPr>
          <p:nvPr/>
        </p:nvSpPr>
        <p:spPr bwMode="auto">
          <a:xfrm>
            <a:off x="1676400" y="6019800"/>
            <a:ext cx="2514600" cy="366713"/>
          </a:xfrm>
          <a:prstGeom prst="rect">
            <a:avLst/>
          </a:prstGeom>
          <a:noFill/>
          <a:ln w="9525">
            <a:noFill/>
            <a:miter lim="800000"/>
            <a:headEnd/>
            <a:tailEnd/>
          </a:ln>
        </p:spPr>
        <p:txBody>
          <a:bodyPr>
            <a:spAutoFit/>
          </a:bodyPr>
          <a:lstStyle/>
          <a:p>
            <a:pPr algn="ctr" eaLnBrk="1" hangingPunct="1">
              <a:spcBef>
                <a:spcPct val="50000"/>
              </a:spcBef>
            </a:pPr>
            <a:r>
              <a:rPr lang="cs-CZ" altLang="cs-CZ" b="1"/>
              <a:t>Velká Britanie</a:t>
            </a:r>
          </a:p>
        </p:txBody>
      </p:sp>
      <p:sp>
        <p:nvSpPr>
          <p:cNvPr id="33811" name="Text Box 23"/>
          <p:cNvSpPr txBox="1">
            <a:spLocks noChangeArrowheads="1"/>
          </p:cNvSpPr>
          <p:nvPr/>
        </p:nvSpPr>
        <p:spPr bwMode="auto">
          <a:xfrm>
            <a:off x="6858000" y="4114800"/>
            <a:ext cx="1828800" cy="381000"/>
          </a:xfrm>
          <a:prstGeom prst="rect">
            <a:avLst/>
          </a:prstGeom>
          <a:noFill/>
          <a:ln w="9525">
            <a:noFill/>
            <a:miter lim="800000"/>
            <a:headEnd/>
            <a:tailEnd/>
          </a:ln>
        </p:spPr>
        <p:txBody>
          <a:bodyPr>
            <a:spAutoFit/>
          </a:bodyPr>
          <a:lstStyle/>
          <a:p>
            <a:pPr algn="ctr" eaLnBrk="1" hangingPunct="1">
              <a:spcBef>
                <a:spcPct val="50000"/>
              </a:spcBef>
            </a:pPr>
            <a:r>
              <a:rPr lang="cs-CZ" altLang="cs-CZ" b="1"/>
              <a:t>Španělsko</a:t>
            </a:r>
          </a:p>
        </p:txBody>
      </p:sp>
      <p:pic>
        <p:nvPicPr>
          <p:cNvPr id="33812" name="Picture 5" descr="right parties"/>
          <p:cNvPicPr>
            <a:picLocks noChangeAspect="1" noChangeArrowheads="1"/>
          </p:cNvPicPr>
          <p:nvPr/>
        </p:nvPicPr>
        <p:blipFill>
          <a:blip r:embed="rId10" cstate="print"/>
          <a:srcRect/>
          <a:stretch>
            <a:fillRect/>
          </a:stretch>
        </p:blipFill>
        <p:spPr bwMode="auto">
          <a:xfrm>
            <a:off x="3581400" y="685800"/>
            <a:ext cx="2743200" cy="1690688"/>
          </a:xfrm>
          <a:prstGeom prst="rect">
            <a:avLst/>
          </a:prstGeom>
          <a:noFill/>
          <a:ln w="9525">
            <a:noFill/>
            <a:miter lim="800000"/>
            <a:headEnd/>
            <a:tailEnd/>
          </a:ln>
        </p:spPr>
      </p:pic>
      <p:pic>
        <p:nvPicPr>
          <p:cNvPr id="33813" name="Picture 2"/>
          <p:cNvPicPr>
            <a:picLocks noChangeAspect="1" noChangeArrowheads="1"/>
          </p:cNvPicPr>
          <p:nvPr/>
        </p:nvPicPr>
        <p:blipFill>
          <a:blip r:embed="rId11" cstate="print"/>
          <a:srcRect/>
          <a:stretch>
            <a:fillRect/>
          </a:stretch>
        </p:blipFill>
        <p:spPr bwMode="auto">
          <a:xfrm>
            <a:off x="7451725" y="4572000"/>
            <a:ext cx="1387475" cy="1711325"/>
          </a:xfrm>
          <a:prstGeom prst="rect">
            <a:avLst/>
          </a:prstGeom>
          <a:noFill/>
          <a:ln w="9525">
            <a:noFill/>
            <a:round/>
            <a:headEnd/>
            <a:tailEnd/>
          </a:ln>
        </p:spPr>
      </p:pic>
      <p:pic>
        <p:nvPicPr>
          <p:cNvPr id="33814" name="Picture 4" descr="http://www.dsss.cz/userFiles/dsss-2.jpg"/>
          <p:cNvPicPr>
            <a:picLocks noChangeAspect="1" noChangeArrowheads="1"/>
          </p:cNvPicPr>
          <p:nvPr/>
        </p:nvPicPr>
        <p:blipFill>
          <a:blip r:embed="rId12" cstate="print"/>
          <a:srcRect/>
          <a:stretch>
            <a:fillRect/>
          </a:stretch>
        </p:blipFill>
        <p:spPr bwMode="auto">
          <a:xfrm>
            <a:off x="6726238" y="4572000"/>
            <a:ext cx="893762" cy="838200"/>
          </a:xfrm>
          <a:prstGeom prst="rect">
            <a:avLst/>
          </a:prstGeom>
          <a:noFill/>
          <a:ln w="9525">
            <a:noFill/>
            <a:miter lim="800000"/>
            <a:headEnd/>
            <a:tailEnd/>
          </a:ln>
        </p:spPr>
      </p:pic>
      <p:sp>
        <p:nvSpPr>
          <p:cNvPr id="33815" name="TextovéPole 23"/>
          <p:cNvSpPr txBox="1">
            <a:spLocks noChangeArrowheads="1"/>
          </p:cNvSpPr>
          <p:nvPr/>
        </p:nvSpPr>
        <p:spPr bwMode="auto">
          <a:xfrm>
            <a:off x="7010400" y="6411913"/>
            <a:ext cx="2819400" cy="369887"/>
          </a:xfrm>
          <a:prstGeom prst="rect">
            <a:avLst/>
          </a:prstGeom>
          <a:noFill/>
          <a:ln w="9525">
            <a:noFill/>
            <a:miter lim="800000"/>
            <a:headEnd/>
            <a:tailEnd/>
          </a:ln>
        </p:spPr>
        <p:txBody>
          <a:bodyPr>
            <a:spAutoFit/>
          </a:bodyPr>
          <a:lstStyle/>
          <a:p>
            <a:pPr eaLnBrk="1" hangingPunct="1"/>
            <a:r>
              <a:rPr lang="cs-CZ" altLang="cs-CZ"/>
              <a:t>  </a:t>
            </a:r>
            <a:r>
              <a:rPr lang="cs-CZ" altLang="cs-CZ" b="1"/>
              <a:t>Česká republika</a:t>
            </a:r>
          </a:p>
        </p:txBody>
      </p:sp>
      <p:pic>
        <p:nvPicPr>
          <p:cNvPr id="33816" name="Picture 8" descr="islam_symbol_sword"/>
          <p:cNvPicPr>
            <a:picLocks noChangeAspect="1" noChangeArrowheads="1"/>
          </p:cNvPicPr>
          <p:nvPr/>
        </p:nvPicPr>
        <p:blipFill>
          <a:blip r:embed="rId13" cstate="print"/>
          <a:srcRect/>
          <a:stretch>
            <a:fillRect/>
          </a:stretch>
        </p:blipFill>
        <p:spPr bwMode="auto">
          <a:xfrm>
            <a:off x="5405438" y="2514600"/>
            <a:ext cx="1497012" cy="1447800"/>
          </a:xfrm>
          <a:prstGeom prst="rect">
            <a:avLst/>
          </a:prstGeom>
          <a:noFill/>
          <a:ln w="9525">
            <a:noFill/>
            <a:miter lim="800000"/>
            <a:headEnd/>
            <a:tailEnd/>
          </a:ln>
        </p:spPr>
      </p:pic>
      <p:sp>
        <p:nvSpPr>
          <p:cNvPr id="33817" name="TextovéPole 25"/>
          <p:cNvSpPr txBox="1">
            <a:spLocks noChangeArrowheads="1"/>
          </p:cNvSpPr>
          <p:nvPr/>
        </p:nvSpPr>
        <p:spPr bwMode="auto">
          <a:xfrm>
            <a:off x="5486400" y="4038600"/>
            <a:ext cx="1371600" cy="369888"/>
          </a:xfrm>
          <a:prstGeom prst="rect">
            <a:avLst/>
          </a:prstGeom>
          <a:noFill/>
          <a:ln w="9525">
            <a:noFill/>
            <a:miter lim="800000"/>
            <a:headEnd/>
            <a:tailEnd/>
          </a:ln>
        </p:spPr>
        <p:txBody>
          <a:bodyPr>
            <a:spAutoFit/>
          </a:bodyPr>
          <a:lstStyle/>
          <a:p>
            <a:pPr eaLnBrk="1" hangingPunct="1"/>
            <a:r>
              <a:rPr lang="cs-CZ" altLang="cs-CZ" b="1"/>
              <a:t>Švédsko</a:t>
            </a:r>
          </a:p>
        </p:txBody>
      </p:sp>
      <p:pic>
        <p:nvPicPr>
          <p:cNvPr id="33818" name="Picture 3" descr="220px-National_Bolshevik_Party"/>
          <p:cNvPicPr>
            <a:picLocks noChangeAspect="1" noChangeArrowheads="1"/>
          </p:cNvPicPr>
          <p:nvPr/>
        </p:nvPicPr>
        <p:blipFill>
          <a:blip r:embed="rId14" cstate="print"/>
          <a:srcRect/>
          <a:stretch>
            <a:fillRect/>
          </a:stretch>
        </p:blipFill>
        <p:spPr bwMode="auto">
          <a:xfrm>
            <a:off x="4114800" y="4545013"/>
            <a:ext cx="1143000" cy="763587"/>
          </a:xfrm>
          <a:prstGeom prst="rect">
            <a:avLst/>
          </a:prstGeom>
          <a:noFill/>
          <a:ln w="9525">
            <a:noFill/>
            <a:miter lim="800000"/>
            <a:headEnd/>
            <a:tailEnd/>
          </a:ln>
        </p:spPr>
      </p:pic>
      <p:pic>
        <p:nvPicPr>
          <p:cNvPr id="33819" name="Picture 4" descr="ANd9GcRgn01VLwFA65f7xsi8sPnHUC2ig3eCMU9ZDBaExfBOUVJHXVno"/>
          <p:cNvPicPr>
            <a:picLocks noChangeAspect="1" noChangeArrowheads="1"/>
          </p:cNvPicPr>
          <p:nvPr/>
        </p:nvPicPr>
        <p:blipFill>
          <a:blip r:embed="rId15" cstate="print"/>
          <a:srcRect/>
          <a:stretch>
            <a:fillRect/>
          </a:stretch>
        </p:blipFill>
        <p:spPr bwMode="auto">
          <a:xfrm>
            <a:off x="4987925" y="5219700"/>
            <a:ext cx="1717675" cy="1333500"/>
          </a:xfrm>
          <a:prstGeom prst="rect">
            <a:avLst/>
          </a:prstGeom>
          <a:noFill/>
          <a:ln w="9525">
            <a:noFill/>
            <a:miter lim="800000"/>
            <a:headEnd/>
            <a:tailEnd/>
          </a:ln>
        </p:spPr>
      </p:pic>
      <p:sp>
        <p:nvSpPr>
          <p:cNvPr id="33820" name="TextovéPole 28"/>
          <p:cNvSpPr txBox="1">
            <a:spLocks noChangeArrowheads="1"/>
          </p:cNvSpPr>
          <p:nvPr/>
        </p:nvSpPr>
        <p:spPr bwMode="auto">
          <a:xfrm>
            <a:off x="4114800" y="5562600"/>
            <a:ext cx="1143000" cy="369888"/>
          </a:xfrm>
          <a:prstGeom prst="rect">
            <a:avLst/>
          </a:prstGeom>
          <a:noFill/>
          <a:ln w="9525">
            <a:noFill/>
            <a:miter lim="800000"/>
            <a:headEnd/>
            <a:tailEnd/>
          </a:ln>
        </p:spPr>
        <p:txBody>
          <a:bodyPr>
            <a:spAutoFit/>
          </a:bodyPr>
          <a:lstStyle/>
          <a:p>
            <a:pPr eaLnBrk="1" hangingPunct="1"/>
            <a:r>
              <a:rPr lang="cs-CZ" altLang="cs-CZ" b="1"/>
              <a:t>Rusko</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adpis 1"/>
          <p:cNvSpPr>
            <a:spLocks noGrp="1"/>
          </p:cNvSpPr>
          <p:nvPr>
            <p:ph type="title"/>
          </p:nvPr>
        </p:nvSpPr>
        <p:spPr>
          <a:xfrm>
            <a:off x="457200" y="228600"/>
            <a:ext cx="8229600" cy="990600"/>
          </a:xfrm>
        </p:spPr>
        <p:txBody>
          <a:bodyPr>
            <a:normAutofit fontScale="90000"/>
          </a:bodyPr>
          <a:lstStyle/>
          <a:p>
            <a:r>
              <a:rPr lang="cs-CZ" sz="3200" b="1" dirty="0" smtClean="0">
                <a:solidFill>
                  <a:srgbClr val="FF0000"/>
                </a:solidFill>
              </a:rPr>
              <a:t>Řešení uprchlické krize</a:t>
            </a:r>
            <a:br>
              <a:rPr lang="cs-CZ" sz="3200" b="1" dirty="0" smtClean="0">
                <a:solidFill>
                  <a:srgbClr val="FF0000"/>
                </a:solidFill>
              </a:rPr>
            </a:br>
            <a:r>
              <a:rPr lang="cs-CZ" sz="3200" b="1" dirty="0" smtClean="0">
                <a:solidFill>
                  <a:srgbClr val="FF0000"/>
                </a:solidFill>
              </a:rPr>
              <a:t>dlouhodobé. nákladné</a:t>
            </a:r>
          </a:p>
        </p:txBody>
      </p:sp>
      <p:sp>
        <p:nvSpPr>
          <p:cNvPr id="79875" name="Zástupný symbol pro obsah 2"/>
          <p:cNvSpPr>
            <a:spLocks noGrp="1"/>
          </p:cNvSpPr>
          <p:nvPr>
            <p:ph idx="1"/>
          </p:nvPr>
        </p:nvSpPr>
        <p:spPr>
          <a:xfrm>
            <a:off x="457200" y="1722438"/>
            <a:ext cx="8229600" cy="4525962"/>
          </a:xfrm>
        </p:spPr>
        <p:txBody>
          <a:bodyPr/>
          <a:lstStyle/>
          <a:p>
            <a:r>
              <a:rPr lang="cs-CZ" sz="2000" b="1" dirty="0" smtClean="0"/>
              <a:t>Postoje a opatření</a:t>
            </a:r>
          </a:p>
          <a:p>
            <a:r>
              <a:rPr lang="cs-CZ" sz="2000" b="1" dirty="0" smtClean="0"/>
              <a:t>Evropa nebyla připravená</a:t>
            </a:r>
          </a:p>
          <a:p>
            <a:r>
              <a:rPr lang="cs-CZ" sz="2000" b="1" dirty="0" smtClean="0"/>
              <a:t>Evropa není jednotná populismus a různé  zájmy</a:t>
            </a:r>
          </a:p>
          <a:p>
            <a:r>
              <a:rPr lang="cs-CZ" sz="2000" b="1" dirty="0" smtClean="0"/>
              <a:t>Evropu nelze „opevnit“, ale je důležité posílit vnější  hranice</a:t>
            </a:r>
          </a:p>
          <a:p>
            <a:r>
              <a:rPr lang="cs-CZ" sz="2000" b="1" dirty="0" smtClean="0"/>
              <a:t>Zaměřit se na vnitřní situaci muslimských zemí</a:t>
            </a:r>
          </a:p>
          <a:p>
            <a:r>
              <a:rPr lang="cs-CZ" sz="2000" b="1" dirty="0" smtClean="0"/>
              <a:t>Udělat vše pro ukončení konfliktů</a:t>
            </a:r>
          </a:p>
          <a:p>
            <a:r>
              <a:rPr lang="cs-CZ" sz="2000" b="1" dirty="0" smtClean="0"/>
              <a:t>Potlačovat a oslabovat t ISIL a další teroristické organizace</a:t>
            </a:r>
          </a:p>
          <a:p>
            <a:r>
              <a:rPr lang="cs-CZ" sz="2000" b="1" smtClean="0"/>
              <a:t>Působit </a:t>
            </a:r>
            <a:r>
              <a:rPr lang="cs-CZ" sz="2000" b="1" dirty="0" smtClean="0"/>
              <a:t>pozitivně na  veřejné mínění. (role medií!)</a:t>
            </a:r>
          </a:p>
          <a:p>
            <a:r>
              <a:rPr lang="cs-CZ" sz="2000" b="1" dirty="0" smtClean="0"/>
              <a:t>Vyvážit solidaritu a bezpečnost.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media.novinky.cz/569/545690-top_foto1-qo51r.jpg"/>
          <p:cNvPicPr>
            <a:picLocks noChangeAspect="1" noChangeArrowheads="1"/>
          </p:cNvPicPr>
          <p:nvPr/>
        </p:nvPicPr>
        <p:blipFill>
          <a:blip r:embed="rId2" cstate="print"/>
          <a:srcRect/>
          <a:stretch>
            <a:fillRect/>
          </a:stretch>
        </p:blipFill>
        <p:spPr bwMode="auto">
          <a:xfrm>
            <a:off x="381000" y="3225292"/>
            <a:ext cx="4419600" cy="2489708"/>
          </a:xfrm>
          <a:prstGeom prst="rect">
            <a:avLst/>
          </a:prstGeom>
          <a:noFill/>
          <a:ln w="9525">
            <a:noFill/>
            <a:miter lim="800000"/>
            <a:headEnd/>
            <a:tailEnd/>
          </a:ln>
        </p:spPr>
      </p:pic>
      <p:sp>
        <p:nvSpPr>
          <p:cNvPr id="3" name="TextovéPole 2"/>
          <p:cNvSpPr txBox="1"/>
          <p:nvPr/>
        </p:nvSpPr>
        <p:spPr>
          <a:xfrm>
            <a:off x="381000" y="533400"/>
            <a:ext cx="8458200" cy="2954655"/>
          </a:xfrm>
          <a:prstGeom prst="rect">
            <a:avLst/>
          </a:prstGeom>
          <a:noFill/>
        </p:spPr>
        <p:txBody>
          <a:bodyPr wrap="square" rtlCol="0">
            <a:spAutoFit/>
          </a:bodyPr>
          <a:lstStyle/>
          <a:p>
            <a:pPr algn="ctr"/>
            <a:r>
              <a:rPr lang="cs-CZ" sz="2800" b="1" dirty="0" smtClean="0"/>
              <a:t>Malá pozitivní zpráva nakonec</a:t>
            </a:r>
          </a:p>
          <a:p>
            <a:pPr algn="ctr"/>
            <a:r>
              <a:rPr lang="cs-CZ" sz="3200" b="1" dirty="0" smtClean="0">
                <a:sym typeface="Wingdings" pitchFamily="2" charset="2"/>
              </a:rPr>
              <a:t></a:t>
            </a:r>
            <a:endParaRPr lang="cs-CZ" sz="3200" b="1" dirty="0" smtClean="0"/>
          </a:p>
          <a:p>
            <a:endParaRPr lang="cs-CZ" b="1" dirty="0"/>
          </a:p>
          <a:p>
            <a:endParaRPr lang="cs-CZ" b="1" dirty="0" smtClean="0"/>
          </a:p>
          <a:p>
            <a:r>
              <a:rPr lang="cs-CZ" b="1" dirty="0" smtClean="0"/>
              <a:t>Studenti Gymnázia v Teplicích </a:t>
            </a:r>
            <a:r>
              <a:rPr lang="cs-CZ" b="1" dirty="0" err="1" smtClean="0"/>
              <a:t>vyhlásilii</a:t>
            </a:r>
            <a:r>
              <a:rPr lang="cs-CZ" b="1" dirty="0" smtClean="0"/>
              <a:t> kampaň na </a:t>
            </a:r>
            <a:r>
              <a:rPr lang="cs-CZ" b="1" dirty="0" err="1" smtClean="0"/>
              <a:t>podporumuslimské</a:t>
            </a:r>
            <a:r>
              <a:rPr lang="cs-CZ" b="1" dirty="0" smtClean="0"/>
              <a:t> spolužačky Eman </a:t>
            </a:r>
            <a:r>
              <a:rPr lang="cs-CZ" b="1" dirty="0" err="1" smtClean="0"/>
              <a:t>Ghalebové</a:t>
            </a:r>
            <a:r>
              <a:rPr lang="cs-CZ" b="1" dirty="0" smtClean="0"/>
              <a:t> z Jemenu. Ředitel školy dostával desítky mailů a dopisů, žádajících její vyloučení pro propagaci islámu. Odmítl ji vyloučit.</a:t>
            </a:r>
          </a:p>
          <a:p>
            <a:r>
              <a:rPr lang="cs-CZ" b="1" dirty="0" smtClean="0"/>
              <a:t> Sedmnáctiletá Eman  gymnazistkou zůstane.</a:t>
            </a:r>
          </a:p>
          <a:p>
            <a:endParaRPr lang="cs-CZ" dirty="0"/>
          </a:p>
        </p:txBody>
      </p:sp>
      <p:pic>
        <p:nvPicPr>
          <p:cNvPr id="113667" name="Picture 3" descr="ALH62bd1c_155709_4113148"/>
          <p:cNvPicPr>
            <a:picLocks noChangeAspect="1" noChangeArrowheads="1"/>
          </p:cNvPicPr>
          <p:nvPr/>
        </p:nvPicPr>
        <p:blipFill>
          <a:blip r:embed="rId3" cstate="print"/>
          <a:srcRect/>
          <a:stretch>
            <a:fillRect/>
          </a:stretch>
        </p:blipFill>
        <p:spPr bwMode="auto">
          <a:xfrm>
            <a:off x="5050864" y="3200400"/>
            <a:ext cx="3788336"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body" idx="4294967295"/>
          </p:nvPr>
        </p:nvSpPr>
        <p:spPr>
          <a:xfrm>
            <a:off x="0" y="476672"/>
            <a:ext cx="8915400" cy="6553200"/>
          </a:xfrm>
        </p:spPr>
        <p:txBody>
          <a:bodyPr/>
          <a:lstStyle/>
          <a:p>
            <a:pPr eaLnBrk="1" hangingPunct="1">
              <a:buFontTx/>
              <a:buNone/>
            </a:pPr>
            <a:r>
              <a:rPr lang="cs-CZ" altLang="cs-CZ" sz="2400" b="1" dirty="0" smtClean="0"/>
              <a:t>    V současném světě roste sociální, ekonomické i politické napětí .  </a:t>
            </a:r>
          </a:p>
          <a:p>
            <a:pPr eaLnBrk="1" hangingPunct="1">
              <a:buFontTx/>
              <a:buNone/>
            </a:pPr>
            <a:r>
              <a:rPr lang="cs-CZ" altLang="cs-CZ" sz="2400" b="1" dirty="0" smtClean="0"/>
              <a:t>    Zhoršující se hospodářská a sociální situace části obyvatel, vzrůstající migrace, upřednostňování konzumu vedou k nárůstu xenofobie, k etnickým a politickým konfliktům.                                                  </a:t>
            </a:r>
            <a:r>
              <a:rPr lang="cs-CZ" altLang="cs-CZ" dirty="0" smtClean="0"/>
              <a:t>                              </a:t>
            </a:r>
            <a:r>
              <a:rPr lang="cs-CZ" altLang="cs-CZ" sz="2400" b="1" dirty="0" smtClean="0"/>
              <a:t>Přistěhovalectví roste a mění tvář Evropy (světa)</a:t>
            </a:r>
          </a:p>
          <a:p>
            <a:pPr eaLnBrk="1" hangingPunct="1">
              <a:buFontTx/>
              <a:buNone/>
            </a:pPr>
            <a:r>
              <a:rPr lang="cs-CZ" altLang="cs-CZ" sz="2400" b="1" dirty="0" smtClean="0"/>
              <a:t>     Přesto a právě proto to nesmíme vzdát</a:t>
            </a:r>
          </a:p>
          <a:p>
            <a:pPr eaLnBrk="1" hangingPunct="1">
              <a:buFontTx/>
              <a:buNone/>
            </a:pPr>
            <a:r>
              <a:rPr lang="cs-CZ" altLang="cs-CZ" dirty="0" smtClean="0"/>
              <a:t>                     </a:t>
            </a:r>
            <a:endParaRPr lang="cs-CZ" altLang="cs-CZ" sz="2000" b="1" dirty="0" smtClean="0">
              <a:latin typeface="Arial Narrow" pitchFamily="34" charset="0"/>
            </a:endParaRPr>
          </a:p>
          <a:p>
            <a:pPr eaLnBrk="1" hangingPunct="1">
              <a:buFontTx/>
              <a:buNone/>
            </a:pPr>
            <a:endParaRPr lang="cs-CZ" altLang="cs-CZ" sz="2000" b="1" dirty="0" smtClean="0">
              <a:latin typeface="Arial Narrow" pitchFamily="34" charset="0"/>
            </a:endParaRPr>
          </a:p>
          <a:p>
            <a:pPr eaLnBrk="1" hangingPunct="1">
              <a:buFontTx/>
              <a:buNone/>
            </a:pPr>
            <a:r>
              <a:rPr lang="cs-CZ" altLang="cs-CZ" sz="2000" b="1" dirty="0" smtClean="0">
                <a:latin typeface="Arial Narrow" pitchFamily="34" charset="0"/>
              </a:rPr>
              <a:t>                                                                      </a:t>
            </a:r>
          </a:p>
          <a:p>
            <a:pPr eaLnBrk="1" hangingPunct="1">
              <a:buFontTx/>
              <a:buNone/>
            </a:pPr>
            <a:r>
              <a:rPr lang="cs-CZ" altLang="cs-CZ" sz="2000" b="1" dirty="0" smtClean="0">
                <a:latin typeface="Arial Narrow" pitchFamily="34" charset="0"/>
              </a:rPr>
              <a:t>                                     </a:t>
            </a:r>
          </a:p>
          <a:p>
            <a:pPr eaLnBrk="1" hangingPunct="1">
              <a:buFontTx/>
              <a:buNone/>
            </a:pPr>
            <a:r>
              <a:rPr lang="cs-CZ" altLang="cs-CZ" sz="2400" b="1" dirty="0" smtClean="0">
                <a:latin typeface="Algerian" pitchFamily="82" charset="0"/>
              </a:rPr>
              <a:t>„</a:t>
            </a:r>
          </a:p>
        </p:txBody>
      </p:sp>
      <p:pic>
        <p:nvPicPr>
          <p:cNvPr id="80899" name="Picture 4" descr="Komensky"/>
          <p:cNvPicPr>
            <a:picLocks noChangeAspect="1" noChangeArrowheads="1"/>
          </p:cNvPicPr>
          <p:nvPr/>
        </p:nvPicPr>
        <p:blipFill>
          <a:blip r:embed="rId2" cstate="print"/>
          <a:srcRect/>
          <a:stretch>
            <a:fillRect/>
          </a:stretch>
        </p:blipFill>
        <p:spPr bwMode="auto">
          <a:xfrm>
            <a:off x="2133600" y="3645024"/>
            <a:ext cx="1444625" cy="1411287"/>
          </a:xfrm>
          <a:prstGeom prst="rect">
            <a:avLst/>
          </a:prstGeom>
          <a:noFill/>
          <a:ln w="9525">
            <a:noFill/>
            <a:miter lim="800000"/>
            <a:headEnd/>
            <a:tailEnd/>
          </a:ln>
        </p:spPr>
      </p:pic>
      <p:pic>
        <p:nvPicPr>
          <p:cNvPr id="80900" name="Picture 5"/>
          <p:cNvPicPr>
            <a:picLocks noChangeAspect="1" noChangeArrowheads="1"/>
          </p:cNvPicPr>
          <p:nvPr/>
        </p:nvPicPr>
        <p:blipFill>
          <a:blip r:embed="rId3" cstate="print"/>
          <a:srcRect/>
          <a:stretch>
            <a:fillRect/>
          </a:stretch>
        </p:blipFill>
        <p:spPr bwMode="auto">
          <a:xfrm>
            <a:off x="381000" y="3356992"/>
            <a:ext cx="1703388" cy="1930400"/>
          </a:xfrm>
          <a:prstGeom prst="rect">
            <a:avLst/>
          </a:prstGeom>
          <a:noFill/>
          <a:ln w="9525">
            <a:noFill/>
            <a:miter lim="800000"/>
            <a:headEnd/>
            <a:tailEnd/>
          </a:ln>
        </p:spPr>
      </p:pic>
      <p:sp>
        <p:nvSpPr>
          <p:cNvPr id="80901" name="Rectangle 6"/>
          <p:cNvSpPr>
            <a:spLocks noChangeArrowheads="1"/>
          </p:cNvSpPr>
          <p:nvPr/>
        </p:nvSpPr>
        <p:spPr bwMode="auto">
          <a:xfrm>
            <a:off x="152400" y="5373216"/>
            <a:ext cx="8763000" cy="708025"/>
          </a:xfrm>
          <a:prstGeom prst="rect">
            <a:avLst/>
          </a:prstGeom>
          <a:noFill/>
          <a:ln w="9525">
            <a:noFill/>
            <a:miter lim="800000"/>
            <a:headEnd/>
            <a:tailEnd/>
          </a:ln>
        </p:spPr>
        <p:txBody>
          <a:bodyPr>
            <a:spAutoFit/>
          </a:bodyPr>
          <a:lstStyle/>
          <a:p>
            <a:pPr eaLnBrk="1" hangingPunct="1"/>
            <a:r>
              <a:rPr lang="cs-CZ" altLang="cs-CZ" sz="2000" b="1" dirty="0"/>
              <a:t>Jan Amos Komenský:</a:t>
            </a:r>
            <a:r>
              <a:rPr lang="cs-CZ" altLang="cs-CZ" sz="2000" b="1" dirty="0">
                <a:latin typeface="Arial Narrow" pitchFamily="34" charset="0"/>
              </a:rPr>
              <a:t> Omnia </a:t>
            </a:r>
            <a:r>
              <a:rPr lang="cs-CZ" altLang="cs-CZ" sz="2000" b="1" dirty="0" err="1">
                <a:latin typeface="Arial Narrow" pitchFamily="34" charset="0"/>
              </a:rPr>
              <a:t>sponte</a:t>
            </a:r>
            <a:r>
              <a:rPr lang="cs-CZ" altLang="cs-CZ" sz="2000" b="1" dirty="0">
                <a:latin typeface="Arial Narrow" pitchFamily="34" charset="0"/>
              </a:rPr>
              <a:t> </a:t>
            </a:r>
            <a:r>
              <a:rPr lang="cs-CZ" altLang="cs-CZ" sz="2000" b="1" dirty="0" err="1">
                <a:latin typeface="Arial Narrow" pitchFamily="34" charset="0"/>
              </a:rPr>
              <a:t>fluant</a:t>
            </a:r>
            <a:r>
              <a:rPr lang="cs-CZ" altLang="cs-CZ" sz="2000" b="1" dirty="0">
                <a:latin typeface="Arial Narrow" pitchFamily="34" charset="0"/>
              </a:rPr>
              <a:t> </a:t>
            </a:r>
            <a:r>
              <a:rPr lang="cs-CZ" altLang="cs-CZ" sz="2000" b="1" dirty="0" err="1">
                <a:latin typeface="Arial Narrow" pitchFamily="34" charset="0"/>
              </a:rPr>
              <a:t>absit</a:t>
            </a:r>
            <a:r>
              <a:rPr lang="cs-CZ" altLang="cs-CZ" sz="2000" b="1" dirty="0">
                <a:latin typeface="Arial Narrow" pitchFamily="34" charset="0"/>
              </a:rPr>
              <a:t> </a:t>
            </a:r>
            <a:r>
              <a:rPr lang="cs-CZ" altLang="cs-CZ" sz="2000" b="1" dirty="0" err="1">
                <a:latin typeface="Arial Narrow" pitchFamily="34" charset="0"/>
              </a:rPr>
              <a:t>violentia</a:t>
            </a:r>
            <a:r>
              <a:rPr lang="cs-CZ" altLang="cs-CZ" sz="2000" b="1" dirty="0">
                <a:latin typeface="Arial Narrow" pitchFamily="34" charset="0"/>
              </a:rPr>
              <a:t> </a:t>
            </a:r>
            <a:r>
              <a:rPr lang="cs-CZ" altLang="cs-CZ" sz="2000" b="1" dirty="0" err="1">
                <a:latin typeface="Arial Narrow" pitchFamily="34" charset="0"/>
              </a:rPr>
              <a:t>rebus</a:t>
            </a:r>
            <a:r>
              <a:rPr lang="cs-CZ" altLang="cs-CZ" sz="2000" b="1" dirty="0">
                <a:latin typeface="Arial Narrow" pitchFamily="34" charset="0"/>
              </a:rPr>
              <a:t>!</a:t>
            </a:r>
            <a:r>
              <a:rPr lang="cs-CZ" altLang="cs-CZ" sz="2400" b="1" dirty="0">
                <a:latin typeface="Algerian" pitchFamily="82" charset="0"/>
              </a:rPr>
              <a:t/>
            </a:r>
            <a:br>
              <a:rPr lang="cs-CZ" altLang="cs-CZ" sz="2400" b="1" dirty="0">
                <a:latin typeface="Algerian" pitchFamily="82" charset="0"/>
              </a:rPr>
            </a:br>
            <a:endParaRPr lang="cs-CZ" altLang="cs-CZ" sz="2000" b="1" dirty="0"/>
          </a:p>
        </p:txBody>
      </p:sp>
      <p:sp>
        <p:nvSpPr>
          <p:cNvPr id="80902" name="Rectangle 7"/>
          <p:cNvSpPr>
            <a:spLocks noChangeArrowheads="1"/>
          </p:cNvSpPr>
          <p:nvPr/>
        </p:nvSpPr>
        <p:spPr bwMode="auto">
          <a:xfrm>
            <a:off x="0" y="5805264"/>
            <a:ext cx="9291638" cy="830262"/>
          </a:xfrm>
          <a:prstGeom prst="rect">
            <a:avLst/>
          </a:prstGeom>
          <a:noFill/>
          <a:ln w="9525">
            <a:noFill/>
            <a:miter lim="800000"/>
            <a:headEnd/>
            <a:tailEnd/>
          </a:ln>
        </p:spPr>
        <p:txBody>
          <a:bodyPr wrap="none">
            <a:spAutoFit/>
          </a:bodyPr>
          <a:lstStyle/>
          <a:p>
            <a:pPr eaLnBrk="1" hangingPunct="1"/>
            <a:r>
              <a:rPr lang="cs-CZ" altLang="cs-CZ" sz="2400" b="1" dirty="0">
                <a:solidFill>
                  <a:srgbClr val="CC0000"/>
                </a:solidFill>
              </a:rPr>
              <a:t>„Nechť všechno volně plyne, nechť je násilí vzdáleno věcem!“</a:t>
            </a:r>
            <a:br>
              <a:rPr lang="cs-CZ" altLang="cs-CZ" sz="2400" b="1" dirty="0">
                <a:solidFill>
                  <a:srgbClr val="CC0000"/>
                </a:solidFill>
              </a:rPr>
            </a:br>
            <a:endParaRPr lang="cs-CZ" altLang="cs-CZ" sz="2400" b="1" dirty="0">
              <a:solidFill>
                <a:srgbClr val="CC0000"/>
              </a:solidFill>
            </a:endParaRPr>
          </a:p>
        </p:txBody>
      </p:sp>
      <p:pic>
        <p:nvPicPr>
          <p:cNvPr id="80904" name="Obrázek 7" descr="http://www.svetbezvalek.cz/sites/default/files/styles/teaser/public/gallery/article/logo-svet-bez-valek-orez_1.png?itok=KQsEDmW5"/>
          <p:cNvPicPr>
            <a:picLocks noChangeAspect="1" noChangeArrowheads="1"/>
          </p:cNvPicPr>
          <p:nvPr/>
        </p:nvPicPr>
        <p:blipFill>
          <a:blip r:embed="rId4" cstate="print"/>
          <a:srcRect/>
          <a:stretch>
            <a:fillRect/>
          </a:stretch>
        </p:blipFill>
        <p:spPr bwMode="auto">
          <a:xfrm>
            <a:off x="6477000" y="3212976"/>
            <a:ext cx="19050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152400" y="76200"/>
            <a:ext cx="8229600" cy="487363"/>
          </a:xfrm>
        </p:spPr>
        <p:txBody>
          <a:bodyPr>
            <a:normAutofit fontScale="90000"/>
          </a:bodyPr>
          <a:lstStyle/>
          <a:p>
            <a:r>
              <a:rPr lang="cs-CZ" altLang="cs-CZ" sz="2800" b="1" smtClean="0">
                <a:solidFill>
                  <a:srgbClr val="FF0000"/>
                </a:solidFill>
              </a:rPr>
              <a:t>Korán</a:t>
            </a:r>
          </a:p>
        </p:txBody>
      </p:sp>
      <p:sp>
        <p:nvSpPr>
          <p:cNvPr id="12291" name="Zástupný symbol pro obsah 2"/>
          <p:cNvSpPr>
            <a:spLocks noGrp="1"/>
          </p:cNvSpPr>
          <p:nvPr>
            <p:ph idx="1"/>
          </p:nvPr>
        </p:nvSpPr>
        <p:spPr>
          <a:xfrm>
            <a:off x="-152400" y="2514600"/>
            <a:ext cx="9296400" cy="1905000"/>
          </a:xfrm>
        </p:spPr>
        <p:txBody>
          <a:bodyPr>
            <a:normAutofit lnSpcReduction="10000"/>
          </a:bodyPr>
          <a:lstStyle/>
          <a:p>
            <a:pPr>
              <a:buFontTx/>
              <a:buNone/>
            </a:pPr>
            <a:r>
              <a:rPr lang="cs-CZ" altLang="cs-CZ" sz="2000" smtClean="0"/>
              <a:t>                       </a:t>
            </a:r>
          </a:p>
          <a:p>
            <a:pPr>
              <a:buFontTx/>
              <a:buNone/>
            </a:pPr>
            <a:r>
              <a:rPr lang="cs-CZ" altLang="cs-CZ" sz="1800" smtClean="0"/>
              <a:t>     </a:t>
            </a:r>
            <a:r>
              <a:rPr lang="cs-CZ" altLang="cs-CZ" sz="1800" b="1" smtClean="0"/>
              <a:t>Muhammad nebyl pouze duchovní, ale též politický a vojenský představitel, obsah koránu proto odpovídá aktuální situaci a potřebám n době vzniku</a:t>
            </a:r>
          </a:p>
          <a:p>
            <a:pPr>
              <a:buFontTx/>
              <a:buNone/>
            </a:pPr>
            <a:r>
              <a:rPr lang="cs-CZ" altLang="cs-CZ" sz="1800" b="1" smtClean="0"/>
              <a:t>      Podobně jako v Bibli jsou některé verše víceznačné, odpovídají historické situaci a jsou mylně vykládány a zneužívány.</a:t>
            </a:r>
          </a:p>
          <a:p>
            <a:pPr>
              <a:buFontTx/>
              <a:buNone/>
            </a:pPr>
            <a:r>
              <a:rPr lang="cs-CZ" altLang="cs-CZ" sz="1800" b="1" smtClean="0"/>
              <a:t>      Významní Islámští učenci PRACUJÍ revizi a aktualizaci Koránu a celého islámu.</a:t>
            </a:r>
          </a:p>
          <a:p>
            <a:pPr>
              <a:buFontTx/>
              <a:buNone/>
            </a:pPr>
            <a:endParaRPr lang="cs-CZ" altLang="cs-CZ" sz="1800" b="1" smtClean="0"/>
          </a:p>
          <a:p>
            <a:pPr>
              <a:buFontTx/>
              <a:buNone/>
            </a:pPr>
            <a:endParaRPr lang="cs-CZ" altLang="cs-CZ" smtClean="0"/>
          </a:p>
          <a:p>
            <a:endParaRPr lang="cs-CZ" altLang="cs-CZ" smtClean="0"/>
          </a:p>
        </p:txBody>
      </p:sp>
      <p:pic>
        <p:nvPicPr>
          <p:cNvPr id="12292" name="Picture 3" descr="koran"/>
          <p:cNvPicPr>
            <a:picLocks noChangeAspect="1" noChangeArrowheads="1"/>
          </p:cNvPicPr>
          <p:nvPr/>
        </p:nvPicPr>
        <p:blipFill>
          <a:blip r:embed="rId2" cstate="print"/>
          <a:srcRect/>
          <a:stretch>
            <a:fillRect/>
          </a:stretch>
        </p:blipFill>
        <p:spPr bwMode="auto">
          <a:xfrm>
            <a:off x="88900" y="228600"/>
            <a:ext cx="2824163" cy="1600200"/>
          </a:xfrm>
          <a:prstGeom prst="rect">
            <a:avLst/>
          </a:prstGeom>
          <a:noFill/>
          <a:ln w="9525">
            <a:noFill/>
            <a:miter lim="800000"/>
            <a:headEnd/>
            <a:tailEnd/>
          </a:ln>
        </p:spPr>
      </p:pic>
      <p:sp>
        <p:nvSpPr>
          <p:cNvPr id="12293" name="TextovéPole 9"/>
          <p:cNvSpPr txBox="1">
            <a:spLocks noChangeArrowheads="1"/>
          </p:cNvSpPr>
          <p:nvPr/>
        </p:nvSpPr>
        <p:spPr bwMode="auto">
          <a:xfrm>
            <a:off x="3048000" y="533400"/>
            <a:ext cx="3810000" cy="1754188"/>
          </a:xfrm>
          <a:prstGeom prst="rect">
            <a:avLst/>
          </a:prstGeom>
          <a:noFill/>
          <a:ln w="9525">
            <a:noFill/>
            <a:miter lim="800000"/>
            <a:headEnd/>
            <a:tailEnd/>
          </a:ln>
        </p:spPr>
        <p:txBody>
          <a:bodyPr>
            <a:spAutoFit/>
          </a:bodyPr>
          <a:lstStyle/>
          <a:p>
            <a:pPr eaLnBrk="1" hangingPunct="1"/>
            <a:r>
              <a:rPr lang="cs-CZ" altLang="cs-CZ" b="1"/>
              <a:t>Korán obsahuje rozsáhlou                 látku společnou s Biblí:                           vypráví  o stvoření, andělech, prvních lidech, o                                                         starozákonních postavách, o Ježíšovi a jeho matce Marii</a:t>
            </a:r>
            <a:r>
              <a:rPr lang="cs-CZ" altLang="cs-CZ"/>
              <a:t>.</a:t>
            </a:r>
          </a:p>
        </p:txBody>
      </p:sp>
      <p:sp>
        <p:nvSpPr>
          <p:cNvPr id="12294" name="TextovéPole 10"/>
          <p:cNvSpPr txBox="1">
            <a:spLocks noChangeArrowheads="1"/>
          </p:cNvSpPr>
          <p:nvPr/>
        </p:nvSpPr>
        <p:spPr bwMode="auto">
          <a:xfrm>
            <a:off x="152400" y="2286000"/>
            <a:ext cx="8382000" cy="646113"/>
          </a:xfrm>
          <a:prstGeom prst="rect">
            <a:avLst/>
          </a:prstGeom>
          <a:noFill/>
          <a:ln w="9525">
            <a:noFill/>
            <a:miter lim="800000"/>
            <a:headEnd/>
            <a:tailEnd/>
          </a:ln>
        </p:spPr>
        <p:txBody>
          <a:bodyPr>
            <a:spAutoFit/>
          </a:bodyPr>
          <a:lstStyle/>
          <a:p>
            <a:pPr eaLnBrk="1" hangingPunct="1"/>
            <a:r>
              <a:rPr lang="cs-CZ" altLang="cs-CZ" b="1"/>
              <a:t>Je rozdělen do114 súr (kapitol) a 6236 aj (veršů). Tradované pořadí kapitol je mechanické podle rozsahu, od nejdelší po nejkratší súru.</a:t>
            </a:r>
          </a:p>
        </p:txBody>
      </p:sp>
      <p:pic>
        <p:nvPicPr>
          <p:cNvPr id="12295" name="Picture 5" descr="http://oidnes.cz/12/023/cl6/AHA416239_c_cf55b059e7a6408ea3e906f609a598ac_0.jpg"/>
          <p:cNvPicPr>
            <a:picLocks noChangeAspect="1" noChangeArrowheads="1"/>
          </p:cNvPicPr>
          <p:nvPr/>
        </p:nvPicPr>
        <p:blipFill>
          <a:blip r:embed="rId3" cstate="print"/>
          <a:srcRect l="20998" r="14398"/>
          <a:stretch>
            <a:fillRect/>
          </a:stretch>
        </p:blipFill>
        <p:spPr bwMode="auto">
          <a:xfrm>
            <a:off x="122238" y="4419600"/>
            <a:ext cx="1401762" cy="1165225"/>
          </a:xfrm>
          <a:prstGeom prst="rect">
            <a:avLst/>
          </a:prstGeom>
          <a:noFill/>
          <a:ln w="9525">
            <a:noFill/>
            <a:miter lim="800000"/>
            <a:headEnd/>
            <a:tailEnd/>
          </a:ln>
        </p:spPr>
      </p:pic>
      <p:pic>
        <p:nvPicPr>
          <p:cNvPr id="12296" name="Picture 7" descr="http://www.koranoislamu.cz/files/2010/03/koran-a-terorismus-300x200.jpg"/>
          <p:cNvPicPr>
            <a:picLocks noChangeAspect="1" noChangeArrowheads="1"/>
          </p:cNvPicPr>
          <p:nvPr/>
        </p:nvPicPr>
        <p:blipFill>
          <a:blip r:embed="rId4" cstate="print"/>
          <a:srcRect l="30235"/>
          <a:stretch>
            <a:fillRect/>
          </a:stretch>
        </p:blipFill>
        <p:spPr bwMode="auto">
          <a:xfrm>
            <a:off x="152400" y="5486400"/>
            <a:ext cx="1371600" cy="1311275"/>
          </a:xfrm>
          <a:prstGeom prst="rect">
            <a:avLst/>
          </a:prstGeom>
          <a:noFill/>
          <a:ln w="9525">
            <a:noFill/>
            <a:miter lim="800000"/>
            <a:headEnd/>
            <a:tailEnd/>
          </a:ln>
        </p:spPr>
      </p:pic>
      <p:pic>
        <p:nvPicPr>
          <p:cNvPr id="12297" name="Picture 9" descr="1.Ep.S. Pavla Ke Kor. 10:20..Anobr&amp;zcaron; co&amp;zcaron; ob&amp;ecaron;tují pohané,&amp;dcaron;ábl&amp;uring;m ob&amp;ecaron;tují,a ne Bohu."/>
          <p:cNvPicPr>
            <a:picLocks noChangeAspect="1" noChangeArrowheads="1"/>
          </p:cNvPicPr>
          <p:nvPr/>
        </p:nvPicPr>
        <p:blipFill>
          <a:blip r:embed="rId5" cstate="print"/>
          <a:srcRect r="6236"/>
          <a:stretch>
            <a:fillRect/>
          </a:stretch>
        </p:blipFill>
        <p:spPr bwMode="auto">
          <a:xfrm>
            <a:off x="7020272" y="516632"/>
            <a:ext cx="2091459" cy="1472208"/>
          </a:xfrm>
          <a:prstGeom prst="rect">
            <a:avLst/>
          </a:prstGeom>
          <a:noFill/>
          <a:ln w="9525">
            <a:noFill/>
            <a:miter lim="800000"/>
            <a:headEnd/>
            <a:tailEnd/>
          </a:ln>
        </p:spPr>
      </p:pic>
      <p:sp>
        <p:nvSpPr>
          <p:cNvPr id="12298" name="TextovéPole 10"/>
          <p:cNvSpPr txBox="1">
            <a:spLocks noChangeArrowheads="1"/>
          </p:cNvSpPr>
          <p:nvPr/>
        </p:nvSpPr>
        <p:spPr bwMode="auto">
          <a:xfrm>
            <a:off x="1524000" y="4541838"/>
            <a:ext cx="5410200" cy="1477962"/>
          </a:xfrm>
          <a:prstGeom prst="rect">
            <a:avLst/>
          </a:prstGeom>
          <a:noFill/>
          <a:ln w="9525">
            <a:noFill/>
            <a:miter lim="800000"/>
            <a:headEnd/>
            <a:tailEnd/>
          </a:ln>
        </p:spPr>
        <p:txBody>
          <a:bodyPr>
            <a:spAutoFit/>
          </a:bodyPr>
          <a:lstStyle/>
          <a:p>
            <a:r>
              <a:rPr lang="cs-CZ" b="1"/>
              <a:t>Na konferenci v Mekce n roce 2015 vrchní imám ze sunnitské univerzity Al Azhara Al Tajib s koptským patriarchou Teodorem odmítli interpretace založené na doslovném výkladu Koránu a </a:t>
            </a:r>
            <a:r>
              <a:rPr lang="cs-CZ" b="1" i="1"/>
              <a:t>sunny</a:t>
            </a:r>
            <a:endParaRPr lang="cs-CZ" b="1"/>
          </a:p>
        </p:txBody>
      </p:sp>
      <p:pic>
        <p:nvPicPr>
          <p:cNvPr id="12299" name="Obrázek 11" descr="http://www.radiovaticana.cz/images/EGYPT_AL_TAYEB-TAWADROS.jpg"/>
          <p:cNvPicPr>
            <a:picLocks noChangeAspect="1" noChangeArrowheads="1"/>
          </p:cNvPicPr>
          <p:nvPr/>
        </p:nvPicPr>
        <p:blipFill>
          <a:blip r:embed="rId6" cstate="print"/>
          <a:srcRect/>
          <a:stretch>
            <a:fillRect/>
          </a:stretch>
        </p:blipFill>
        <p:spPr bwMode="auto">
          <a:xfrm>
            <a:off x="6981825" y="4495800"/>
            <a:ext cx="2009775" cy="1143000"/>
          </a:xfrm>
          <a:prstGeom prst="rect">
            <a:avLst/>
          </a:prstGeom>
          <a:noFill/>
          <a:ln w="9525">
            <a:noFill/>
            <a:miter lim="800000"/>
            <a:headEnd/>
            <a:tailEnd/>
          </a:ln>
        </p:spPr>
      </p:pic>
      <p:pic>
        <p:nvPicPr>
          <p:cNvPr id="12300" name="Obrázek 12" descr="https://pbs.twimg.com/media/B-iSzOdIAAAjaxh.jpg"/>
          <p:cNvPicPr>
            <a:picLocks noChangeAspect="1" noChangeArrowheads="1"/>
          </p:cNvPicPr>
          <p:nvPr/>
        </p:nvPicPr>
        <p:blipFill>
          <a:blip r:embed="rId7" cstate="print"/>
          <a:srcRect/>
          <a:stretch>
            <a:fillRect/>
          </a:stretch>
        </p:blipFill>
        <p:spPr bwMode="auto">
          <a:xfrm>
            <a:off x="6969125" y="5703888"/>
            <a:ext cx="2022475" cy="1077912"/>
          </a:xfrm>
          <a:prstGeom prst="rect">
            <a:avLst/>
          </a:prstGeom>
          <a:noFill/>
          <a:ln w="9525">
            <a:noFill/>
            <a:miter lim="800000"/>
            <a:headEnd/>
            <a:tailEnd/>
          </a:ln>
        </p:spPr>
      </p:pic>
      <p:pic>
        <p:nvPicPr>
          <p:cNvPr id="12301" name="Obrázek 13" descr="https://pbs.twimg.com/media/B-hLZMrIYAAJ_zd.jpg"/>
          <p:cNvPicPr>
            <a:picLocks noChangeAspect="1" noChangeArrowheads="1"/>
          </p:cNvPicPr>
          <p:nvPr/>
        </p:nvPicPr>
        <p:blipFill>
          <a:blip r:embed="rId8" cstate="print"/>
          <a:srcRect/>
          <a:stretch>
            <a:fillRect/>
          </a:stretch>
        </p:blipFill>
        <p:spPr bwMode="auto">
          <a:xfrm>
            <a:off x="4648200" y="5715000"/>
            <a:ext cx="21336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teiner Zlo0001"/>
          <p:cNvPicPr>
            <a:picLocks noChangeAspect="1" noChangeArrowheads="1"/>
          </p:cNvPicPr>
          <p:nvPr/>
        </p:nvPicPr>
        <p:blipFill>
          <a:blip r:embed="rId2" cstate="print"/>
          <a:srcRect t="3566" b="3566"/>
          <a:stretch>
            <a:fillRect/>
          </a:stretch>
        </p:blipFill>
        <p:spPr bwMode="auto">
          <a:xfrm>
            <a:off x="838200" y="23813"/>
            <a:ext cx="7010400" cy="681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4294967295"/>
          </p:nvPr>
        </p:nvSpPr>
        <p:spPr>
          <a:xfrm>
            <a:off x="0" y="0"/>
            <a:ext cx="8839200" cy="6629400"/>
          </a:xfrm>
        </p:spPr>
        <p:txBody>
          <a:bodyPr/>
          <a:lstStyle/>
          <a:p>
            <a:pPr eaLnBrk="1" hangingPunct="1">
              <a:buFontTx/>
              <a:buNone/>
            </a:pPr>
            <a:r>
              <a:rPr lang="cs-CZ" altLang="cs-CZ" sz="2000" b="1" dirty="0" smtClean="0">
                <a:latin typeface="Monotype Corsiva" pitchFamily="66" charset="0"/>
              </a:rPr>
              <a:t>                     </a:t>
            </a:r>
            <a:r>
              <a:rPr lang="cs-CZ" altLang="cs-CZ" sz="6000" b="1" dirty="0" smtClean="0">
                <a:latin typeface="Monotype Corsiva" pitchFamily="66" charset="0"/>
              </a:rPr>
              <a:t>         </a:t>
            </a:r>
            <a:r>
              <a:rPr lang="cs-CZ" altLang="cs-CZ" sz="4400" b="1" dirty="0" smtClean="0">
                <a:solidFill>
                  <a:srgbClr val="FF0000"/>
                </a:solidFill>
                <a:latin typeface="Monotype Corsiva" pitchFamily="66" charset="0"/>
              </a:rPr>
              <a:t>Co bude dál ? ?? ?</a:t>
            </a:r>
          </a:p>
          <a:p>
            <a:pPr algn="ctr" eaLnBrk="1" hangingPunct="1">
              <a:buFontTx/>
              <a:buNone/>
            </a:pPr>
            <a:r>
              <a:rPr lang="cs-CZ" altLang="cs-CZ" b="1" dirty="0" smtClean="0">
                <a:solidFill>
                  <a:srgbClr val="FF0000"/>
                </a:solidFill>
                <a:latin typeface="Monotype Corsiva" pitchFamily="66" charset="0"/>
              </a:rPr>
              <a:t>Neztrácejme naději!</a:t>
            </a:r>
          </a:p>
          <a:p>
            <a:pPr algn="ctr" eaLnBrk="1" hangingPunct="1">
              <a:buFontTx/>
              <a:buNone/>
            </a:pPr>
            <a:r>
              <a:rPr lang="cs-CZ" altLang="cs-CZ" b="1" dirty="0" smtClean="0">
                <a:solidFill>
                  <a:srgbClr val="FF0000"/>
                </a:solidFill>
                <a:latin typeface="Monotype Corsiva" pitchFamily="66" charset="0"/>
              </a:rPr>
              <a:t>NEVZDÁVEJME TO!</a:t>
            </a:r>
          </a:p>
          <a:p>
            <a:pPr algn="ctr" eaLnBrk="1" hangingPunct="1">
              <a:buFontTx/>
              <a:buNone/>
            </a:pPr>
            <a:r>
              <a:rPr lang="cs-CZ" altLang="cs-CZ" b="1" dirty="0" smtClean="0">
                <a:solidFill>
                  <a:srgbClr val="FF0000"/>
                </a:solidFill>
                <a:latin typeface="Monotype Corsiva" pitchFamily="66" charset="0"/>
              </a:rPr>
              <a:t>BOJUJME !</a:t>
            </a:r>
          </a:p>
          <a:p>
            <a:pPr algn="ctr" eaLnBrk="1" hangingPunct="1">
              <a:buFontTx/>
              <a:buNone/>
            </a:pPr>
            <a:r>
              <a:rPr lang="cs-CZ" altLang="cs-CZ" sz="4000" b="1" dirty="0" smtClean="0">
                <a:solidFill>
                  <a:srgbClr val="FF0000"/>
                </a:solidFill>
                <a:latin typeface="Monotype Corsiva" pitchFamily="66" charset="0"/>
              </a:rPr>
              <a:t>Je stále dost  dobrých (lidských) LIDÍ</a:t>
            </a:r>
          </a:p>
          <a:p>
            <a:pPr algn="ctr" eaLnBrk="1" hangingPunct="1">
              <a:buFontTx/>
              <a:buNone/>
            </a:pPr>
            <a:r>
              <a:rPr lang="cs-CZ" altLang="cs-CZ" sz="4000" b="1" dirty="0" smtClean="0">
                <a:solidFill>
                  <a:srgbClr val="FF0000"/>
                </a:solidFill>
                <a:latin typeface="Monotype Corsiva" pitchFamily="66" charset="0"/>
              </a:rPr>
              <a:t>Věřme a aktivně podporujme Rozum a  Dobro !</a:t>
            </a:r>
          </a:p>
          <a:p>
            <a:pPr algn="ctr" eaLnBrk="1" hangingPunct="1">
              <a:buFontTx/>
              <a:buNone/>
            </a:pPr>
            <a:r>
              <a:rPr lang="cs-CZ" altLang="cs-CZ" sz="4000" b="1" dirty="0" smtClean="0">
                <a:solidFill>
                  <a:srgbClr val="FF0000"/>
                </a:solidFill>
                <a:latin typeface="Monotype Corsiva" pitchFamily="66" charset="0"/>
              </a:rPr>
              <a:t>Nakonec zvítězí !!!</a:t>
            </a:r>
          </a:p>
          <a:p>
            <a:pPr eaLnBrk="1" hangingPunct="1">
              <a:buFontTx/>
              <a:buNone/>
            </a:pPr>
            <a:endParaRPr lang="cs-CZ" altLang="cs-CZ" sz="2000" b="1" dirty="0" smtClean="0">
              <a:latin typeface="Algerian" pitchFamily="82" charset="0"/>
            </a:endParaRPr>
          </a:p>
          <a:p>
            <a:pPr eaLnBrk="1" hangingPunct="1">
              <a:buFontTx/>
              <a:buNone/>
            </a:pPr>
            <a:r>
              <a:rPr lang="cs-CZ" altLang="cs-CZ" sz="2800" b="1" dirty="0" smtClean="0">
                <a:latin typeface="Algerian" pitchFamily="82" charset="0"/>
              </a:rPr>
              <a:t>       Děkuji za pozornost !</a:t>
            </a:r>
          </a:p>
          <a:p>
            <a:pPr algn="ctr" eaLnBrk="1" hangingPunct="1">
              <a:buFontTx/>
              <a:buNone/>
            </a:pPr>
            <a:r>
              <a:rPr lang="cs-CZ" altLang="cs-CZ" sz="2800" b="1" dirty="0" smtClean="0">
                <a:latin typeface="Algerian" pitchFamily="82" charset="0"/>
              </a:rPr>
              <a:t>   Jan Dočkal</a:t>
            </a:r>
          </a:p>
        </p:txBody>
      </p:sp>
      <p:pic>
        <p:nvPicPr>
          <p:cNvPr id="83971" name="Picture 3" descr="Smajlík"/>
          <p:cNvPicPr>
            <a:picLocks noChangeAspect="1" noChangeArrowheads="1"/>
          </p:cNvPicPr>
          <p:nvPr/>
        </p:nvPicPr>
        <p:blipFill>
          <a:blip r:embed="rId2" cstate="print"/>
          <a:srcRect/>
          <a:stretch>
            <a:fillRect/>
          </a:stretch>
        </p:blipFill>
        <p:spPr bwMode="auto">
          <a:xfrm>
            <a:off x="6421438" y="4267200"/>
            <a:ext cx="2300287" cy="2362200"/>
          </a:xfrm>
          <a:prstGeom prst="rect">
            <a:avLst/>
          </a:prstGeom>
          <a:noFill/>
          <a:ln w="9525">
            <a:noFill/>
            <a:miter lim="800000"/>
            <a:headEnd/>
            <a:tailEnd/>
          </a:ln>
        </p:spPr>
      </p:pic>
      <p:pic>
        <p:nvPicPr>
          <p:cNvPr id="83972" name="Picture 4" descr="Steiner Zlo0001"/>
          <p:cNvPicPr>
            <a:picLocks noChangeAspect="1" noChangeArrowheads="1"/>
          </p:cNvPicPr>
          <p:nvPr/>
        </p:nvPicPr>
        <p:blipFill>
          <a:blip r:embed="rId3" cstate="print"/>
          <a:srcRect l="8206" t="4279" r="8206" b="35655"/>
          <a:stretch>
            <a:fillRect/>
          </a:stretch>
        </p:blipFill>
        <p:spPr bwMode="auto">
          <a:xfrm>
            <a:off x="6705600" y="914400"/>
            <a:ext cx="2438400" cy="1831975"/>
          </a:xfrm>
          <a:prstGeom prst="rect">
            <a:avLst/>
          </a:prstGeom>
          <a:noFill/>
          <a:ln w="9525">
            <a:noFill/>
            <a:miter lim="800000"/>
            <a:headEnd/>
            <a:tailEnd/>
          </a:ln>
        </p:spPr>
      </p:pic>
      <p:pic>
        <p:nvPicPr>
          <p:cNvPr id="83973" name="Picture 5" descr="Komensky"/>
          <p:cNvPicPr>
            <a:picLocks noChangeAspect="1" noChangeArrowheads="1"/>
          </p:cNvPicPr>
          <p:nvPr/>
        </p:nvPicPr>
        <p:blipFill>
          <a:blip r:embed="rId4" cstate="print"/>
          <a:srcRect/>
          <a:stretch>
            <a:fillRect/>
          </a:stretch>
        </p:blipFill>
        <p:spPr bwMode="auto">
          <a:xfrm>
            <a:off x="0" y="762000"/>
            <a:ext cx="2057400" cy="201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title" idx="4294967295"/>
          </p:nvPr>
        </p:nvSpPr>
        <p:spPr>
          <a:xfrm>
            <a:off x="0" y="152400"/>
            <a:ext cx="8229600" cy="715963"/>
          </a:xfrm>
        </p:spPr>
        <p:txBody>
          <a:bodyPr/>
          <a:lstStyle/>
          <a:p>
            <a:r>
              <a:rPr lang="cs-CZ" altLang="cs-CZ" sz="3200" b="1" smtClean="0">
                <a:solidFill>
                  <a:srgbClr val="FF0000"/>
                </a:solidFill>
              </a:rPr>
              <a:t>Šíření Islámu a první konflikty</a:t>
            </a:r>
          </a:p>
        </p:txBody>
      </p:sp>
      <p:sp>
        <p:nvSpPr>
          <p:cNvPr id="6147" name="TextovéPole 4"/>
          <p:cNvSpPr txBox="1">
            <a:spLocks noChangeArrowheads="1"/>
          </p:cNvSpPr>
          <p:nvPr/>
        </p:nvSpPr>
        <p:spPr bwMode="auto">
          <a:xfrm>
            <a:off x="228600" y="838200"/>
            <a:ext cx="8915400" cy="923925"/>
          </a:xfrm>
          <a:prstGeom prst="rect">
            <a:avLst/>
          </a:prstGeom>
          <a:noFill/>
          <a:ln w="9525">
            <a:noFill/>
            <a:miter lim="800000"/>
            <a:headEnd/>
            <a:tailEnd/>
          </a:ln>
        </p:spPr>
        <p:txBody>
          <a:bodyPr>
            <a:spAutoFit/>
          </a:bodyPr>
          <a:lstStyle/>
          <a:p>
            <a:pPr eaLnBrk="1" hangingPunct="1"/>
            <a:r>
              <a:rPr lang="cs-CZ" altLang="cs-CZ" b="1"/>
              <a:t>Islám vznikl na Arabském poloostrově a šířil se na sever  do východního Středomoří (tzv. Blízký východ), do Persie (dnes Írán), Turecka, na  sever Afriky, pak do Španělska, ale také na východ, do  střední Asie, Indie., Indonésie. </a:t>
            </a:r>
          </a:p>
        </p:txBody>
      </p:sp>
      <p:pic>
        <p:nvPicPr>
          <p:cNvPr id="6148" name="Picture 7" descr="Recoquista mapa"/>
          <p:cNvPicPr>
            <a:picLocks noChangeAspect="1" noChangeArrowheads="1"/>
          </p:cNvPicPr>
          <p:nvPr/>
        </p:nvPicPr>
        <p:blipFill>
          <a:blip r:embed="rId2" cstate="print"/>
          <a:srcRect/>
          <a:stretch>
            <a:fillRect/>
          </a:stretch>
        </p:blipFill>
        <p:spPr bwMode="auto">
          <a:xfrm>
            <a:off x="5926138" y="4267200"/>
            <a:ext cx="3065462" cy="2374900"/>
          </a:xfrm>
          <a:prstGeom prst="rect">
            <a:avLst/>
          </a:prstGeom>
          <a:noFill/>
          <a:ln w="9525">
            <a:noFill/>
            <a:miter lim="800000"/>
            <a:headEnd/>
            <a:tailEnd/>
          </a:ln>
        </p:spPr>
      </p:pic>
      <p:pic>
        <p:nvPicPr>
          <p:cNvPr id="6149" name="Picture 6" descr="Křižové výpravy mapa"/>
          <p:cNvPicPr>
            <a:picLocks noChangeAspect="1" noChangeArrowheads="1"/>
          </p:cNvPicPr>
          <p:nvPr/>
        </p:nvPicPr>
        <p:blipFill>
          <a:blip r:embed="rId3" cstate="print"/>
          <a:srcRect/>
          <a:stretch>
            <a:fillRect/>
          </a:stretch>
        </p:blipFill>
        <p:spPr bwMode="auto">
          <a:xfrm>
            <a:off x="457200" y="4191000"/>
            <a:ext cx="2149475" cy="2514600"/>
          </a:xfrm>
          <a:prstGeom prst="rect">
            <a:avLst/>
          </a:prstGeom>
          <a:noFill/>
          <a:ln w="9525">
            <a:noFill/>
            <a:miter lim="800000"/>
            <a:headEnd/>
            <a:tailEnd/>
          </a:ln>
        </p:spPr>
      </p:pic>
      <p:sp>
        <p:nvSpPr>
          <p:cNvPr id="6150" name="TextovéPole 7"/>
          <p:cNvSpPr txBox="1">
            <a:spLocks noChangeArrowheads="1"/>
          </p:cNvSpPr>
          <p:nvPr/>
        </p:nvSpPr>
        <p:spPr bwMode="auto">
          <a:xfrm>
            <a:off x="2743200" y="4521200"/>
            <a:ext cx="3276600" cy="1644650"/>
          </a:xfrm>
          <a:prstGeom prst="rect">
            <a:avLst/>
          </a:prstGeom>
          <a:noFill/>
          <a:ln w="9525">
            <a:noFill/>
            <a:miter lim="800000"/>
            <a:headEnd/>
            <a:tailEnd/>
          </a:ln>
        </p:spPr>
        <p:txBody>
          <a:bodyPr>
            <a:spAutoFit/>
          </a:bodyPr>
          <a:lstStyle/>
          <a:p>
            <a:pPr algn="ctr" eaLnBrk="1" hangingPunct="1">
              <a:lnSpc>
                <a:spcPct val="80000"/>
              </a:lnSpc>
            </a:pPr>
            <a:r>
              <a:rPr lang="cs-CZ" altLang="cs-CZ" sz="1600" b="1"/>
              <a:t>         </a:t>
            </a:r>
            <a:r>
              <a:rPr lang="cs-CZ" altLang="cs-CZ" b="1"/>
              <a:t>11. – 13. století </a:t>
            </a:r>
          </a:p>
          <a:p>
            <a:pPr eaLnBrk="1" hangingPunct="1">
              <a:lnSpc>
                <a:spcPct val="80000"/>
              </a:lnSpc>
            </a:pPr>
            <a:r>
              <a:rPr lang="cs-CZ" altLang="cs-CZ" b="1"/>
              <a:t>Křížové výpravy „osvobození“ Palestiny od Arabů .  </a:t>
            </a:r>
          </a:p>
          <a:p>
            <a:pPr eaLnBrk="1" hangingPunct="1">
              <a:lnSpc>
                <a:spcPct val="80000"/>
              </a:lnSpc>
            </a:pPr>
            <a:r>
              <a:rPr lang="cs-CZ" altLang="cs-CZ" b="1"/>
              <a:t>       </a:t>
            </a:r>
          </a:p>
          <a:p>
            <a:pPr eaLnBrk="1" hangingPunct="1">
              <a:lnSpc>
                <a:spcPct val="80000"/>
              </a:lnSpc>
            </a:pPr>
            <a:r>
              <a:rPr lang="cs-CZ" altLang="cs-CZ" b="1"/>
              <a:t> Reconquista - vyhnání ze Španělska</a:t>
            </a:r>
            <a:endParaRPr lang="cs-CZ" altLang="cs-CZ"/>
          </a:p>
        </p:txBody>
      </p:sp>
      <p:sp>
        <p:nvSpPr>
          <p:cNvPr id="6151" name="TextovéPole 8"/>
          <p:cNvSpPr txBox="1">
            <a:spLocks noChangeArrowheads="1"/>
          </p:cNvSpPr>
          <p:nvPr/>
        </p:nvSpPr>
        <p:spPr bwMode="auto">
          <a:xfrm>
            <a:off x="228600" y="1828800"/>
            <a:ext cx="3810000" cy="2308324"/>
          </a:xfrm>
          <a:prstGeom prst="rect">
            <a:avLst/>
          </a:prstGeom>
          <a:noFill/>
          <a:ln w="9525">
            <a:noFill/>
            <a:miter lim="800000"/>
            <a:headEnd/>
            <a:tailEnd/>
          </a:ln>
        </p:spPr>
        <p:txBody>
          <a:bodyPr>
            <a:spAutoFit/>
          </a:bodyPr>
          <a:lstStyle/>
          <a:p>
            <a:pPr eaLnBrk="1" hangingPunct="1"/>
            <a:r>
              <a:rPr lang="cs-CZ" altLang="cs-CZ" b="1" dirty="0"/>
              <a:t>V 8. století islám ovládl  </a:t>
            </a:r>
            <a:r>
              <a:rPr lang="cs-CZ" altLang="cs-CZ" b="1" dirty="0" smtClean="0"/>
              <a:t>Pyrenejský </a:t>
            </a:r>
            <a:r>
              <a:rPr lang="cs-CZ" altLang="cs-CZ" b="1" dirty="0"/>
              <a:t>poloostrov, dnešní Španělsko a    Portugalsko.                                </a:t>
            </a:r>
            <a:endParaRPr lang="cs-CZ" altLang="cs-CZ" b="1" dirty="0" smtClean="0"/>
          </a:p>
          <a:p>
            <a:pPr eaLnBrk="1" hangingPunct="1"/>
            <a:r>
              <a:rPr lang="cs-CZ" altLang="cs-CZ" b="1" dirty="0" smtClean="0"/>
              <a:t>Pod </a:t>
            </a:r>
            <a:r>
              <a:rPr lang="cs-CZ" altLang="cs-CZ" b="1" dirty="0"/>
              <a:t>vládnou islámu </a:t>
            </a:r>
            <a:r>
              <a:rPr lang="cs-CZ" altLang="cs-CZ" b="1" dirty="0" smtClean="0"/>
              <a:t>žily tři </a:t>
            </a:r>
            <a:r>
              <a:rPr lang="cs-CZ" altLang="cs-CZ" b="1" dirty="0"/>
              <a:t>komunity: muslimové, křesťané a </a:t>
            </a:r>
            <a:r>
              <a:rPr lang="cs-CZ" altLang="cs-CZ" b="1" dirty="0" smtClean="0"/>
              <a:t>židé, </a:t>
            </a:r>
            <a:r>
              <a:rPr lang="cs-CZ" altLang="cs-CZ" b="1" dirty="0"/>
              <a:t>spolupracovali a vytvořili vysokou civilizační úroveň</a:t>
            </a:r>
            <a:r>
              <a:rPr lang="cs-CZ" altLang="cs-CZ" b="1" dirty="0" smtClean="0"/>
              <a:t>. Přesto docházelo ke konfliktům.</a:t>
            </a:r>
            <a:endParaRPr lang="cs-CZ" altLang="cs-CZ" b="1" dirty="0"/>
          </a:p>
        </p:txBody>
      </p:sp>
      <p:pic>
        <p:nvPicPr>
          <p:cNvPr id="6152" name="Picture 10" descr="350px-Age_of_Caliphs"/>
          <p:cNvPicPr>
            <a:picLocks noChangeAspect="1" noChangeArrowheads="1"/>
          </p:cNvPicPr>
          <p:nvPr/>
        </p:nvPicPr>
        <p:blipFill>
          <a:blip r:embed="rId4" cstate="print">
            <a:lum bright="-36000" contrast="68000"/>
          </a:blip>
          <a:srcRect/>
          <a:stretch>
            <a:fillRect/>
          </a:stretch>
        </p:blipFill>
        <p:spPr bwMode="auto">
          <a:xfrm>
            <a:off x="4368800" y="1803400"/>
            <a:ext cx="4394200" cy="2235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856</TotalTime>
  <Words>4622</Words>
  <Application>Microsoft Office PowerPoint</Application>
  <PresentationFormat>Předvádění na obrazovce (4:3)</PresentationFormat>
  <Paragraphs>574</Paragraphs>
  <Slides>81</Slides>
  <Notes>12</Notes>
  <HiddenSlides>0</HiddenSlides>
  <MMClips>0</MMClips>
  <ScaleCrop>false</ScaleCrop>
  <HeadingPairs>
    <vt:vector size="4" baseType="variant">
      <vt:variant>
        <vt:lpstr>Motiv</vt:lpstr>
      </vt:variant>
      <vt:variant>
        <vt:i4>1</vt:i4>
      </vt:variant>
      <vt:variant>
        <vt:lpstr>Nadpisy snímků</vt:lpstr>
      </vt:variant>
      <vt:variant>
        <vt:i4>81</vt:i4>
      </vt:variant>
    </vt:vector>
  </HeadingPairs>
  <TitlesOfParts>
    <vt:vector size="82" baseType="lpstr">
      <vt:lpstr>Motiv sady Office</vt:lpstr>
      <vt:lpstr>Islám  Islamismus muslimové v Evropě konflikty uprchlická krize   „islámofobie“</vt:lpstr>
      <vt:lpstr>O čem budeme hovořit?</vt:lpstr>
      <vt:lpstr>1. Co je Islám?</vt:lpstr>
      <vt:lpstr>                        Islám</vt:lpstr>
      <vt:lpstr>Počátky islámu</vt:lpstr>
      <vt:lpstr>Islámská (arabská) kultura   </vt:lpstr>
      <vt:lpstr>Náboženství</vt:lpstr>
      <vt:lpstr>Korán</vt:lpstr>
      <vt:lpstr>Šíření Islámu a první konflikty</vt:lpstr>
      <vt:lpstr>Islámské právo  šaria</vt:lpstr>
      <vt:lpstr>Snímek 11</vt:lpstr>
      <vt:lpstr>Problematické uplatňování práva šaria</vt:lpstr>
      <vt:lpstr>Džihád  جهاد</vt:lpstr>
      <vt:lpstr>Nepravdy a polopravdy, které šíří odpůrci islámu,          a kterým mnoho lidé věří</vt:lpstr>
      <vt:lpstr>Snímek 15</vt:lpstr>
      <vt:lpstr>Nejsou krásné ?</vt:lpstr>
      <vt:lpstr>Muslimské ženy v politice</vt:lpstr>
      <vt:lpstr>Snímek 18</vt:lpstr>
      <vt:lpstr>Snímek 19</vt:lpstr>
      <vt:lpstr>2. Islámské země v současném světě</vt:lpstr>
      <vt:lpstr>Muslimové dnes</vt:lpstr>
      <vt:lpstr>Muslimské země</vt:lpstr>
      <vt:lpstr>Snímek 23</vt:lpstr>
      <vt:lpstr>Snímek 24</vt:lpstr>
      <vt:lpstr>Svět v 21.století</vt:lpstr>
      <vt:lpstr>Snímek 26</vt:lpstr>
      <vt:lpstr>Snímek 27</vt:lpstr>
      <vt:lpstr>3. Islamismus </vt:lpstr>
      <vt:lpstr>             Islamismus není Islám! </vt:lpstr>
      <vt:lpstr>Snímek 30</vt:lpstr>
      <vt:lpstr>Nejznámější islamistické teroristické skupiny a organizace</vt:lpstr>
      <vt:lpstr>Snímek 32</vt:lpstr>
      <vt:lpstr>Snímek 33</vt:lpstr>
      <vt:lpstr>Snímek 34</vt:lpstr>
      <vt:lpstr>Al-Kaidá (základna)</vt:lpstr>
      <vt:lpstr>Boko Haram  (Západní učení je rouhání) Islamistická skupina v severn íNigerii. Jejím cílem je z Nigérie vytvořit muslimský stát, založený na striktním výkladu práva šarija</vt:lpstr>
      <vt:lpstr>Snímek 37</vt:lpstr>
      <vt:lpstr>Nkteré příčiny a projevy konfliktů</vt:lpstr>
      <vt:lpstr>  Francie  leden 2015                                                                                                                                7.1.2015  Útok na redakci  satirického časopisu Charlie Hebdo   </vt:lpstr>
      <vt:lpstr> 8. ledna - Útok na „košér“ samoobsluhu ve Vincennes   </vt:lpstr>
      <vt:lpstr>Odsuzující reakce ve Francii i ve světě</vt:lpstr>
      <vt:lpstr>Charlie Hebdo (Týdeník Charlie)</vt:lpstr>
      <vt:lpstr>Snímek 43</vt:lpstr>
      <vt:lpstr>Snímek 44</vt:lpstr>
      <vt:lpstr>Snímek 45</vt:lpstr>
      <vt:lpstr>Paříž 13.11.2015</vt:lpstr>
      <vt:lpstr>Brisel 2016</vt:lpstr>
      <vt:lpstr>Snímek 48</vt:lpstr>
      <vt:lpstr> Válečné konflikty v arabském světě</vt:lpstr>
      <vt:lpstr>Snímek 50</vt:lpstr>
      <vt:lpstr>Po Arabském jaru přišla  další roční období</vt:lpstr>
      <vt:lpstr>Občanské války a padající státy</vt:lpstr>
      <vt:lpstr>Snímek 53</vt:lpstr>
      <vt:lpstr>Snímek 54</vt:lpstr>
      <vt:lpstr>Snímek 55</vt:lpstr>
      <vt:lpstr>Snímek 56</vt:lpstr>
      <vt:lpstr>Snímek 57</vt:lpstr>
      <vt:lpstr>V Sýrii usilují o vliv a střetávají se zájmy  Saúdské Arábie, Turecka a Íránu</vt:lpstr>
      <vt:lpstr>Snímek 59</vt:lpstr>
      <vt:lpstr>Snímek 60</vt:lpstr>
      <vt:lpstr>„Pozitivní" image Íránu karikaturou ze Saudské Arábie.  Pod hladinou je realita jiná. Chapadly jsou “zrada”, “nadvláda”, “agrese”. </vt:lpstr>
      <vt:lpstr>Snímek 62</vt:lpstr>
      <vt:lpstr>Stále věřím v politické řešení.</vt:lpstr>
      <vt:lpstr>Snímek 64</vt:lpstr>
      <vt:lpstr>Snímek 65</vt:lpstr>
      <vt:lpstr>Snímek 66</vt:lpstr>
      <vt:lpstr>„Druhé stěhování národů“  2012 -  2015</vt:lpstr>
      <vt:lpstr>Snímek 68</vt:lpstr>
      <vt:lpstr>Snímek 69</vt:lpstr>
      <vt:lpstr>Uprchlíci a ekonomičtí migranti</vt:lpstr>
      <vt:lpstr>Snímek 71</vt:lpstr>
      <vt:lpstr>Nebezpečí a smrt na cestě</vt:lpstr>
      <vt:lpstr>Důsledky</vt:lpstr>
      <vt:lpstr>Protiislámské  aktivity v České republice</vt:lpstr>
      <vt:lpstr>Německo</vt:lpstr>
      <vt:lpstr>Ultrapravicov strany v Evropě a jejich symboly</vt:lpstr>
      <vt:lpstr>Řešení uprchlické krize dlouhodobé. nákladné</vt:lpstr>
      <vt:lpstr>Snímek 78</vt:lpstr>
      <vt:lpstr>Snímek 79</vt:lpstr>
      <vt:lpstr>Snímek 80</vt:lpstr>
      <vt:lpstr>Snímek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Islám a radikální islamismus</dc:title>
  <dc:creator>Honza</dc:creator>
  <cp:lastModifiedBy>Honza</cp:lastModifiedBy>
  <cp:revision>102</cp:revision>
  <dcterms:created xsi:type="dcterms:W3CDTF">2016-04-26T16:10:55Z</dcterms:created>
  <dcterms:modified xsi:type="dcterms:W3CDTF">2016-09-22T07:43:14Z</dcterms:modified>
</cp:coreProperties>
</file>