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03" r:id="rId3"/>
    <p:sldId id="323" r:id="rId4"/>
    <p:sldId id="324" r:id="rId5"/>
    <p:sldId id="320" r:id="rId6"/>
    <p:sldId id="321" r:id="rId7"/>
    <p:sldId id="322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4" r:id="rId17"/>
    <p:sldId id="315" r:id="rId18"/>
    <p:sldId id="316" r:id="rId19"/>
    <p:sldId id="317" r:id="rId20"/>
    <p:sldId id="318" r:id="rId21"/>
    <p:sldId id="325" r:id="rId22"/>
    <p:sldId id="326" r:id="rId23"/>
    <p:sldId id="327" r:id="rId24"/>
    <p:sldId id="328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75E2-811C-4295-AD58-6CECC4B2EB0D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4C77-151C-4611-9BDA-1D5DDAB4CB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5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pPr/>
              <a:t>2.5.2016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</a:t>
            </a:r>
            <a:r>
              <a:rPr lang="cs-CZ" dirty="0" smtClean="0"/>
              <a:t>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Nespecifické příznaky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556792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lítostivost, plačtivost; </a:t>
            </a:r>
          </a:p>
          <a:p>
            <a:r>
              <a:rPr lang="cs-CZ" altLang="cs-CZ" dirty="0" smtClean="0"/>
              <a:t>smutek, apatie, deprese; rozladěnost</a:t>
            </a:r>
          </a:p>
          <a:p>
            <a:r>
              <a:rPr lang="cs-CZ" altLang="cs-CZ" dirty="0" smtClean="0"/>
              <a:t>vztek, hněv, agrese; </a:t>
            </a:r>
          </a:p>
          <a:p>
            <a:r>
              <a:rPr lang="cs-CZ" altLang="cs-CZ" dirty="0" smtClean="0"/>
              <a:t>obranné reakce, </a:t>
            </a:r>
          </a:p>
          <a:p>
            <a:r>
              <a:rPr lang="cs-CZ" altLang="cs-CZ" dirty="0" smtClean="0"/>
              <a:t>sociální izolace, stranění se kamarádů; </a:t>
            </a:r>
          </a:p>
          <a:p>
            <a:r>
              <a:rPr lang="cs-CZ" altLang="cs-CZ" dirty="0" smtClean="0"/>
              <a:t>zhoršený školní prospěch; </a:t>
            </a:r>
          </a:p>
          <a:p>
            <a:r>
              <a:rPr lang="cs-CZ" altLang="cs-CZ" dirty="0" smtClean="0"/>
              <a:t>útěky z domova, záškoláctví; </a:t>
            </a:r>
          </a:p>
          <a:p>
            <a:r>
              <a:rPr lang="cs-CZ" altLang="cs-CZ" dirty="0" smtClean="0"/>
              <a:t>poruchy spánku a rozmanité tělesné obtížně; </a:t>
            </a:r>
          </a:p>
          <a:p>
            <a:r>
              <a:rPr lang="cs-CZ" altLang="cs-CZ" dirty="0" smtClean="0"/>
              <a:t>užívání drog a delikventní chování.</a:t>
            </a:r>
          </a:p>
        </p:txBody>
      </p:sp>
    </p:spTree>
    <p:extLst>
      <p:ext uri="{BB962C8B-B14F-4D97-AF65-F5344CB8AC3E}">
        <p14:creationId xmlns:p14="http://schemas.microsoft.com/office/powerpoint/2010/main" val="2992091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Projevy v chování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/>
          </a:bodyPr>
          <a:lstStyle/>
          <a:p>
            <a:r>
              <a:rPr lang="cs-CZ" altLang="cs-CZ" smtClean="0"/>
              <a:t>nezájem o dění v jeho okolí; </a:t>
            </a:r>
          </a:p>
          <a:p>
            <a:r>
              <a:rPr lang="cs-CZ" altLang="cs-CZ" smtClean="0"/>
              <a:t>vyhýbání se kontaktům s lidmi, včetně jeho vrstevníků; </a:t>
            </a:r>
          </a:p>
          <a:p>
            <a:r>
              <a:rPr lang="cs-CZ" altLang="cs-CZ" smtClean="0"/>
              <a:t>zvýšená opatrnost v kontaktu s dospělými, včetně vyhýbání se situacím, kdy je dítě samo s dospělým; </a:t>
            </a:r>
          </a:p>
          <a:p>
            <a:r>
              <a:rPr lang="cs-CZ" altLang="cs-CZ" smtClean="0"/>
              <a:t>vyhýbání se školním a mimoškolním aktivitám; </a:t>
            </a:r>
          </a:p>
          <a:p>
            <a:r>
              <a:rPr lang="cs-CZ" altLang="cs-CZ" smtClean="0"/>
              <a:t>agresivní napadání vrstevníků; </a:t>
            </a:r>
          </a:p>
          <a:p>
            <a:r>
              <a:rPr lang="cs-CZ" altLang="cs-CZ" smtClean="0"/>
              <a:t>vyhýbání se situacím zahrnující svlékání; </a:t>
            </a:r>
          </a:p>
          <a:p>
            <a:r>
              <a:rPr lang="cs-CZ" altLang="cs-CZ" smtClean="0"/>
              <a:t>potíže se soustředěním ve škole </a:t>
            </a:r>
          </a:p>
          <a:p>
            <a:r>
              <a:rPr lang="cs-CZ" altLang="cs-CZ" smtClean="0"/>
              <a:t>informovanost o sexu, která neodpovídá věku a zralosti dítěte; </a:t>
            </a:r>
          </a:p>
          <a:p>
            <a:r>
              <a:rPr lang="cs-CZ" altLang="cs-CZ" smtClean="0"/>
              <a:t>pokusy o sebevraždu, sebepoškozování; </a:t>
            </a:r>
          </a:p>
        </p:txBody>
      </p:sp>
    </p:spTree>
    <p:extLst>
      <p:ext uri="{BB962C8B-B14F-4D97-AF65-F5344CB8AC3E}">
        <p14:creationId xmlns:p14="http://schemas.microsoft.com/office/powerpoint/2010/main" val="2518378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Následky - krátkodobé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Somatické obtíže</a:t>
            </a:r>
          </a:p>
          <a:p>
            <a:r>
              <a:rPr lang="cs-CZ" altLang="cs-CZ" dirty="0" smtClean="0"/>
              <a:t>bolest, smutek, vztek, hanba, zvýšená úzkost, lítostivost, strach, </a:t>
            </a:r>
          </a:p>
          <a:p>
            <a:r>
              <a:rPr lang="cs-CZ" altLang="cs-CZ" dirty="0" smtClean="0"/>
              <a:t>pocit viny, deprese a nízká sebeúcta</a:t>
            </a:r>
          </a:p>
          <a:p>
            <a:r>
              <a:rPr lang="cs-CZ" altLang="cs-CZ" dirty="0" smtClean="0"/>
              <a:t>dítě přestává důvěřovat dospělým.</a:t>
            </a:r>
          </a:p>
        </p:txBody>
      </p:sp>
    </p:spTree>
    <p:extLst>
      <p:ext uri="{BB962C8B-B14F-4D97-AF65-F5344CB8AC3E}">
        <p14:creationId xmlns:p14="http://schemas.microsoft.com/office/powerpoint/2010/main" val="1259182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Následky - dlouhodobé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endParaRPr lang="cs-CZ" altLang="cs-CZ" dirty="0" smtClean="0"/>
          </a:p>
          <a:p>
            <a:r>
              <a:rPr lang="cs-CZ" altLang="cs-CZ" dirty="0" smtClean="0"/>
              <a:t>Obtíže </a:t>
            </a:r>
            <a:r>
              <a:rPr lang="cs-CZ" altLang="cs-CZ" dirty="0" smtClean="0"/>
              <a:t>s důvěrou</a:t>
            </a:r>
          </a:p>
          <a:p>
            <a:r>
              <a:rPr lang="cs-CZ" altLang="cs-CZ" dirty="0" smtClean="0"/>
              <a:t>Obtíže se sebehodnocením</a:t>
            </a:r>
          </a:p>
          <a:p>
            <a:r>
              <a:rPr lang="cs-CZ" altLang="cs-CZ" dirty="0" smtClean="0"/>
              <a:t>Obtíže při dosahování úspěchu</a:t>
            </a:r>
          </a:p>
          <a:p>
            <a:r>
              <a:rPr lang="cs-CZ" altLang="cs-CZ" dirty="0" smtClean="0"/>
              <a:t>Obtíže ve společenském kontaktu</a:t>
            </a:r>
          </a:p>
          <a:p>
            <a:r>
              <a:rPr lang="cs-CZ" altLang="cs-CZ" dirty="0" smtClean="0"/>
              <a:t>Obtíže v intimním životě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061648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2355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cs-CZ" altLang="cs-CZ" smtClean="0"/>
              <a:t>Dlouhodobé následky sexuálního zneužití záleží na osobnostní struktuře každého zneužitého člověka, </a:t>
            </a:r>
          </a:p>
          <a:p>
            <a:r>
              <a:rPr lang="cs-CZ" altLang="cs-CZ" smtClean="0"/>
              <a:t>na jeho vztahu k pachateli sexuální agrese, délce trvání, po jakou dobu byl sexuálně zneužíván, </a:t>
            </a:r>
          </a:p>
          <a:p>
            <a:r>
              <a:rPr lang="cs-CZ" altLang="cs-CZ" smtClean="0"/>
              <a:t>schopností se vyrovnávat se stresem,</a:t>
            </a:r>
          </a:p>
          <a:p>
            <a:r>
              <a:rPr lang="cs-CZ" altLang="cs-CZ" smtClean="0"/>
              <a:t>na tom zda se svěřil a vyhledal pomoc, zejména pak jestli se mu dalo očekávané sociální podpory od matky,</a:t>
            </a:r>
          </a:p>
          <a:p>
            <a:r>
              <a:rPr lang="cs-CZ" altLang="cs-CZ" smtClean="0"/>
              <a:t>na tom zda byl sekundárně viktimizován v průběhu odhalení, krizové intervence a terapie </a:t>
            </a:r>
          </a:p>
          <a:p>
            <a:r>
              <a:rPr lang="cs-CZ" altLang="cs-CZ" smtClean="0"/>
              <a:t>na tom, jak se zachovalo jeho okolí a rodina.</a:t>
            </a:r>
          </a:p>
        </p:txBody>
      </p:sp>
    </p:spTree>
    <p:extLst>
      <p:ext uri="{BB962C8B-B14F-4D97-AF65-F5344CB8AC3E}">
        <p14:creationId xmlns:p14="http://schemas.microsoft.com/office/powerpoint/2010/main" val="2504062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Co dítě učit?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dirty="0" smtClean="0"/>
              <a:t>Dítě je pánem svého těla. </a:t>
            </a:r>
          </a:p>
          <a:p>
            <a:r>
              <a:rPr lang="cs-CZ" altLang="cs-CZ" dirty="0" smtClean="0"/>
              <a:t>Naučit se identifikovat, která místa těla jsou jenom privátní. </a:t>
            </a:r>
          </a:p>
          <a:p>
            <a:r>
              <a:rPr lang="cs-CZ" altLang="cs-CZ" dirty="0" smtClean="0"/>
              <a:t>Děti se mohou dotýkat svých privátních míst, ale v soukromí. </a:t>
            </a:r>
          </a:p>
          <a:p>
            <a:r>
              <a:rPr lang="cs-CZ" altLang="cs-CZ" dirty="0" smtClean="0"/>
              <a:t>Mohou se jich dotýkat také lékaři, zdravotní sestry a rodiče, když jde o zdraví nebo hygienu </a:t>
            </a:r>
          </a:p>
          <a:p>
            <a:r>
              <a:rPr lang="cs-CZ" altLang="cs-CZ" dirty="0" smtClean="0"/>
              <a:t>Jiným dospělým (starším) to nelze dovolit, zvláště tehdy, když to má být tajemství. </a:t>
            </a:r>
          </a:p>
          <a:p>
            <a:r>
              <a:rPr lang="cs-CZ" altLang="cs-CZ" dirty="0" smtClean="0"/>
              <a:t>Děti nesmějí být nuceny dotýkat se privátních míst jiných lidí, zvláště ne starších. </a:t>
            </a:r>
          </a:p>
          <a:p>
            <a:r>
              <a:rPr lang="cs-CZ" altLang="cs-CZ" dirty="0" smtClean="0"/>
              <a:t>Když to dělá někdo, kdo je starší než dítě, není to nikdy vina dítěte</a:t>
            </a:r>
          </a:p>
        </p:txBody>
      </p:sp>
    </p:spTree>
    <p:extLst>
      <p:ext uri="{BB962C8B-B14F-4D97-AF65-F5344CB8AC3E}">
        <p14:creationId xmlns:p14="http://schemas.microsoft.com/office/powerpoint/2010/main" val="2554176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Zneužívané dítě 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Chtějte informace!</a:t>
            </a:r>
          </a:p>
          <a:p>
            <a:r>
              <a:rPr lang="cs-CZ" altLang="cs-CZ" dirty="0" smtClean="0"/>
              <a:t>Mějte oči i uši </a:t>
            </a:r>
            <a:r>
              <a:rPr lang="cs-CZ" altLang="cs-CZ" dirty="0" smtClean="0"/>
              <a:t>otevřené – oznamovací povinnost</a:t>
            </a:r>
            <a:endParaRPr lang="cs-CZ" altLang="cs-CZ" dirty="0" smtClean="0"/>
          </a:p>
          <a:p>
            <a:r>
              <a:rPr lang="cs-CZ" altLang="cs-CZ" dirty="0" smtClean="0"/>
              <a:t>Vyslechněte dítě, když začne mluvit. Dejte najevo, že je to v pořádku promluvit.</a:t>
            </a:r>
          </a:p>
          <a:p>
            <a:r>
              <a:rPr lang="cs-CZ" altLang="cs-CZ" dirty="0" smtClean="0"/>
              <a:t>Podezření konzultujte s dalšími odborníky</a:t>
            </a:r>
          </a:p>
          <a:p>
            <a:r>
              <a:rPr lang="cs-CZ" altLang="cs-CZ" dirty="0" smtClean="0"/>
              <a:t>Chraňte dítě v průběhu příp. vyšetřování</a:t>
            </a:r>
          </a:p>
          <a:p>
            <a:r>
              <a:rPr lang="cs-CZ" altLang="cs-CZ" dirty="0" smtClean="0"/>
              <a:t>Odborná péče je nezbytná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835877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Fyzické týrání</a:t>
            </a:r>
          </a:p>
        </p:txBody>
      </p:sp>
      <p:sp>
        <p:nvSpPr>
          <p:cNvPr id="2765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fyzické ubližování dítěti, nebo nezabránění, aby dítěti bylo ubližováno či dítě jinak trpělo</a:t>
            </a:r>
          </a:p>
          <a:p>
            <a:r>
              <a:rPr lang="cs-CZ" altLang="cs-CZ" dirty="0" smtClean="0"/>
              <a:t>Nepřiměřené fyzické trestání x tělesné tresty ????</a:t>
            </a:r>
          </a:p>
        </p:txBody>
      </p:sp>
    </p:spTree>
    <p:extLst>
      <p:ext uri="{BB962C8B-B14F-4D97-AF65-F5344CB8AC3E}">
        <p14:creationId xmlns:p14="http://schemas.microsoft.com/office/powerpoint/2010/main" val="3738921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Psychické  týrání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je hrubé a záměrné neuspokojování psychických potřeb dítěte vedoucí k poškození jeho osobnostního vývoje</a:t>
            </a:r>
          </a:p>
          <a:p>
            <a:r>
              <a:rPr lang="cs-CZ" altLang="cs-CZ" smtClean="0"/>
              <a:t>hrubé slovní napadání, výhrůžky,</a:t>
            </a:r>
          </a:p>
          <a:p>
            <a:r>
              <a:rPr lang="cs-CZ" altLang="cs-CZ" smtClean="0"/>
              <a:t>sociální izolace dítěte, </a:t>
            </a:r>
          </a:p>
          <a:p>
            <a:r>
              <a:rPr lang="cs-CZ" altLang="cs-CZ" smtClean="0"/>
              <a:t>vyvolávání pocitu strachu, viny, </a:t>
            </a:r>
          </a:p>
          <a:p>
            <a:r>
              <a:rPr lang="cs-CZ" altLang="cs-CZ" smtClean="0"/>
              <a:t>soustavné znevažování či zesměšňování osobnosti dítěte.</a:t>
            </a:r>
          </a:p>
          <a:p>
            <a:r>
              <a:rPr lang="cs-CZ" altLang="cs-CZ" smtClean="0"/>
              <a:t>přítomnost dítěte u vážných konfliktů doma nebo domácího násilí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306884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Šikana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484784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slovní nebo fyzické napadání osoby, která je vůči agresorovi slabší, nebo je na něm závislá. </a:t>
            </a:r>
          </a:p>
          <a:p>
            <a:r>
              <a:rPr lang="cs-CZ" altLang="cs-CZ" dirty="0" smtClean="0"/>
              <a:t>Zahrnuje ponižování, zesměšňování, vynucování služeb, peněz nebo věcí, vynucování nepřiměřených úkolů nebo činností. 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88316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Rodina ohrožující dítě</a:t>
            </a:r>
          </a:p>
          <a:p>
            <a:endParaRPr lang="cs-CZ" dirty="0"/>
          </a:p>
          <a:p>
            <a:r>
              <a:rPr lang="cs-CZ" dirty="0" smtClean="0"/>
              <a:t>Co dítě ohrožuje?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011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3072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Systémové týrání</a:t>
            </a:r>
          </a:p>
          <a:p>
            <a:r>
              <a:rPr lang="cs-CZ" altLang="cs-CZ" smtClean="0"/>
              <a:t>Sekundární viktimizace</a:t>
            </a:r>
          </a:p>
        </p:txBody>
      </p:sp>
    </p:spTree>
    <p:extLst>
      <p:ext uri="{BB962C8B-B14F-4D97-AF65-F5344CB8AC3E}">
        <p14:creationId xmlns:p14="http://schemas.microsoft.com/office/powerpoint/2010/main" val="1917950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práce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Důkladné prověření podezření</a:t>
            </a:r>
          </a:p>
          <a:p>
            <a:r>
              <a:rPr lang="cs-CZ" dirty="0" smtClean="0"/>
              <a:t>Spolupráce se zdravotníky</a:t>
            </a:r>
          </a:p>
          <a:p>
            <a:r>
              <a:rPr lang="cs-CZ" dirty="0" smtClean="0"/>
              <a:t>Posouzení náhledu pečující osoby – šance na změnu?</a:t>
            </a:r>
          </a:p>
          <a:p>
            <a:r>
              <a:rPr lang="cs-CZ" dirty="0" smtClean="0"/>
              <a:t>Osobní a rodinná historie - traumata</a:t>
            </a:r>
          </a:p>
          <a:p>
            <a:r>
              <a:rPr lang="cs-CZ" dirty="0" smtClean="0"/>
              <a:t>Ohrožení špatnými podmínkami = změna podmínek, nikoliv odebrání dítěte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921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Zajištění bezpečí a naplnění základních potřeb – eliminace nebezpečí</a:t>
            </a:r>
          </a:p>
          <a:p>
            <a:r>
              <a:rPr lang="cs-CZ" dirty="0" smtClean="0"/>
              <a:t>Zhodnocení zdravotního stavu</a:t>
            </a:r>
          </a:p>
          <a:p>
            <a:r>
              <a:rPr lang="cs-CZ" dirty="0" smtClean="0"/>
              <a:t>Posouzení psychického stavu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391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Pouze jeden výslech provedený vyškoleným profesionálem a zaznamená na video</a:t>
            </a:r>
          </a:p>
          <a:p>
            <a:r>
              <a:rPr lang="cs-CZ" dirty="0" smtClean="0"/>
              <a:t>Možná přítomnost státního zástupce</a:t>
            </a:r>
          </a:p>
          <a:p>
            <a:r>
              <a:rPr lang="cs-CZ" dirty="0" smtClean="0"/>
              <a:t>Zamezení sekundárná viktimizace</a:t>
            </a:r>
          </a:p>
          <a:p>
            <a:r>
              <a:rPr lang="cs-CZ" dirty="0" smtClean="0"/>
              <a:t>Podpora blízké neohrožující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938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s rodičem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 závislosti na vážnosti situace – bezpečí dítěte </a:t>
            </a:r>
            <a:r>
              <a:rPr lang="cs-CZ" smtClean="0"/>
              <a:t>je priorita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Podpora rodičovských kompetencí (VTI)</a:t>
            </a:r>
          </a:p>
          <a:p>
            <a:pPr marL="0" indent="0">
              <a:buNone/>
            </a:pPr>
            <a:r>
              <a:rPr lang="cs-CZ" dirty="0" smtClean="0"/>
              <a:t>Terapeutická podpora</a:t>
            </a:r>
          </a:p>
          <a:p>
            <a:pPr marL="0" indent="0">
              <a:buNone/>
            </a:pPr>
            <a:r>
              <a:rPr lang="cs-CZ" dirty="0" smtClean="0"/>
              <a:t>Dohled, kontrola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983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Zanedbávání</a:t>
            </a:r>
          </a:p>
          <a:p>
            <a:r>
              <a:rPr lang="cs-CZ" dirty="0" smtClean="0"/>
              <a:t>Zneužívání</a:t>
            </a:r>
          </a:p>
          <a:p>
            <a:r>
              <a:rPr lang="cs-CZ" dirty="0" smtClean="0"/>
              <a:t>Týrání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4251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Zanedbávání</a:t>
            </a:r>
          </a:p>
        </p:txBody>
      </p:sp>
      <p:sp>
        <p:nvSpPr>
          <p:cNvPr id="3174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Nejrozšířenější forma nehodného zacházení s dítětem</a:t>
            </a:r>
          </a:p>
          <a:p>
            <a:r>
              <a:rPr lang="cs-CZ" altLang="cs-CZ" smtClean="0"/>
              <a:t>dlouhodobé selhání v poskytování péče přiměřené potřebám a věku dítěte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684896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Zanedbávání fyzických potřeb</a:t>
            </a:r>
          </a:p>
        </p:txBody>
      </p:sp>
      <p:sp>
        <p:nvSpPr>
          <p:cNvPr id="3277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nedostatečná či nevhodná základní péči (výživu, oblečení, bezpečné prostředí). </a:t>
            </a:r>
          </a:p>
          <a:p>
            <a:r>
              <a:rPr lang="cs-CZ" altLang="cs-CZ" smtClean="0"/>
              <a:t>nedostatečný dohled nad dítětem či opuštění dítěte. </a:t>
            </a:r>
          </a:p>
          <a:p>
            <a:r>
              <a:rPr lang="cs-CZ" altLang="cs-CZ" smtClean="0"/>
              <a:t>zanedbávání zdravotní péče zahrnuje absenci preventivní i akutní lékařské péče, zanedbávání pokynů lékařů, nepodávání potřebných léků nebo nedodržování léčebných procedur</a:t>
            </a:r>
          </a:p>
        </p:txBody>
      </p:sp>
    </p:spTree>
    <p:extLst>
      <p:ext uri="{BB962C8B-B14F-4D97-AF65-F5344CB8AC3E}">
        <p14:creationId xmlns:p14="http://schemas.microsoft.com/office/powerpoint/2010/main" val="398527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Zanedbávání psychických potřeb</a:t>
            </a:r>
          </a:p>
        </p:txBody>
      </p:sp>
      <p:sp>
        <p:nvSpPr>
          <p:cNvPr id="3379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nedostatek pozitivních citových vazeb, odmítání nebo ignorování dítěte </a:t>
            </a:r>
          </a:p>
          <a:p>
            <a:r>
              <a:rPr lang="cs-CZ" altLang="cs-CZ" smtClean="0"/>
              <a:t>neposkytování vhodných podnětů pro rozvoj dítěte v dostatečné míře,</a:t>
            </a:r>
          </a:p>
          <a:p>
            <a:r>
              <a:rPr lang="cs-CZ" altLang="cs-CZ" smtClean="0"/>
              <a:t>vytváření atmosféry strachu. </a:t>
            </a:r>
          </a:p>
          <a:p>
            <a:r>
              <a:rPr lang="cs-CZ" altLang="cs-CZ" smtClean="0"/>
              <a:t>podpora dítěte ve společensky nepřijatelných aktivitách, </a:t>
            </a:r>
          </a:p>
          <a:p>
            <a:r>
              <a:rPr lang="cs-CZ" altLang="cs-CZ" smtClean="0"/>
              <a:t>sociální izolace od přirozeného prostředí  je považována za zanedbání psychických potřeb.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115659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Zanedbávání vzdělávacích potřeb</a:t>
            </a:r>
          </a:p>
        </p:txBody>
      </p:sp>
      <p:sp>
        <p:nvSpPr>
          <p:cNvPr id="3481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nedostatečná podpora dítěte na standardní vzdělávací dráze podle jeho individuálních možností a potřeb. </a:t>
            </a:r>
          </a:p>
          <a:p>
            <a:r>
              <a:rPr lang="cs-CZ" altLang="cs-CZ" smtClean="0"/>
              <a:t>pečovatel nezajistí pravidelnou docházku dítěte do školy,</a:t>
            </a:r>
          </a:p>
          <a:p>
            <a:r>
              <a:rPr lang="cs-CZ" altLang="cs-CZ" smtClean="0"/>
              <a:t>neposkytuje mu vhodné podmínky pro školní přípravu, event. zvolí vzdělávací instituci nevhodnou vzhledem k potřebám dítěte. </a:t>
            </a:r>
          </a:p>
          <a:p>
            <a:r>
              <a:rPr lang="cs-CZ" altLang="cs-CZ" smtClean="0"/>
              <a:t>nedostatek přiměřeného a vhodného výchovného působení.</a:t>
            </a:r>
          </a:p>
        </p:txBody>
      </p:sp>
    </p:spTree>
    <p:extLst>
      <p:ext uri="{BB962C8B-B14F-4D97-AF65-F5344CB8AC3E}">
        <p14:creationId xmlns:p14="http://schemas.microsoft.com/office/powerpoint/2010/main" val="354767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Sexuální zneužívání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>
            <a:normAutofit/>
          </a:bodyPr>
          <a:lstStyle/>
          <a:p>
            <a:r>
              <a:rPr lang="cs-CZ" altLang="cs-CZ" sz="2400" dirty="0" smtClean="0"/>
              <a:t>nepatřičné vystavení dítěte sexuálnímu kontaktu nebo podnětům se sexuálním podtextem.</a:t>
            </a:r>
          </a:p>
          <a:p>
            <a:r>
              <a:rPr lang="cs-CZ" altLang="cs-CZ" sz="2400" dirty="0" smtClean="0"/>
              <a:t>dotykové sexuální zneužívání - pohlavní styk vaginální, orální i anální a jiné kontaktní sexuální aktivity</a:t>
            </a:r>
          </a:p>
          <a:p>
            <a:r>
              <a:rPr lang="cs-CZ" altLang="cs-CZ" sz="2400" dirty="0" smtClean="0"/>
              <a:t>bezdotykové aktivity - nucení dítěte k přítomnosti u sexuálních aktivit dalších osob, vystavení dítěte pornografii, verbální sexuální návrhy, výroba pornografie</a:t>
            </a:r>
          </a:p>
          <a:p>
            <a:r>
              <a:rPr lang="cs-CZ" altLang="cs-CZ" sz="2400" dirty="0" smtClean="0"/>
              <a:t>komerční sexuální zneužívání dětí - dětská pornografie a dětská prostituce vč. sexuální turistiky</a:t>
            </a:r>
          </a:p>
        </p:txBody>
      </p:sp>
    </p:spTree>
    <p:extLst>
      <p:ext uri="{BB962C8B-B14F-4D97-AF65-F5344CB8AC3E}">
        <p14:creationId xmlns:p14="http://schemas.microsoft.com/office/powerpoint/2010/main" val="140961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Varovné příznaky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4152" y="1628800"/>
            <a:ext cx="8229600" cy="4937125"/>
          </a:xfrm>
        </p:spPr>
        <p:txBody>
          <a:bodyPr/>
          <a:lstStyle/>
          <a:p>
            <a:r>
              <a:rPr lang="cs-CZ" altLang="cs-CZ" dirty="0" smtClean="0"/>
              <a:t>Fyzické – oděrky, otoky, hematomy, trhliny, záněty</a:t>
            </a:r>
          </a:p>
          <a:p>
            <a:r>
              <a:rPr lang="cs-CZ" altLang="cs-CZ" dirty="0" smtClean="0"/>
              <a:t>Bolesti břicha </a:t>
            </a:r>
            <a:r>
              <a:rPr lang="cs-CZ" altLang="cs-CZ" dirty="0" err="1" smtClean="0"/>
              <a:t>resp.podbřišku</a:t>
            </a:r>
            <a:endParaRPr lang="cs-CZ" altLang="cs-CZ" dirty="0" smtClean="0"/>
          </a:p>
          <a:p>
            <a:endParaRPr lang="cs-CZ" altLang="cs-CZ" dirty="0" smtClean="0"/>
          </a:p>
          <a:p>
            <a:r>
              <a:rPr lang="cs-CZ" altLang="cs-CZ" dirty="0" smtClean="0"/>
              <a:t>Nestřídmá masturbace</a:t>
            </a:r>
          </a:p>
          <a:p>
            <a:r>
              <a:rPr lang="cs-CZ" altLang="cs-CZ" dirty="0" smtClean="0"/>
              <a:t>Předčasně zahájený pohlavní život, promiskuita</a:t>
            </a:r>
          </a:p>
          <a:p>
            <a:r>
              <a:rPr lang="cs-CZ" altLang="cs-CZ" dirty="0" smtClean="0"/>
              <a:t>Noční pomočování</a:t>
            </a:r>
          </a:p>
          <a:p>
            <a:r>
              <a:rPr lang="cs-CZ" altLang="cs-CZ" dirty="0" smtClean="0"/>
              <a:t>Poruchy příjmu potravy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1004981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134</TotalTime>
  <Words>823</Words>
  <Application>Microsoft Office PowerPoint</Application>
  <PresentationFormat>Předvádění na obrazovce (4:3)</PresentationFormat>
  <Paragraphs>128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Calibri</vt:lpstr>
      <vt:lpstr>Georgia</vt:lpstr>
      <vt:lpstr>Wingdings</vt:lpstr>
      <vt:lpstr>Wingdings 2</vt:lpstr>
      <vt:lpstr>Administrativní</vt:lpstr>
      <vt:lpstr>Sociální práce s rodinou 12</vt:lpstr>
      <vt:lpstr>Co nás dnes čeká</vt:lpstr>
      <vt:lpstr>Prezentace aplikace PowerPoint</vt:lpstr>
      <vt:lpstr>Zanedbávání</vt:lpstr>
      <vt:lpstr>Zanedbávání fyzických potřeb</vt:lpstr>
      <vt:lpstr>Zanedbávání psychických potřeb</vt:lpstr>
      <vt:lpstr>Zanedbávání vzdělávacích potřeb</vt:lpstr>
      <vt:lpstr>Sexuální zneužívání</vt:lpstr>
      <vt:lpstr>Varovné příznaky</vt:lpstr>
      <vt:lpstr>Nespecifické příznaky</vt:lpstr>
      <vt:lpstr>Projevy v chování</vt:lpstr>
      <vt:lpstr>Následky - krátkodobé</vt:lpstr>
      <vt:lpstr>Následky - dlouhodobé</vt:lpstr>
      <vt:lpstr>Prezentace aplikace PowerPoint</vt:lpstr>
      <vt:lpstr>Co dítě učit?</vt:lpstr>
      <vt:lpstr>Zneužívané dítě </vt:lpstr>
      <vt:lpstr>Fyzické týrání</vt:lpstr>
      <vt:lpstr>Psychické  týrání</vt:lpstr>
      <vt:lpstr>Šikana</vt:lpstr>
      <vt:lpstr>Prezentace aplikace PowerPoint</vt:lpstr>
      <vt:lpstr>Strategie práce s rodinou</vt:lpstr>
      <vt:lpstr>Podpora dítěte</vt:lpstr>
      <vt:lpstr>Rozhovor s dítětem</vt:lpstr>
      <vt:lpstr>Práce s rodičem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Pazlarová, Hana</cp:lastModifiedBy>
  <cp:revision>21</cp:revision>
  <dcterms:created xsi:type="dcterms:W3CDTF">2014-12-16T14:02:11Z</dcterms:created>
  <dcterms:modified xsi:type="dcterms:W3CDTF">2016-05-02T13:04:49Z</dcterms:modified>
</cp:coreProperties>
</file>