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72" r:id="rId4"/>
    <p:sldId id="257" r:id="rId5"/>
    <p:sldId id="273" r:id="rId6"/>
    <p:sldId id="267" r:id="rId7"/>
    <p:sldId id="258" r:id="rId8"/>
    <p:sldId id="259" r:id="rId9"/>
    <p:sldId id="260" r:id="rId10"/>
    <p:sldId id="261" r:id="rId11"/>
    <p:sldId id="263" r:id="rId12"/>
    <p:sldId id="264" r:id="rId13"/>
    <p:sldId id="265" r:id="rId14"/>
    <p:sldId id="266" r:id="rId15"/>
    <p:sldId id="268" r:id="rId16"/>
    <p:sldId id="271" r:id="rId17"/>
    <p:sldId id="269" r:id="rId18"/>
    <p:sldId id="270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5073-8DC1-4B4D-A6A4-412020676DDD}" type="datetimeFigureOut">
              <a:rPr lang="cs-CZ" smtClean="0"/>
              <a:pPr/>
              <a:t>12.12.2016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4C3181B-8C3C-4EF9-AEA5-94919AD4889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5073-8DC1-4B4D-A6A4-412020676DDD}" type="datetimeFigureOut">
              <a:rPr lang="cs-CZ" smtClean="0"/>
              <a:pPr/>
              <a:t>12.12.2016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3181B-8C3C-4EF9-AEA5-94919AD4889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4C3181B-8C3C-4EF9-AEA5-94919AD4889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5073-8DC1-4B4D-A6A4-412020676DDD}" type="datetimeFigureOut">
              <a:rPr lang="cs-CZ" smtClean="0"/>
              <a:pPr/>
              <a:t>12.12.2016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5073-8DC1-4B4D-A6A4-412020676DDD}" type="datetimeFigureOut">
              <a:rPr lang="cs-CZ" smtClean="0"/>
              <a:pPr/>
              <a:t>12.12.2016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4C3181B-8C3C-4EF9-AEA5-94919AD4889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5073-8DC1-4B4D-A6A4-412020676DDD}" type="datetimeFigureOut">
              <a:rPr lang="cs-CZ" smtClean="0"/>
              <a:pPr/>
              <a:t>12.12.2016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4C3181B-8C3C-4EF9-AEA5-94919AD4889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7CD5073-8DC1-4B4D-A6A4-412020676DDD}" type="datetimeFigureOut">
              <a:rPr lang="cs-CZ" smtClean="0"/>
              <a:pPr/>
              <a:t>12.12.2016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3181B-8C3C-4EF9-AEA5-94919AD4889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5073-8DC1-4B4D-A6A4-412020676DDD}" type="datetimeFigureOut">
              <a:rPr lang="cs-CZ" smtClean="0"/>
              <a:pPr/>
              <a:t>12.12.2016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4C3181B-8C3C-4EF9-AEA5-94919AD4889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5073-8DC1-4B4D-A6A4-412020676DDD}" type="datetimeFigureOut">
              <a:rPr lang="cs-CZ" smtClean="0"/>
              <a:pPr/>
              <a:t>12.12.2016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4C3181B-8C3C-4EF9-AEA5-94919AD4889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5073-8DC1-4B4D-A6A4-412020676DDD}" type="datetimeFigureOut">
              <a:rPr lang="cs-CZ" smtClean="0"/>
              <a:pPr/>
              <a:t>12.12.2016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C3181B-8C3C-4EF9-AEA5-94919AD4889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4C3181B-8C3C-4EF9-AEA5-94919AD4889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5073-8DC1-4B4D-A6A4-412020676DDD}" type="datetimeFigureOut">
              <a:rPr lang="cs-CZ" smtClean="0"/>
              <a:pPr/>
              <a:t>12.12.2016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4C3181B-8C3C-4EF9-AEA5-94919AD4889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7CD5073-8DC1-4B4D-A6A4-412020676DDD}" type="datetimeFigureOut">
              <a:rPr lang="cs-CZ" smtClean="0"/>
              <a:pPr/>
              <a:t>12.12.2016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7CD5073-8DC1-4B4D-A6A4-412020676DDD}" type="datetimeFigureOut">
              <a:rPr lang="cs-CZ" smtClean="0"/>
              <a:pPr/>
              <a:t>12.12.2016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4C3181B-8C3C-4EF9-AEA5-94919AD4889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</a:t>
            </a:r>
            <a:r>
              <a:rPr lang="cs-CZ" dirty="0" smtClean="0"/>
              <a:t> hana </a:t>
            </a:r>
            <a:r>
              <a:rPr lang="cs-CZ" dirty="0" err="1" smtClean="0"/>
              <a:t>pazlarová</a:t>
            </a:r>
            <a:r>
              <a:rPr lang="cs-CZ" dirty="0" smtClean="0"/>
              <a:t> </a:t>
            </a:r>
            <a:r>
              <a:rPr lang="cs-CZ" dirty="0" err="1" smtClean="0"/>
              <a:t>ph.d.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Metody sociální práce 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950996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Zprostředkování lékařské péče, terapie, detoxikace</a:t>
            </a:r>
          </a:p>
          <a:p>
            <a:r>
              <a:rPr lang="cs-CZ" dirty="0" smtClean="0"/>
              <a:t>Vybudování důvěry</a:t>
            </a:r>
          </a:p>
          <a:p>
            <a:r>
              <a:rPr lang="cs-CZ" dirty="0" smtClean="0"/>
              <a:t>Ulehčení životních podmínek</a:t>
            </a:r>
          </a:p>
          <a:p>
            <a:r>
              <a:rPr lang="cs-CZ" dirty="0" smtClean="0"/>
              <a:t>Podpora sebevědomí a odpovědnosti</a:t>
            </a:r>
          </a:p>
          <a:p>
            <a:r>
              <a:rPr lang="cs-CZ" dirty="0" smtClean="0"/>
              <a:t>Zastavení psychosociálního zbídačení</a:t>
            </a:r>
          </a:p>
          <a:p>
            <a:r>
              <a:rPr lang="cs-CZ" dirty="0" smtClean="0"/>
              <a:t>Posílení důvěry a naděje na </a:t>
            </a:r>
            <a:r>
              <a:rPr lang="cs-CZ" smtClean="0"/>
              <a:t>nový začátek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4699940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Formy práce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Přímá</a:t>
            </a:r>
          </a:p>
          <a:p>
            <a:r>
              <a:rPr lang="cs-CZ" dirty="0" smtClean="0"/>
              <a:t>Nepřímá</a:t>
            </a:r>
          </a:p>
          <a:p>
            <a:r>
              <a:rPr lang="cs-CZ" dirty="0" smtClean="0"/>
              <a:t>Přesahující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988457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Přímá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Monitoring – mapování terénu, architektonické, institucionální, místa pro trávení času, riziková místa</a:t>
            </a:r>
          </a:p>
          <a:p>
            <a:r>
              <a:rPr lang="cs-CZ" dirty="0" smtClean="0"/>
              <a:t>Vyhledávání – aktivní depistáž cílových skupin, navazování kontaktu</a:t>
            </a:r>
          </a:p>
          <a:p>
            <a:r>
              <a:rPr lang="cs-CZ" dirty="0" smtClean="0"/>
              <a:t>Individuální práce</a:t>
            </a:r>
          </a:p>
          <a:p>
            <a:r>
              <a:rPr lang="cs-CZ" dirty="0" smtClean="0"/>
              <a:t>Skupinová práce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9235011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Nepřímá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Koncepce</a:t>
            </a:r>
          </a:p>
          <a:p>
            <a:r>
              <a:rPr lang="cs-CZ" dirty="0" smtClean="0"/>
              <a:t>Projekty</a:t>
            </a:r>
          </a:p>
          <a:p>
            <a:r>
              <a:rPr lang="cs-CZ" dirty="0" smtClean="0"/>
              <a:t>Administrativa</a:t>
            </a:r>
          </a:p>
          <a:p>
            <a:r>
              <a:rPr lang="cs-CZ" dirty="0" smtClean="0"/>
              <a:t>Jednání s institucemi</a:t>
            </a:r>
          </a:p>
          <a:p>
            <a:r>
              <a:rPr lang="cs-CZ" dirty="0" smtClean="0"/>
              <a:t>Prezentace práce</a:t>
            </a:r>
          </a:p>
          <a:p>
            <a:r>
              <a:rPr lang="cs-CZ" dirty="0" smtClean="0"/>
              <a:t>Medializace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2333189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Přesahující – smíšená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Nese prvky obou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Metodické vedení</a:t>
            </a:r>
          </a:p>
          <a:p>
            <a:r>
              <a:rPr lang="cs-CZ" dirty="0" smtClean="0"/>
              <a:t>Profesní vzdělávání</a:t>
            </a:r>
          </a:p>
          <a:p>
            <a:r>
              <a:rPr lang="cs-CZ" dirty="0" err="1" smtClean="0"/>
              <a:t>Intervizní</a:t>
            </a:r>
            <a:r>
              <a:rPr lang="cs-CZ" dirty="0" smtClean="0"/>
              <a:t> sezení</a:t>
            </a:r>
          </a:p>
          <a:p>
            <a:r>
              <a:rPr lang="cs-CZ" dirty="0" smtClean="0"/>
              <a:t>Supervize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5933384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Fáze práce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(volně podle mezinárodního manuálu terénní SP, 2008)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Seznámení se situací – teoreticky i prakticky</a:t>
            </a:r>
          </a:p>
          <a:p>
            <a:r>
              <a:rPr lang="cs-CZ" dirty="0" smtClean="0"/>
              <a:t>Přítomnost – přímé pozorování, začlenění do okolí, „známá tvář“</a:t>
            </a:r>
          </a:p>
          <a:p>
            <a:r>
              <a:rPr lang="cs-CZ" dirty="0" smtClean="0"/>
              <a:t>Identifikace – </a:t>
            </a:r>
            <a:r>
              <a:rPr lang="cs-CZ" dirty="0" err="1" smtClean="0"/>
              <a:t>streetworker</a:t>
            </a:r>
            <a:r>
              <a:rPr lang="cs-CZ" dirty="0" smtClean="0"/>
              <a:t> zveřejní svoji roli a vyjednává o svém místě v komunitě</a:t>
            </a:r>
          </a:p>
          <a:p>
            <a:r>
              <a:rPr lang="cs-CZ" dirty="0" smtClean="0"/>
              <a:t>Navázání vztahu a nabídka pomoci – postupně s rostoucí důvěrou snazší</a:t>
            </a:r>
          </a:p>
          <a:p>
            <a:r>
              <a:rPr lang="cs-CZ" dirty="0" smtClean="0"/>
              <a:t>Podpora a zásah – rozvoj individuální i skupinové práce, vč. zprostředkování kontaktu s komunitou a úřady</a:t>
            </a:r>
          </a:p>
          <a:p>
            <a:r>
              <a:rPr lang="cs-CZ" dirty="0" smtClean="0"/>
              <a:t>Uzavření a udržitelnost – postupné předání nástupci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222766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</a:t>
            </a:r>
            <a:r>
              <a:rPr lang="cs-CZ" dirty="0" err="1" smtClean="0"/>
              <a:t>streetworku</a:t>
            </a:r>
            <a:r>
              <a:rPr lang="cs-CZ" dirty="0" smtClean="0"/>
              <a:t> pro </a:t>
            </a:r>
            <a:r>
              <a:rPr lang="cs-CZ" smtClean="0"/>
              <a:t>pracovníka obtížné?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9634919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Dilemata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Blízkost x odlišnost</a:t>
            </a:r>
          </a:p>
          <a:p>
            <a:r>
              <a:rPr lang="cs-CZ" dirty="0" smtClean="0"/>
              <a:t>Geografická blízkost, kulturní přizpůsobení, jazyk x  zachování vlastní identity a odlišnosti, „agent normality“</a:t>
            </a:r>
          </a:p>
          <a:p>
            <a:r>
              <a:rPr lang="cs-CZ" dirty="0" smtClean="0"/>
              <a:t>„lelkování“ jedna z hlavních metod x akce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8007686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Oblasti působení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Práce s jednotlivcem</a:t>
            </a:r>
          </a:p>
          <a:p>
            <a:r>
              <a:rPr lang="cs-CZ" dirty="0" smtClean="0"/>
              <a:t>Práce se skupinou – „záminky k setkání“, sportovní, kulturní akce, společná zábava - fotbálek, kurzy sebeobrany…</a:t>
            </a:r>
          </a:p>
          <a:p>
            <a:r>
              <a:rPr lang="cs-CZ" dirty="0" smtClean="0"/>
              <a:t>Práce s komunitou – kontakt s autoritami, propojování komunity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93527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Proč je skupinová práce důležitá pro SP?</a:t>
            </a:r>
          </a:p>
          <a:p>
            <a:r>
              <a:rPr lang="cs-CZ" dirty="0" smtClean="0"/>
              <a:t>Co je skupinová dynamika a k čem nám je dobré jí sledovat?</a:t>
            </a:r>
          </a:p>
          <a:p>
            <a:r>
              <a:rPr lang="cs-CZ" dirty="0" smtClean="0"/>
              <a:t>Jaké druhy skupinových činností můžeme rozlišovat? Uveďte příklady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608949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je </a:t>
            </a:r>
            <a:r>
              <a:rPr lang="cs-CZ" dirty="0" err="1" smtClean="0"/>
              <a:t>streetwork</a:t>
            </a:r>
            <a:r>
              <a:rPr lang="cs-CZ" dirty="0" smtClean="0"/>
              <a:t>?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Streetwork</a:t>
            </a:r>
            <a:r>
              <a:rPr lang="cs-CZ" dirty="0"/>
              <a:t> </a:t>
            </a:r>
            <a:r>
              <a:rPr lang="cs-CZ" dirty="0" smtClean="0"/>
              <a:t>jako forma skupinové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Mobilní terénní forma sociální práce v přirozeném prostředí klienta</a:t>
            </a:r>
          </a:p>
          <a:p>
            <a:r>
              <a:rPr lang="cs-CZ" dirty="0" smtClean="0"/>
              <a:t>Inspirace v pastorační činnosti kněží (</a:t>
            </a:r>
            <a:r>
              <a:rPr lang="cs-CZ" dirty="0" err="1" smtClean="0"/>
              <a:t>např.Don</a:t>
            </a:r>
            <a:r>
              <a:rPr lang="cs-CZ" dirty="0" smtClean="0"/>
              <a:t> </a:t>
            </a:r>
            <a:r>
              <a:rPr lang="cs-CZ" dirty="0" err="1" smtClean="0"/>
              <a:t>Bosco</a:t>
            </a:r>
            <a:r>
              <a:rPr lang="cs-CZ" dirty="0" smtClean="0"/>
              <a:t>)</a:t>
            </a:r>
          </a:p>
          <a:p>
            <a:r>
              <a:rPr lang="cs-CZ" dirty="0" smtClean="0"/>
              <a:t>Pojem </a:t>
            </a:r>
            <a:r>
              <a:rPr lang="cs-CZ" dirty="0" err="1" smtClean="0"/>
              <a:t>streetwork</a:t>
            </a:r>
            <a:r>
              <a:rPr lang="cs-CZ" dirty="0" smtClean="0"/>
              <a:t> – přelom 19.a 20.st. – USA – práce s gangy mládeže</a:t>
            </a:r>
          </a:p>
          <a:p>
            <a:r>
              <a:rPr lang="cs-CZ" dirty="0" smtClean="0"/>
              <a:t>V ČR – 1993 -  usnesení vlády „program sociální prevence“ – sociální pracovník obecních úřadů, v systému sociálního zabezpečení</a:t>
            </a:r>
          </a:p>
          <a:p>
            <a:r>
              <a:rPr lang="cs-CZ" dirty="0" smtClean="0"/>
              <a:t>Paralelně se rozvíjí </a:t>
            </a:r>
            <a:r>
              <a:rPr lang="cs-CZ" dirty="0" err="1" smtClean="0"/>
              <a:t>streetwork</a:t>
            </a:r>
            <a:r>
              <a:rPr lang="cs-CZ" dirty="0" smtClean="0"/>
              <a:t> v neziskovém sektoru – 1997 CAS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786728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 byste definovali principy </a:t>
            </a:r>
            <a:r>
              <a:rPr lang="cs-CZ" dirty="0" err="1" smtClean="0"/>
              <a:t>streetworku</a:t>
            </a:r>
            <a:r>
              <a:rPr lang="cs-CZ" dirty="0" smtClean="0"/>
              <a:t>? 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Principy terénní SP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Respekt a tolerance</a:t>
            </a:r>
          </a:p>
          <a:p>
            <a:r>
              <a:rPr lang="cs-CZ" dirty="0" smtClean="0"/>
              <a:t>Maximální dostupnost</a:t>
            </a:r>
          </a:p>
          <a:p>
            <a:r>
              <a:rPr lang="cs-CZ" dirty="0" smtClean="0"/>
              <a:t>První a poslední článek osvěty a sociální péče</a:t>
            </a:r>
          </a:p>
          <a:p>
            <a:r>
              <a:rPr lang="cs-CZ" dirty="0" smtClean="0"/>
              <a:t>Inovativnost</a:t>
            </a:r>
          </a:p>
          <a:p>
            <a:r>
              <a:rPr lang="cs-CZ" dirty="0" smtClean="0"/>
              <a:t>Blízkost klientovi – podpora osobního rozvoje a sebeúcty</a:t>
            </a:r>
          </a:p>
          <a:p>
            <a:r>
              <a:rPr lang="cs-CZ" dirty="0" smtClean="0"/>
              <a:t>Podpora účasti na společenském životě</a:t>
            </a:r>
          </a:p>
          <a:p>
            <a:r>
              <a:rPr lang="cs-CZ" dirty="0" smtClean="0"/>
              <a:t>Prevence a snižování rizik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961889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Cílové skupiny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Osoby na okraji společnosti</a:t>
            </a:r>
          </a:p>
          <a:p>
            <a:r>
              <a:rPr lang="cs-CZ" dirty="0" smtClean="0"/>
              <a:t>Děti a mladiství na ulicích</a:t>
            </a:r>
          </a:p>
          <a:p>
            <a:r>
              <a:rPr lang="cs-CZ" dirty="0" smtClean="0"/>
              <a:t>Subkultury mládeže (punk, skinheads, graffiti..)</a:t>
            </a:r>
          </a:p>
          <a:p>
            <a:r>
              <a:rPr lang="cs-CZ" dirty="0" smtClean="0"/>
              <a:t>Prostitutky a </a:t>
            </a:r>
            <a:r>
              <a:rPr lang="cs-CZ" dirty="0" err="1" smtClean="0"/>
              <a:t>homoprostituti</a:t>
            </a:r>
            <a:endParaRPr lang="cs-CZ" dirty="0" smtClean="0"/>
          </a:p>
          <a:p>
            <a:r>
              <a:rPr lang="cs-CZ" dirty="0" smtClean="0"/>
              <a:t>Závislí </a:t>
            </a:r>
          </a:p>
          <a:p>
            <a:r>
              <a:rPr lang="cs-CZ" dirty="0" smtClean="0"/>
              <a:t>Lidé bez domova</a:t>
            </a:r>
          </a:p>
          <a:p>
            <a:r>
              <a:rPr lang="cs-CZ" dirty="0" smtClean="0"/>
              <a:t>Fanoušci (</a:t>
            </a:r>
            <a:r>
              <a:rPr lang="cs-CZ" dirty="0" err="1" smtClean="0"/>
              <a:t>hooligans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48425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může dělat </a:t>
            </a:r>
            <a:r>
              <a:rPr lang="cs-CZ" dirty="0" err="1" smtClean="0"/>
              <a:t>streetworker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696024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Úkoly </a:t>
            </a:r>
            <a:r>
              <a:rPr lang="cs-CZ" dirty="0" err="1" smtClean="0"/>
              <a:t>streetworku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Vytvářet kontakty s oficiálními strukturami</a:t>
            </a:r>
          </a:p>
          <a:p>
            <a:r>
              <a:rPr lang="cs-CZ" dirty="0" smtClean="0"/>
              <a:t>Poradit v osobních potížích a těžkých situacích</a:t>
            </a:r>
          </a:p>
          <a:p>
            <a:r>
              <a:rPr lang="cs-CZ" dirty="0" smtClean="0"/>
              <a:t>Pomoc ve styku s úřady</a:t>
            </a:r>
          </a:p>
          <a:p>
            <a:r>
              <a:rPr lang="cs-CZ" dirty="0" smtClean="0"/>
              <a:t>Zprostředkovatel při konfliktech</a:t>
            </a:r>
          </a:p>
          <a:p>
            <a:r>
              <a:rPr lang="cs-CZ" dirty="0" smtClean="0"/>
              <a:t>Nabídka smysluplného trávení času</a:t>
            </a:r>
          </a:p>
          <a:p>
            <a:r>
              <a:rPr lang="cs-CZ" dirty="0" smtClean="0"/>
              <a:t>Pomoc při potížích se školou</a:t>
            </a:r>
          </a:p>
          <a:p>
            <a:r>
              <a:rPr lang="cs-CZ" dirty="0" smtClean="0"/>
              <a:t>Prevence násilí, podpora zdravých mezilidských kontaktů</a:t>
            </a:r>
          </a:p>
          <a:p>
            <a:r>
              <a:rPr lang="cs-CZ" dirty="0" smtClean="0"/>
              <a:t>Podpora osobního potenciálu vedoucí k samostatnému řešení situace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4094931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94</TotalTime>
  <Words>469</Words>
  <Application>Microsoft Office PowerPoint</Application>
  <PresentationFormat>Předvádění na obrazovce (4:3)</PresentationFormat>
  <Paragraphs>86</Paragraphs>
  <Slides>18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Administrativní</vt:lpstr>
      <vt:lpstr>Metody sociální práce 6</vt:lpstr>
      <vt:lpstr>Opakování</vt:lpstr>
      <vt:lpstr>Snímek 3</vt:lpstr>
      <vt:lpstr>Streetwork jako forma skupinové práce</vt:lpstr>
      <vt:lpstr>Snímek 5</vt:lpstr>
      <vt:lpstr>Principy terénní SP</vt:lpstr>
      <vt:lpstr>Cílové skupiny</vt:lpstr>
      <vt:lpstr>Co může dělat streetworker?</vt:lpstr>
      <vt:lpstr>Úkoly streetworku</vt:lpstr>
      <vt:lpstr>Snímek 10</vt:lpstr>
      <vt:lpstr>Formy práce </vt:lpstr>
      <vt:lpstr>Přímá práce</vt:lpstr>
      <vt:lpstr>Nepřímá práce</vt:lpstr>
      <vt:lpstr>Přesahující – smíšená práce</vt:lpstr>
      <vt:lpstr>Fáze práce (volně podle mezinárodního manuálu terénní SP, 2008)</vt:lpstr>
      <vt:lpstr>Co je streetworku pro pracovníka obtížné?</vt:lpstr>
      <vt:lpstr>Dilemata </vt:lpstr>
      <vt:lpstr>Oblasti působení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Metody sociální práce 6</dc:title>
  <dc:creator>pc</dc:creator>
  <cp:lastModifiedBy>Pazlarova</cp:lastModifiedBy>
  <cp:revision>9</cp:revision>
  <dcterms:created xsi:type="dcterms:W3CDTF">2014-12-13T09:53:44Z</dcterms:created>
  <dcterms:modified xsi:type="dcterms:W3CDTF">2016-12-12T10:37:57Z</dcterms:modified>
</cp:coreProperties>
</file>