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  <p:sldId id="275" r:id="rId13"/>
    <p:sldId id="267" r:id="rId14"/>
    <p:sldId id="268" r:id="rId15"/>
    <p:sldId id="271" r:id="rId16"/>
    <p:sldId id="269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23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BC391B9-AC3D-4FC3-948C-436A10504663}" type="datetimeFigureOut">
              <a:rPr lang="cs-CZ" smtClean="0"/>
              <a:pPr/>
              <a:t>28.11.2016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18259B-68CF-498D-B32A-BCD5B03F651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 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61345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Modely skupinové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Model sociální </a:t>
            </a:r>
            <a:r>
              <a:rPr lang="cs-CZ" dirty="0"/>
              <a:t>c</a:t>
            </a:r>
            <a:r>
              <a:rPr lang="cs-CZ" dirty="0" smtClean="0"/>
              <a:t>ílů – nejužívanější</a:t>
            </a:r>
          </a:p>
          <a:p>
            <a:r>
              <a:rPr lang="cs-CZ" dirty="0" smtClean="0"/>
              <a:t>Členové skupiny rostou prostřednictvím účasti na společné činnosti. Skupina věnuje pozornost individuálním těžkostem</a:t>
            </a:r>
          </a:p>
          <a:p>
            <a:pPr marL="0" indent="0">
              <a:buNone/>
            </a:pPr>
            <a:r>
              <a:rPr lang="cs-CZ" dirty="0" smtClean="0"/>
              <a:t>SMART cíle</a:t>
            </a:r>
          </a:p>
          <a:p>
            <a:r>
              <a:rPr lang="cs-CZ" dirty="0" smtClean="0"/>
              <a:t>Specifické (</a:t>
            </a:r>
            <a:r>
              <a:rPr lang="cs-CZ" dirty="0" err="1" smtClean="0"/>
              <a:t>Specific</a:t>
            </a:r>
            <a:r>
              <a:rPr lang="cs-CZ" dirty="0" smtClean="0"/>
              <a:t>)</a:t>
            </a:r>
          </a:p>
          <a:p>
            <a:r>
              <a:rPr lang="cs-CZ" dirty="0" smtClean="0"/>
              <a:t>Měřitelné (</a:t>
            </a:r>
            <a:r>
              <a:rPr lang="cs-CZ" dirty="0" err="1" smtClean="0"/>
              <a:t>Measurable</a:t>
            </a:r>
            <a:r>
              <a:rPr lang="cs-CZ" dirty="0" smtClean="0"/>
              <a:t>)</a:t>
            </a:r>
          </a:p>
          <a:p>
            <a:r>
              <a:rPr lang="cs-CZ" dirty="0" smtClean="0"/>
              <a:t>Dosažitelné (</a:t>
            </a:r>
            <a:r>
              <a:rPr lang="cs-CZ" dirty="0" err="1"/>
              <a:t>A</a:t>
            </a:r>
            <a:r>
              <a:rPr lang="cs-CZ" dirty="0" err="1" smtClean="0"/>
              <a:t>chievable</a:t>
            </a:r>
            <a:r>
              <a:rPr lang="cs-CZ" dirty="0" smtClean="0"/>
              <a:t>)</a:t>
            </a:r>
          </a:p>
          <a:p>
            <a:r>
              <a:rPr lang="cs-CZ" dirty="0" smtClean="0"/>
              <a:t>Relevantní (</a:t>
            </a:r>
            <a:r>
              <a:rPr lang="cs-CZ" dirty="0" err="1" smtClean="0"/>
              <a:t>Relevant</a:t>
            </a:r>
            <a:r>
              <a:rPr lang="cs-CZ" dirty="0" smtClean="0"/>
              <a:t>)</a:t>
            </a:r>
          </a:p>
          <a:p>
            <a:r>
              <a:rPr lang="cs-CZ" dirty="0" smtClean="0"/>
              <a:t>Termínované (</a:t>
            </a:r>
            <a:r>
              <a:rPr lang="cs-CZ" dirty="0" err="1" smtClean="0"/>
              <a:t>Timely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84666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Reciproční model – pracovník jako mediátor mezi jednotlivcem a skupinou</a:t>
            </a:r>
          </a:p>
          <a:p>
            <a:r>
              <a:rPr lang="cs-CZ" dirty="0" smtClean="0"/>
              <a:t>Léčebný model – preventivní a rehabilitační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10118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Skupinová dynamika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Čeho si všímáte při práci se skupinou?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Skupinová dynamika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Souhrn dění ve skupině – vztahy a interakce, činnost skupiny, vnější vlivy, cíle, normy, vůdcovství, koheze </a:t>
            </a:r>
            <a:r>
              <a:rPr lang="cs-CZ" dirty="0" err="1" smtClean="0"/>
              <a:t>atd</a:t>
            </a:r>
            <a:endParaRPr lang="cs-CZ" dirty="0" smtClean="0"/>
          </a:p>
          <a:p>
            <a:r>
              <a:rPr lang="cs-CZ" dirty="0" smtClean="0"/>
              <a:t>Znalost skupinové dynamiky je nezbytná při práci se skupinou, ovlivňuje průběh i výsledky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04967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Skupinové činnosti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Udržující – slouží k udržení skupiny – vyjadřování zájmu, vzájemná péče a podpora, humor</a:t>
            </a:r>
          </a:p>
          <a:p>
            <a:r>
              <a:rPr lang="cs-CZ" dirty="0" smtClean="0"/>
              <a:t>Cílové – slouží k dosažení cílů, spolupráci, určení priorit, postupů atd.</a:t>
            </a:r>
          </a:p>
          <a:p>
            <a:r>
              <a:rPr lang="cs-CZ" dirty="0" smtClean="0"/>
              <a:t>Hraniční – udržování vztahů skupiny a jejích členů s okolím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93947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Skupinové činnosti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Rodina</a:t>
            </a:r>
          </a:p>
          <a:p>
            <a:r>
              <a:rPr lang="cs-CZ" dirty="0" smtClean="0"/>
              <a:t>Školní třída</a:t>
            </a:r>
          </a:p>
          <a:p>
            <a:r>
              <a:rPr lang="cs-CZ" dirty="0" smtClean="0"/>
              <a:t>Fotbalový oddíl</a:t>
            </a:r>
          </a:p>
          <a:p>
            <a:r>
              <a:rPr lang="cs-CZ" dirty="0" smtClean="0"/>
              <a:t>Náboženská skupina</a:t>
            </a:r>
          </a:p>
          <a:p>
            <a:r>
              <a:rPr lang="cs-CZ" dirty="0" smtClean="0"/>
              <a:t>Politická strana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12513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skupiny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Různá pojetí</a:t>
            </a:r>
          </a:p>
          <a:p>
            <a:pPr marL="0" indent="0">
              <a:buNone/>
            </a:pPr>
            <a:r>
              <a:rPr lang="cs-CZ" dirty="0" smtClean="0"/>
              <a:t>Počáteční stádium</a:t>
            </a:r>
          </a:p>
          <a:p>
            <a:r>
              <a:rPr lang="cs-CZ" dirty="0" smtClean="0"/>
              <a:t>Seznámení se, pojmenování cíle, vytváření vztahů</a:t>
            </a:r>
          </a:p>
          <a:p>
            <a:pPr marL="0" indent="0">
              <a:buNone/>
            </a:pPr>
            <a:r>
              <a:rPr lang="cs-CZ" dirty="0" smtClean="0"/>
              <a:t>Období konfliktů</a:t>
            </a:r>
          </a:p>
          <a:p>
            <a:r>
              <a:rPr lang="cs-CZ" dirty="0" smtClean="0"/>
              <a:t>Vyjasnění priorit, významu a vztahů</a:t>
            </a:r>
          </a:p>
          <a:p>
            <a:pPr marL="0" indent="0">
              <a:buNone/>
            </a:pPr>
            <a:r>
              <a:rPr lang="cs-CZ" dirty="0" smtClean="0"/>
              <a:t>Zaměření na cíle</a:t>
            </a:r>
          </a:p>
          <a:p>
            <a:r>
              <a:rPr lang="cs-CZ" dirty="0" smtClean="0"/>
              <a:t>Nejefektivnější období k dosažení cíle</a:t>
            </a:r>
          </a:p>
          <a:p>
            <a:pPr marL="0" indent="0">
              <a:buNone/>
            </a:pPr>
            <a:r>
              <a:rPr lang="cs-CZ" dirty="0" smtClean="0"/>
              <a:t>Ukončení skupiny</a:t>
            </a:r>
          </a:p>
          <a:p>
            <a:r>
              <a:rPr lang="cs-CZ" dirty="0" smtClean="0"/>
              <a:t>Cíle jsou dosaženy/už nejsou aktuální, vyhodnocení činnosti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99814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Typologie léčebných a úkolových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Založena na primárních cílech</a:t>
            </a:r>
          </a:p>
          <a:p>
            <a:pPr marL="0" indent="0">
              <a:buNone/>
            </a:pPr>
            <a:r>
              <a:rPr lang="cs-CZ" dirty="0" smtClean="0"/>
              <a:t>Léčebné skupiny</a:t>
            </a:r>
          </a:p>
          <a:p>
            <a:r>
              <a:rPr lang="cs-CZ" dirty="0" smtClean="0"/>
              <a:t>Podpůrné skupiny – vzájemná podpora členů skupiny ve zvládnutí obtížné situace (pacienti po léčbě, rodiče-samoživitelé…)</a:t>
            </a:r>
          </a:p>
          <a:p>
            <a:r>
              <a:rPr lang="cs-CZ" dirty="0" smtClean="0"/>
              <a:t>Skupiny růstu – směřují k rozvíjení členů často v </a:t>
            </a:r>
            <a:r>
              <a:rPr lang="cs-CZ" dirty="0" err="1" smtClean="0"/>
              <a:t>socio</a:t>
            </a:r>
            <a:r>
              <a:rPr lang="cs-CZ" dirty="0" smtClean="0"/>
              <a:t>-emocionální rovině, sebezdokonalení (skupiny manželských párů posilujících vztah, gay-</a:t>
            </a:r>
            <a:r>
              <a:rPr lang="cs-CZ" dirty="0" err="1" smtClean="0"/>
              <a:t>pride</a:t>
            </a:r>
            <a:r>
              <a:rPr lang="cs-CZ" dirty="0" smtClean="0"/>
              <a:t> skupiny)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60160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Terapeutické skupiny – pomáhají měnit chování, řešit osobní problémy pod vedením profesionálů (oběti domácího násilí, osoby s poruchou příjmu potravy atd.)</a:t>
            </a:r>
          </a:p>
          <a:p>
            <a:r>
              <a:rPr lang="cs-CZ" dirty="0" smtClean="0"/>
              <a:t>Socializační skupiny – rozvoj či nácvik sociálních dovedností, podpora začlenění (veteráni, osoby s duševním onemocněním)</a:t>
            </a:r>
          </a:p>
          <a:p>
            <a:r>
              <a:rPr lang="cs-CZ" dirty="0" smtClean="0"/>
              <a:t>Rekreační skupiny – smysluplná volnočasová aktivita (skaut, sport, kluby..)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39497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Úkolové skupiny – skupiny sestavení za účelem dosažení konkrétního cíle, řada </a:t>
            </a:r>
            <a:r>
              <a:rPr lang="cs-CZ" smtClean="0"/>
              <a:t>různých forem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7841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Proč je dobré individuálně plánovat práci s klientem?</a:t>
            </a:r>
          </a:p>
          <a:p>
            <a:r>
              <a:rPr lang="cs-CZ" dirty="0" smtClean="0"/>
              <a:t>Jmenujte některé principy </a:t>
            </a:r>
            <a:r>
              <a:rPr lang="cs-CZ" dirty="0" err="1" smtClean="0"/>
              <a:t>individuáního</a:t>
            </a:r>
            <a:r>
              <a:rPr lang="cs-CZ" dirty="0" smtClean="0"/>
              <a:t> plánování</a:t>
            </a:r>
          </a:p>
          <a:p>
            <a:r>
              <a:rPr lang="cs-CZ" dirty="0" smtClean="0"/>
              <a:t>Co je případová konference?</a:t>
            </a:r>
          </a:p>
          <a:p>
            <a:r>
              <a:rPr lang="cs-CZ" dirty="0" smtClean="0"/>
              <a:t>Pro jaké cílové skupiny se dá např. využít?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30986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Práce se skupinou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3532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Člověk – tvor skupinový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Potřeba kontaktu s druhými je zásadní a trvá celý život, je součástí lidské existence</a:t>
            </a:r>
          </a:p>
          <a:p>
            <a:r>
              <a:rPr lang="cs-CZ" dirty="0" smtClean="0"/>
              <a:t>Většinou člověk patří do více skupin = spletitost vztahů</a:t>
            </a:r>
          </a:p>
          <a:p>
            <a:r>
              <a:rPr lang="cs-CZ" dirty="0" smtClean="0"/>
              <a:t>Skupina utváří naše sebepojetí, učí mnoha dovednostem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3436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se učíme ve skupině?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1679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pracovník v práci se skupinou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Facilitace skupin – podpůrných, edukativních, rekreačních, multidisciplinárních týmů, </a:t>
            </a:r>
            <a:r>
              <a:rPr lang="cs-CZ" dirty="0" smtClean="0"/>
              <a:t>případových </a:t>
            </a:r>
            <a:r>
              <a:rPr lang="cs-CZ" dirty="0" smtClean="0"/>
              <a:t>konferencí atd.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21014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Skupinová SP je metoda, která  prostřednictvím záměrné skupinové zkušenosti pomáhá jednotlivcům i skupinám naplňovat jejich potřeby a řešit problémy individuální i skupinové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74316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ekomapa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77748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Přínos práce se skupinou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Síla skupiny – vzájemná motivace a energie</a:t>
            </a:r>
          </a:p>
          <a:p>
            <a:r>
              <a:rPr lang="cs-CZ" dirty="0" smtClean="0"/>
              <a:t>Možnost poskytnout a přijmout pomoc – čerpání společných zdrojů /sdílená zkušenost</a:t>
            </a:r>
          </a:p>
          <a:p>
            <a:r>
              <a:rPr lang="cs-CZ" dirty="0" smtClean="0"/>
              <a:t>Prostor pro srovnání – kapacita unést „velké emoce“</a:t>
            </a:r>
          </a:p>
          <a:p>
            <a:r>
              <a:rPr lang="cs-CZ" dirty="0" smtClean="0"/>
              <a:t>Naděje a optimismus - podpora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869945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59</TotalTime>
  <Words>502</Words>
  <Application>Microsoft Office PowerPoint</Application>
  <PresentationFormat>Předvádění na obrazovce (4:3)</PresentationFormat>
  <Paragraphs>68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Administrativní</vt:lpstr>
      <vt:lpstr>Metody sociální práce 5</vt:lpstr>
      <vt:lpstr>Opakování</vt:lpstr>
      <vt:lpstr>Co nás čeká?</vt:lpstr>
      <vt:lpstr>Člověk – tvor skupinový</vt:lpstr>
      <vt:lpstr>Co se učíme ve skupině?</vt:lpstr>
      <vt:lpstr>Sociální pracovník v práci se skupinou</vt:lpstr>
      <vt:lpstr>Snímek 7</vt:lpstr>
      <vt:lpstr>Snímek 8</vt:lpstr>
      <vt:lpstr>Přínos práce se skupinou</vt:lpstr>
      <vt:lpstr>Modely skupinové práce</vt:lpstr>
      <vt:lpstr>Snímek 11</vt:lpstr>
      <vt:lpstr>Skupinová dynamika</vt:lpstr>
      <vt:lpstr>Skupinová dynamika</vt:lpstr>
      <vt:lpstr>Skupinové činnosti</vt:lpstr>
      <vt:lpstr>Skupinové činnosti</vt:lpstr>
      <vt:lpstr>Vývoj skupiny </vt:lpstr>
      <vt:lpstr>Typologie léčebných a úkolových skupin</vt:lpstr>
      <vt:lpstr>Snímek 18</vt:lpstr>
      <vt:lpstr>Snímek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 5</dc:title>
  <dc:creator>pc</dc:creator>
  <cp:lastModifiedBy>Pazlarova</cp:lastModifiedBy>
  <cp:revision>9</cp:revision>
  <dcterms:created xsi:type="dcterms:W3CDTF">2014-11-30T06:39:17Z</dcterms:created>
  <dcterms:modified xsi:type="dcterms:W3CDTF">2016-11-28T10:05:16Z</dcterms:modified>
</cp:coreProperties>
</file>