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89" r:id="rId5"/>
    <p:sldId id="290" r:id="rId6"/>
    <p:sldId id="292" r:id="rId7"/>
    <p:sldId id="267" r:id="rId8"/>
    <p:sldId id="260" r:id="rId9"/>
    <p:sldId id="291" r:id="rId10"/>
    <p:sldId id="266" r:id="rId11"/>
    <p:sldId id="268" r:id="rId12"/>
    <p:sldId id="269" r:id="rId13"/>
    <p:sldId id="270" r:id="rId14"/>
    <p:sldId id="271" r:id="rId15"/>
    <p:sldId id="272" r:id="rId16"/>
    <p:sldId id="275" r:id="rId17"/>
    <p:sldId id="277" r:id="rId18"/>
    <p:sldId id="278" r:id="rId19"/>
    <p:sldId id="279" r:id="rId20"/>
    <p:sldId id="280" r:id="rId21"/>
    <p:sldId id="281" r:id="rId22"/>
    <p:sldId id="282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1DEFC-15E3-4058-B066-ED45AAD83777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4C0E9-ECD4-4F42-AE2A-63C00DE3955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755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1928F-0268-4604-A1B0-BFB19012FDBE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1CA9EC-4EA6-44DC-B48A-05A49908F76F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3DFE30-6FB1-4733-B267-1863AE771D38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03A654-95BC-43E7-B9DB-4F01E495581D}" type="slidenum">
              <a:rPr lang="cs-CZ" altLang="cs-CZ" smtClean="0"/>
              <a:pPr eaLnBrk="1" hangingPunct="1"/>
              <a:t>20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9082AA-C602-43E6-AFE3-9E0DC81A97CF}" type="slidenum">
              <a:rPr lang="cs-CZ" altLang="cs-CZ" smtClean="0"/>
              <a:pPr eaLnBrk="1" hangingPunct="1"/>
              <a:t>21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419700-FDF0-456F-AD73-8DB341A725B2}" type="slidenum">
              <a:rPr lang="cs-CZ" altLang="cs-CZ" smtClean="0"/>
              <a:pPr eaLnBrk="1" hangingPunct="1"/>
              <a:t>22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C036EF-33B0-48B8-B97D-8AD4F7E9DD6F}" type="slidenum">
              <a:rPr lang="cs-CZ" altLang="cs-CZ" smtClean="0"/>
              <a:pPr eaLnBrk="1" hangingPunct="1"/>
              <a:t>23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6D8689-2C7B-4506-A634-DA413C12DECB}" type="slidenum">
              <a:rPr lang="cs-CZ" altLang="cs-CZ" smtClean="0"/>
              <a:pPr eaLnBrk="1" hangingPunct="1"/>
              <a:t>24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549D7-5D4C-4D3A-8688-0BDD99EB8A23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692516-FFE2-4D1C-8655-6B9AB6D7DFD3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7D3FCE-4291-41F5-B82E-1E9914A887AF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91BC4F-C970-45F5-872C-BC86CDA500FF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DA1A1C-51FA-481F-BD06-C60CBCD9C57F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0F6BA6-9184-4079-BA11-3BE3DF7AAE86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92DF9B-B952-4F6F-A12F-331D6838442D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B326C8-E1D0-4A5B-9E1B-0BE54DC6BBB4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229F0D-B0CA-4C40-9DC8-461B0DDA341B}" type="datetimeFigureOut">
              <a:rPr lang="cs-CZ" smtClean="0"/>
              <a:pPr/>
              <a:t>14.11.2016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2B24A0-ED89-4F4C-BADA-FFBFB7FD679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09025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Sféry fungování rodiny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Ekonomika (dluhy), zaměstnání dospělých</a:t>
            </a:r>
          </a:p>
          <a:p>
            <a:r>
              <a:rPr lang="cs-CZ" altLang="cs-CZ" smtClean="0"/>
              <a:t>Bydlení</a:t>
            </a:r>
          </a:p>
          <a:p>
            <a:r>
              <a:rPr lang="cs-CZ" altLang="cs-CZ" smtClean="0"/>
              <a:t>Provoz domácnosti</a:t>
            </a:r>
          </a:p>
          <a:p>
            <a:r>
              <a:rPr lang="cs-CZ" altLang="cs-CZ" smtClean="0"/>
              <a:t>Péče o děti</a:t>
            </a:r>
          </a:p>
          <a:p>
            <a:r>
              <a:rPr lang="cs-CZ" altLang="cs-CZ" smtClean="0"/>
              <a:t>Komunikace a vztahy</a:t>
            </a:r>
          </a:p>
          <a:p>
            <a:r>
              <a:rPr lang="cs-CZ" altLang="cs-CZ" smtClean="0"/>
              <a:t>Vazby v širší rodině</a:t>
            </a:r>
          </a:p>
          <a:p>
            <a:r>
              <a:rPr lang="cs-CZ" altLang="cs-CZ" smtClean="0"/>
              <a:t>Vazby mimo rodinu</a:t>
            </a:r>
          </a:p>
        </p:txBody>
      </p:sp>
    </p:spTree>
    <p:extLst>
      <p:ext uri="{BB962C8B-B14F-4D97-AF65-F5344CB8AC3E}">
        <p14:creationId xmlns:p14="http://schemas.microsoft.com/office/powerpoint/2010/main" xmlns="" val="3559462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Přípravná fáze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Ponechte si dostatek času! – zejména u dlouhodobě plánovaných konferencí (např. odchod klienta ze zařízení, přechod na jinou školu apod.)</a:t>
            </a:r>
          </a:p>
          <a:p>
            <a:pPr eaLnBrk="1" hangingPunct="1"/>
            <a:r>
              <a:rPr lang="cs-CZ" altLang="cs-CZ" smtClean="0"/>
              <a:t>Účastníky oslovte min. 1 měsíc dopředu. </a:t>
            </a:r>
          </a:p>
          <a:p>
            <a:pPr eaLnBrk="1" hangingPunct="1"/>
            <a:r>
              <a:rPr lang="cs-CZ" altLang="cs-CZ" smtClean="0"/>
              <a:t>Konání konference připomeňte znovu bezprostředně před termínem.</a:t>
            </a:r>
          </a:p>
        </p:txBody>
      </p:sp>
    </p:spTree>
    <p:extLst>
      <p:ext uri="{BB962C8B-B14F-4D97-AF65-F5344CB8AC3E}">
        <p14:creationId xmlns:p14="http://schemas.microsoft.com/office/powerpoint/2010/main" xmlns="" val="993741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Přípravná fáze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Konference svolané v případě akutní potřeby (klient chce neplánovaně opustit zařízení, vyskytl se vážný výchovný problém, jiná velká životní změna) </a:t>
            </a:r>
          </a:p>
          <a:p>
            <a:pPr eaLnBrk="1" hangingPunct="1"/>
            <a:r>
              <a:rPr lang="cs-CZ" altLang="cs-CZ" smtClean="0"/>
              <a:t>Aktuální řešení situace, ale riziko menší účasti.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666735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Kdo konferenci svolává?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Není jednoznačně určeno.</a:t>
            </a:r>
          </a:p>
          <a:p>
            <a:pPr eaLnBrk="1" hangingPunct="1"/>
            <a:r>
              <a:rPr lang="cs-CZ" altLang="cs-CZ" smtClean="0"/>
              <a:t>Ideálně sociální pracovník klienta</a:t>
            </a:r>
          </a:p>
          <a:p>
            <a:pPr eaLnBrk="1" hangingPunct="1"/>
            <a:r>
              <a:rPr lang="cs-CZ" altLang="cs-CZ" smtClean="0"/>
              <a:t>Pobytové zařízení (SVP,DD, ÚSP)</a:t>
            </a:r>
          </a:p>
          <a:p>
            <a:pPr eaLnBrk="1" hangingPunct="1"/>
            <a:r>
              <a:rPr lang="cs-CZ" altLang="cs-CZ" smtClean="0"/>
              <a:t>Nezisková organizace pracující s klientem</a:t>
            </a:r>
          </a:p>
        </p:txBody>
      </p:sp>
    </p:spTree>
    <p:extLst>
      <p:ext uri="{BB962C8B-B14F-4D97-AF65-F5344CB8AC3E}">
        <p14:creationId xmlns:p14="http://schemas.microsoft.com/office/powerpoint/2010/main" xmlns="" val="604813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svolavatele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Navrhuje svolání konference, průběh příprav (např. účastníky) diskutuje s klientem.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Připravuje klienta na průběh konference!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Konferenci organizačně a technicky zajistí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Moderuje konferenci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 základě konference připraví individuální plán</a:t>
            </a:r>
          </a:p>
        </p:txBody>
      </p:sp>
    </p:spTree>
    <p:extLst>
      <p:ext uri="{BB962C8B-B14F-4D97-AF65-F5344CB8AC3E}">
        <p14:creationId xmlns:p14="http://schemas.microsoft.com/office/powerpoint/2010/main" xmlns="" val="4004115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zápatí 4"/>
          <p:cNvSpPr txBox="1">
            <a:spLocks noGrp="1"/>
          </p:cNvSpPr>
          <p:nvPr/>
        </p:nvSpPr>
        <p:spPr bwMode="auto">
          <a:xfrm>
            <a:off x="3276600" y="61722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Seznámí s finálním plánem všechny účastníky.</a:t>
            </a:r>
          </a:p>
          <a:p>
            <a:pPr eaLnBrk="1" hangingPunct="1"/>
            <a:r>
              <a:rPr lang="cs-CZ" altLang="cs-CZ" smtClean="0"/>
              <a:t>Monitoruje průběžnou realizaci plánu.</a:t>
            </a:r>
          </a:p>
          <a:p>
            <a:pPr eaLnBrk="1" hangingPunct="1"/>
            <a:r>
              <a:rPr lang="cs-CZ" altLang="cs-CZ" smtClean="0"/>
              <a:t>V případě potřeby svolává následné konference.</a:t>
            </a:r>
          </a:p>
        </p:txBody>
      </p:sp>
    </p:spTree>
    <p:extLst>
      <p:ext uri="{BB962C8B-B14F-4D97-AF65-F5344CB8AC3E}">
        <p14:creationId xmlns:p14="http://schemas.microsoft.com/office/powerpoint/2010/main" xmlns="" val="2361308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Koho pozvat na konferenci?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Klienta</a:t>
            </a:r>
          </a:p>
          <a:p>
            <a:pPr eaLnBrk="1" hangingPunct="1"/>
            <a:r>
              <a:rPr lang="cs-CZ" altLang="cs-CZ" smtClean="0"/>
              <a:t>Sociálního pracovníka – místně příslušného, ze zařízení</a:t>
            </a:r>
          </a:p>
          <a:p>
            <a:pPr eaLnBrk="1" hangingPunct="1"/>
            <a:r>
              <a:rPr lang="cs-CZ" altLang="cs-CZ" smtClean="0"/>
              <a:t>Rodinné příslušníky</a:t>
            </a:r>
          </a:p>
          <a:p>
            <a:pPr eaLnBrk="1" hangingPunct="1"/>
            <a:r>
              <a:rPr lang="cs-CZ" altLang="cs-CZ" smtClean="0"/>
              <a:t>Další zainteresované odborníky</a:t>
            </a:r>
          </a:p>
          <a:p>
            <a:pPr eaLnBrk="1" hangingPunct="1"/>
            <a:r>
              <a:rPr lang="cs-CZ" altLang="cs-CZ" smtClean="0"/>
              <a:t>„Asistent“ klienta</a:t>
            </a:r>
          </a:p>
          <a:p>
            <a:pPr eaLnBrk="1" hangingPunct="1"/>
            <a:r>
              <a:rPr lang="cs-CZ" altLang="cs-CZ" smtClean="0"/>
              <a:t>Jiné blízké osoby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219104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klienta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Ústřední postava konference!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Podílí se na příprava konference – je seznámen s materiály o sobě.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Prezentuje svoje plány a představy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Komentuje vstupy ostatních účastníků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Podílí se na formulaci individuálního plánu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Seznámí se s důležitými osobami svého okolí (kdy, na koho a kde se může obrátit)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Je spoluzodpovědný za naplnění plánu!</a:t>
            </a:r>
          </a:p>
        </p:txBody>
      </p:sp>
    </p:spTree>
    <p:extLst>
      <p:ext uri="{BB962C8B-B14F-4D97-AF65-F5344CB8AC3E}">
        <p14:creationId xmlns:p14="http://schemas.microsoft.com/office/powerpoint/2010/main" xmlns="" val="1917609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Účast klienta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Vždy,kdy je to možné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/>
              <a:t>Není nutné nebo vhodné když: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hrozí, že někdo z účastníků situaci nezvládne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hrozí, že se klient dozví něco, co v danou chvíli nemá vědět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si to klient nepřeje, i když souhlasí s realizací PK</a:t>
            </a:r>
          </a:p>
          <a:p>
            <a:pPr>
              <a:lnSpc>
                <a:spcPct val="90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9809683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rodinných příslušníků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Poskytují svůj pohled na řešení situace klienta.</a:t>
            </a:r>
          </a:p>
          <a:p>
            <a:pPr eaLnBrk="1" hangingPunct="1"/>
            <a:r>
              <a:rPr lang="cs-CZ" altLang="cs-CZ" smtClean="0"/>
              <a:t>Veřejně deklarují své postoje.</a:t>
            </a:r>
          </a:p>
          <a:p>
            <a:pPr eaLnBrk="1" hangingPunct="1"/>
            <a:r>
              <a:rPr lang="cs-CZ" altLang="cs-CZ" smtClean="0"/>
              <a:t>Mohou působit jako opora pro klienta – záleží na vztazích.</a:t>
            </a:r>
          </a:p>
          <a:p>
            <a:pPr eaLnBrk="1" hangingPunct="1"/>
            <a:r>
              <a:rPr lang="cs-CZ" altLang="cs-CZ" smtClean="0"/>
              <a:t>Získají ucelený pohled všech účastníků na možnosti řešení.</a:t>
            </a:r>
          </a:p>
        </p:txBody>
      </p:sp>
    </p:spTree>
    <p:extLst>
      <p:ext uri="{BB962C8B-B14F-4D97-AF65-F5344CB8AC3E}">
        <p14:creationId xmlns:p14="http://schemas.microsoft.com/office/powerpoint/2010/main" xmlns="" val="9541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je rozdíl mezi základním a odborným sociálním poradenstvím?</a:t>
            </a:r>
          </a:p>
          <a:p>
            <a:r>
              <a:rPr lang="cs-CZ" dirty="0" smtClean="0"/>
              <a:t>Co jsou občanské poradny?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8644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dalších odborníků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Osobně se seznámí s klientem.</a:t>
            </a:r>
          </a:p>
          <a:p>
            <a:pPr eaLnBrk="1" hangingPunct="1"/>
            <a:r>
              <a:rPr lang="cs-CZ" altLang="cs-CZ" smtClean="0"/>
              <a:t>Přináší svůj pohled na situaci klienta.</a:t>
            </a:r>
          </a:p>
          <a:p>
            <a:pPr eaLnBrk="1" hangingPunct="1"/>
            <a:r>
              <a:rPr lang="cs-CZ" altLang="cs-CZ" smtClean="0"/>
              <a:t>Účastní se diskuse.</a:t>
            </a:r>
          </a:p>
          <a:p>
            <a:pPr eaLnBrk="1" hangingPunct="1"/>
            <a:r>
              <a:rPr lang="cs-CZ" altLang="cs-CZ" smtClean="0"/>
              <a:t>Nabízí vlastní možnosti řešení.</a:t>
            </a:r>
          </a:p>
          <a:p>
            <a:pPr eaLnBrk="1" hangingPunct="1"/>
            <a:r>
              <a:rPr lang="cs-CZ" altLang="cs-CZ" smtClean="0"/>
              <a:t>Podílí se na formulaci individuálního plánu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547269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1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Délka trvání: 90 – 120 min.</a:t>
            </a:r>
          </a:p>
          <a:p>
            <a:pPr eaLnBrk="1" hangingPunct="1"/>
            <a:r>
              <a:rPr lang="cs-CZ" altLang="cs-CZ" smtClean="0"/>
              <a:t>Místo konání: individuální volba, místo by mělo být dobře dostupné všem účastníkům, zejména rodině</a:t>
            </a:r>
          </a:p>
          <a:p>
            <a:pPr eaLnBrk="1" hangingPunct="1"/>
            <a:r>
              <a:rPr lang="cs-CZ" altLang="cs-CZ" smtClean="0"/>
              <a:t>Nutné respektovat soukromí účastníků a dbát na klidný průběh.</a:t>
            </a:r>
          </a:p>
          <a:p>
            <a:pPr eaLnBrk="1" hangingPunct="1"/>
            <a:r>
              <a:rPr lang="cs-CZ" altLang="cs-CZ" smtClean="0"/>
              <a:t>Vhodné uspořádání místnosti</a:t>
            </a:r>
          </a:p>
        </p:txBody>
      </p:sp>
    </p:spTree>
    <p:extLst>
      <p:ext uri="{BB962C8B-B14F-4D97-AF65-F5344CB8AC3E}">
        <p14:creationId xmlns:p14="http://schemas.microsoft.com/office/powerpoint/2010/main" xmlns="" val="184516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2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Svolavatel zahajuje konferenci, účastníci se představí.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Svolavatel prezentuje „kazuistiku“ klienta.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Klient se jako první vyjadřuje k situaci.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Vyjadřují se ostatní účastníci (rodina, odborníci) – probíhá diskuse.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Klient průběžně komentuje průběh diskuse. </a:t>
            </a:r>
          </a:p>
        </p:txBody>
      </p:sp>
    </p:spTree>
    <p:extLst>
      <p:ext uri="{BB962C8B-B14F-4D97-AF65-F5344CB8AC3E}">
        <p14:creationId xmlns:p14="http://schemas.microsoft.com/office/powerpoint/2010/main" xmlns="" val="1693819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„Kazuistika“ k PK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Prezentují se jen fakta důležitá pro řešení situace klienta a pouze s jeho souhlasem</a:t>
            </a:r>
          </a:p>
          <a:p>
            <a:r>
              <a:rPr lang="cs-CZ" altLang="cs-CZ" smtClean="0"/>
              <a:t>Klient je s kazuistikou předem seznámen</a:t>
            </a:r>
          </a:p>
          <a:p>
            <a:r>
              <a:rPr lang="cs-CZ" altLang="cs-CZ" smtClean="0"/>
              <a:t>Pozor na nálepkování, diagnózy; doporučujeme nehodnotící jazyk</a:t>
            </a:r>
          </a:p>
          <a:p>
            <a:r>
              <a:rPr lang="cs-CZ" altLang="cs-CZ" smtClean="0"/>
              <a:t>Nečíst, vyprávět</a:t>
            </a:r>
          </a:p>
        </p:txBody>
      </p:sp>
    </p:spTree>
    <p:extLst>
      <p:ext uri="{BB962C8B-B14F-4D97-AF65-F5344CB8AC3E}">
        <p14:creationId xmlns:p14="http://schemas.microsoft.com/office/powerpoint/2010/main" xmlns="" val="1775268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Průběh konference 3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Svolavatel moderuje průběh diskuse.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Svolavatel rekapituluje průběh a shrnuje závěry, formuluje první verzi individuálního plánu.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Klient a po něm i ostatní účastníci se vyjadřují k plánu.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Je formulována finální verze, jsou rozděleny úkoly a kompetence.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Předběžně je stanoven termín návazné konference (např. za 6 měsíců).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xmlns="" val="1931065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 skončení konference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Svolavatel písemně vyhotoví individuální plán a doručí ho všem účastníkům. </a:t>
            </a:r>
          </a:p>
          <a:p>
            <a:pPr eaLnBrk="1" hangingPunct="1"/>
            <a:r>
              <a:rPr lang="cs-CZ" altLang="cs-CZ" sz="2600" smtClean="0"/>
              <a:t>S klientem plán projde s ohledem na srozumitelnost a konzultuje s ním průběh konference. </a:t>
            </a:r>
          </a:p>
          <a:p>
            <a:pPr eaLnBrk="1" hangingPunct="1"/>
            <a:r>
              <a:rPr lang="cs-CZ" altLang="cs-CZ" sz="2600" smtClean="0"/>
              <a:t>Domluví s klientem plán průběžné kontroly naplňování plánu. </a:t>
            </a:r>
          </a:p>
          <a:p>
            <a:pPr eaLnBrk="1" hangingPunct="1"/>
            <a:r>
              <a:rPr lang="cs-CZ" altLang="cs-CZ" sz="2600" smtClean="0"/>
              <a:t>Monitoruje naplňování plánu ostatními subjekty.</a:t>
            </a:r>
          </a:p>
        </p:txBody>
      </p:sp>
    </p:spTree>
    <p:extLst>
      <p:ext uri="{BB962C8B-B14F-4D97-AF65-F5344CB8AC3E}">
        <p14:creationId xmlns:p14="http://schemas.microsoft.com/office/powerpoint/2010/main" xmlns="" val="49660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Individuální plánování</a:t>
            </a:r>
          </a:p>
          <a:p>
            <a:r>
              <a:rPr lang="cs-CZ" dirty="0" smtClean="0"/>
              <a:t>Případové konference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629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Principy individuálního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Normalizace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Neexpertní, partnerský postoj ke klientovi a rodině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Podpora pozitivního potenciálu klienta/rodiny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Osobní účast klienta a jemu blízkých lidí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Spolupráce a jasně definované role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Pojmenování rizik a příprava na ně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Kontinuita a pružnost 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Stanovení cílů a sledování efektu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Jazyk neprofesionální a pro rodinu přijatelný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2532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proč plánovat péči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Osobní kontakt zainteresovaných</a:t>
            </a:r>
          </a:p>
          <a:p>
            <a:r>
              <a:rPr lang="cs-CZ" altLang="cs-CZ" dirty="0"/>
              <a:t>Rychlá koordinace</a:t>
            </a:r>
          </a:p>
          <a:p>
            <a:r>
              <a:rPr lang="cs-CZ" altLang="cs-CZ" dirty="0"/>
              <a:t>Vyšší angažovanost všech</a:t>
            </a:r>
          </a:p>
          <a:p>
            <a:r>
              <a:rPr lang="cs-CZ" altLang="cs-CZ" dirty="0"/>
              <a:t>Vyšší míra odpovědnosti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7250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Případové konference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4"/>
          <p:cNvSpPr txBox="1">
            <a:spLocks noGrp="1"/>
          </p:cNvSpPr>
          <p:nvPr/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 sz="10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dirty="0" smtClean="0"/>
              <a:t>Pro koho jsou případové konference vhodné?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dirty="0" smtClean="0"/>
              <a:t>Následná péče = přechod z jakéhokoliv typu péče do jiného</a:t>
            </a:r>
          </a:p>
          <a:p>
            <a:pPr eaLnBrk="1" hangingPunct="1"/>
            <a:r>
              <a:rPr lang="cs-CZ" altLang="cs-CZ" dirty="0" smtClean="0"/>
              <a:t>Děti přecházející z jednoho zařízení do jiného</a:t>
            </a:r>
          </a:p>
          <a:p>
            <a:pPr eaLnBrk="1" hangingPunct="1"/>
            <a:r>
              <a:rPr lang="cs-CZ" altLang="cs-CZ" dirty="0" smtClean="0"/>
              <a:t>Děti přecházející z ústavní výchovy do rodiny </a:t>
            </a:r>
          </a:p>
          <a:p>
            <a:pPr eaLnBrk="1" hangingPunct="1"/>
            <a:r>
              <a:rPr lang="cs-CZ" altLang="cs-CZ" dirty="0" smtClean="0"/>
              <a:t>Dospívající opouštějící ústavní výchovu</a:t>
            </a:r>
          </a:p>
          <a:p>
            <a:pPr eaLnBrk="1" hangingPunct="1"/>
            <a:r>
              <a:rPr lang="cs-CZ" altLang="cs-CZ" dirty="0" smtClean="0"/>
              <a:t>Přechod dítěte z domova do </a:t>
            </a:r>
            <a:r>
              <a:rPr lang="cs-CZ" altLang="cs-CZ" dirty="0" err="1" smtClean="0"/>
              <a:t>náhr</a:t>
            </a:r>
            <a:r>
              <a:rPr lang="cs-CZ" altLang="cs-CZ" dirty="0" smtClean="0"/>
              <a:t>. Péče</a:t>
            </a:r>
          </a:p>
          <a:p>
            <a:pPr eaLnBrk="1" hangingPunct="1"/>
            <a:r>
              <a:rPr lang="cs-CZ" altLang="cs-CZ" dirty="0" smtClean="0"/>
              <a:t>Senioři</a:t>
            </a:r>
          </a:p>
          <a:p>
            <a:pPr eaLnBrk="1" hangingPunct="1"/>
            <a:r>
              <a:rPr lang="cs-CZ" altLang="cs-CZ" dirty="0" smtClean="0"/>
              <a:t>Osoby se zdravotním postižením</a:t>
            </a:r>
          </a:p>
          <a:p>
            <a:pPr eaLnBrk="1" hangingPunct="1"/>
            <a:r>
              <a:rPr lang="cs-CZ" altLang="cs-CZ" dirty="0" smtClean="0"/>
              <a:t>Osoby s duševní nemocí</a:t>
            </a:r>
          </a:p>
          <a:p>
            <a:pPr eaLnBrk="1" hangingPunct="1"/>
            <a:r>
              <a:rPr lang="cs-CZ" altLang="cs-CZ" dirty="0" err="1" smtClean="0"/>
              <a:t>Postpenitenciární</a:t>
            </a:r>
            <a:r>
              <a:rPr lang="cs-CZ" altLang="cs-CZ" dirty="0" smtClean="0"/>
              <a:t> péče atd.</a:t>
            </a:r>
          </a:p>
        </p:txBody>
      </p:sp>
    </p:spTree>
    <p:extLst>
      <p:ext uri="{BB962C8B-B14F-4D97-AF65-F5344CB8AC3E}">
        <p14:creationId xmlns:p14="http://schemas.microsoft.com/office/powerpoint/2010/main" xmlns="" val="152130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Nároky na sebeprezentaci klienta</a:t>
            </a:r>
          </a:p>
          <a:p>
            <a:r>
              <a:rPr lang="cs-CZ" altLang="cs-CZ" smtClean="0"/>
              <a:t>Nároky na komunikaci</a:t>
            </a:r>
          </a:p>
          <a:p>
            <a:r>
              <a:rPr lang="cs-CZ" altLang="cs-CZ" smtClean="0"/>
              <a:t>Časové nároky (příprava a realizace)</a:t>
            </a:r>
          </a:p>
          <a:p>
            <a:r>
              <a:rPr lang="cs-CZ" altLang="cs-CZ" smtClean="0"/>
              <a:t>Nereflektované normy pracovníka/organizace</a:t>
            </a:r>
          </a:p>
          <a:p>
            <a:r>
              <a:rPr lang="cs-CZ" altLang="cs-CZ" smtClean="0"/>
              <a:t>Nejasná definice klienta (dítě/rodič)</a:t>
            </a:r>
          </a:p>
          <a:p>
            <a:r>
              <a:rPr lang="cs-CZ" altLang="cs-CZ" smtClean="0"/>
              <a:t>Nevhodná témata (emoční bilance ve vztahu) a nevhodné situace (vyhrocený rozvod)</a:t>
            </a:r>
          </a:p>
        </p:txBody>
      </p:sp>
    </p:spTree>
    <p:extLst>
      <p:ext uri="{BB962C8B-B14F-4D97-AF65-F5344CB8AC3E}">
        <p14:creationId xmlns:p14="http://schemas.microsoft.com/office/powerpoint/2010/main" xmlns="" val="2302525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Životní sféry klienta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dirty="0"/>
              <a:t>Rodinné vztahy</a:t>
            </a:r>
          </a:p>
          <a:p>
            <a:r>
              <a:rPr lang="cs-CZ" altLang="cs-CZ" dirty="0"/>
              <a:t>Osobnost klienta</a:t>
            </a:r>
          </a:p>
          <a:p>
            <a:r>
              <a:rPr lang="cs-CZ" altLang="cs-CZ" dirty="0" err="1"/>
              <a:t>Mimorodinné</a:t>
            </a:r>
            <a:r>
              <a:rPr lang="cs-CZ" altLang="cs-CZ" dirty="0"/>
              <a:t> vztahy</a:t>
            </a:r>
          </a:p>
          <a:p>
            <a:r>
              <a:rPr lang="cs-CZ" altLang="cs-CZ" dirty="0"/>
              <a:t>Vzdělávací/pracovní dráha</a:t>
            </a:r>
          </a:p>
          <a:p>
            <a:r>
              <a:rPr lang="cs-CZ" altLang="cs-CZ" dirty="0"/>
              <a:t>Zdraví a péče o sebe</a:t>
            </a:r>
          </a:p>
          <a:p>
            <a:r>
              <a:rPr lang="cs-CZ" altLang="cs-CZ" dirty="0"/>
              <a:t>Zájmy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6925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829</Words>
  <Application>Microsoft Office PowerPoint</Application>
  <PresentationFormat>Předvádění na obrazovce (4:3)</PresentationFormat>
  <Paragraphs>152</Paragraphs>
  <Slides>25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Administrativní</vt:lpstr>
      <vt:lpstr>Metody sociální práce 4</vt:lpstr>
      <vt:lpstr>Opakování</vt:lpstr>
      <vt:lpstr>Co nás dnes čeká?</vt:lpstr>
      <vt:lpstr>Principy individuálního plánování</vt:lpstr>
      <vt:lpstr>Důvody proč plánovat péči </vt:lpstr>
      <vt:lpstr>Případové konference</vt:lpstr>
      <vt:lpstr>Pro koho jsou případové konference vhodné?</vt:lpstr>
      <vt:lpstr>Rizika</vt:lpstr>
      <vt:lpstr>Životní sféry klienta</vt:lpstr>
      <vt:lpstr>Sféry fungování rodiny</vt:lpstr>
      <vt:lpstr>Přípravná fáze</vt:lpstr>
      <vt:lpstr>Přípravná fáze </vt:lpstr>
      <vt:lpstr>Kdo konferenci svolává?</vt:lpstr>
      <vt:lpstr>Role svolavatele</vt:lpstr>
      <vt:lpstr>Snímek 15</vt:lpstr>
      <vt:lpstr>Koho pozvat na konferenci?</vt:lpstr>
      <vt:lpstr>Role klienta</vt:lpstr>
      <vt:lpstr>Účast klienta</vt:lpstr>
      <vt:lpstr>Role rodinných příslušníků</vt:lpstr>
      <vt:lpstr>Role dalších odborníků</vt:lpstr>
      <vt:lpstr>Průběh konference 1</vt:lpstr>
      <vt:lpstr>Průběh konference 2</vt:lpstr>
      <vt:lpstr>„Kazuistika“ k PK</vt:lpstr>
      <vt:lpstr>Průběh konference 3</vt:lpstr>
      <vt:lpstr>Po skončení konference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4</dc:title>
  <dc:creator>pc</dc:creator>
  <cp:lastModifiedBy>Pazlarova</cp:lastModifiedBy>
  <cp:revision>3</cp:revision>
  <dcterms:created xsi:type="dcterms:W3CDTF">2014-11-23T15:22:39Z</dcterms:created>
  <dcterms:modified xsi:type="dcterms:W3CDTF">2016-11-14T10:51:38Z</dcterms:modified>
</cp:coreProperties>
</file>