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8" r:id="rId5"/>
    <p:sldId id="269" r:id="rId6"/>
    <p:sldId id="270" r:id="rId7"/>
    <p:sldId id="266" r:id="rId8"/>
    <p:sldId id="267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71E13F9-CD96-43D9-ACDB-8D5488868355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71E13F9-CD96-43D9-ACDB-8D5488868355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71E13F9-CD96-43D9-ACDB-8D5488868355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Metody sociální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757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pracovníka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Stává se součástí klientova světa a ovlivňuje ho!</a:t>
            </a:r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Co k tomu potřebuje? Nebo-</a:t>
            </a:r>
            <a:r>
              <a:rPr lang="cs-CZ" dirty="0" err="1" smtClean="0"/>
              <a:t>li</a:t>
            </a:r>
            <a:r>
              <a:rPr lang="cs-CZ" dirty="0" smtClean="0"/>
              <a:t> jaké by měly </a:t>
            </a:r>
            <a:r>
              <a:rPr lang="cs-CZ" smtClean="0"/>
              <a:t>být jeho kompetence?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620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 pracovníka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Komunikace</a:t>
            </a:r>
          </a:p>
          <a:p>
            <a:r>
              <a:rPr lang="cs-CZ" dirty="0" smtClean="0"/>
              <a:t>Navázaní a udržení vztahu</a:t>
            </a:r>
          </a:p>
          <a:p>
            <a:r>
              <a:rPr lang="cs-CZ" dirty="0" smtClean="0"/>
              <a:t>Definice vlastní role v pomáhajícím vztahu</a:t>
            </a:r>
          </a:p>
          <a:p>
            <a:r>
              <a:rPr lang="cs-CZ" dirty="0" smtClean="0"/>
              <a:t>Pomoc klientovi s vyjádřením emocí a postojů</a:t>
            </a:r>
          </a:p>
          <a:p>
            <a:r>
              <a:rPr lang="cs-CZ" dirty="0" smtClean="0"/>
              <a:t>Sdílení emocí a postojů</a:t>
            </a:r>
          </a:p>
          <a:p>
            <a:r>
              <a:rPr lang="cs-CZ" dirty="0" smtClean="0"/>
              <a:t>Pomoc při definici a hierarchizaci problémů</a:t>
            </a:r>
          </a:p>
          <a:p>
            <a:r>
              <a:rPr lang="cs-CZ" dirty="0" smtClean="0"/>
              <a:t>Hledání zdrojů řešení</a:t>
            </a:r>
          </a:p>
          <a:p>
            <a:r>
              <a:rPr lang="cs-CZ" dirty="0" smtClean="0"/>
              <a:t>Koordinace řešení</a:t>
            </a:r>
          </a:p>
          <a:p>
            <a:r>
              <a:rPr lang="cs-CZ" dirty="0" smtClean="0"/>
              <a:t>Kulturní a etnická citlivost</a:t>
            </a:r>
          </a:p>
          <a:p>
            <a:r>
              <a:rPr lang="cs-CZ" dirty="0" smtClean="0"/>
              <a:t>Pomoc s hledáním smyslu života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9629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případové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Hodnocení potřeb klienta, jeho prostředí, interakcí a překážek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Plánování služby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Intervence, poskytnutí služby, </a:t>
            </a:r>
            <a:r>
              <a:rPr lang="cs-CZ" dirty="0" err="1" smtClean="0"/>
              <a:t>příp.napojení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Průběžné hodnocení, event. úprava plánu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Závěrečné hodnocení, ukončení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599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Struktura plánování pomáhajícího procesu</a:t>
            </a:r>
            <a:br>
              <a:rPr lang="cs-CZ" dirty="0" smtClean="0"/>
            </a:br>
            <a:r>
              <a:rPr lang="cs-CZ" sz="1600" dirty="0" smtClean="0"/>
              <a:t>volně podle </a:t>
            </a:r>
            <a:r>
              <a:rPr lang="cs-CZ" sz="1600" dirty="0" err="1" smtClean="0"/>
              <a:t>G.Egana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Prozkoumání stavu věcí </a:t>
            </a:r>
          </a:p>
          <a:p>
            <a:r>
              <a:rPr lang="cs-CZ" dirty="0" smtClean="0"/>
              <a:t>Pomoci klientovi říci jeho příběh</a:t>
            </a:r>
          </a:p>
          <a:p>
            <a:r>
              <a:rPr lang="cs-CZ" dirty="0" smtClean="0"/>
              <a:t>Pomoci klientovi vidět nové perspektivy</a:t>
            </a:r>
          </a:p>
          <a:p>
            <a:r>
              <a:rPr lang="cs-CZ" dirty="0" smtClean="0"/>
              <a:t>Pomoci kl. soustředit se na důležité věci</a:t>
            </a:r>
          </a:p>
          <a:p>
            <a:pPr marL="0" indent="0">
              <a:buNone/>
            </a:pPr>
            <a:r>
              <a:rPr lang="cs-CZ" dirty="0" smtClean="0"/>
              <a:t>Scénář rozvoje a preferencí</a:t>
            </a:r>
          </a:p>
          <a:p>
            <a:r>
              <a:rPr lang="cs-CZ" dirty="0" smtClean="0"/>
              <a:t>Vytvoření možných scénářů pro lepší budoucnost</a:t>
            </a:r>
          </a:p>
          <a:p>
            <a:r>
              <a:rPr lang="cs-CZ" dirty="0" smtClean="0"/>
              <a:t>Vybraný scénář převést v cíle</a:t>
            </a:r>
          </a:p>
          <a:p>
            <a:r>
              <a:rPr lang="cs-CZ" dirty="0" smtClean="0"/>
              <a:t>Pomoc zaměřit se na zvolený cíl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0741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Formulace strategií a </a:t>
            </a:r>
            <a:r>
              <a:rPr lang="cs-CZ" dirty="0" smtClean="0"/>
              <a:t>plánů</a:t>
            </a:r>
          </a:p>
          <a:p>
            <a:r>
              <a:rPr lang="cs-CZ" dirty="0" smtClean="0"/>
              <a:t>Pomoci pochopit vliv strategie na směřování k cíli</a:t>
            </a:r>
          </a:p>
          <a:p>
            <a:r>
              <a:rPr lang="cs-CZ" dirty="0" smtClean="0"/>
              <a:t>Pomoci vybrat strategii odpovídající možnostem</a:t>
            </a:r>
          </a:p>
          <a:p>
            <a:r>
              <a:rPr lang="cs-CZ" dirty="0" smtClean="0"/>
              <a:t>Pomoci formulovat 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343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atestace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Zápočtový test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190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Matoušek, O. a kol. Encyklopedie sociální práce. Praha: Portál. 2014</a:t>
            </a:r>
          </a:p>
          <a:p>
            <a:r>
              <a:rPr lang="cs-CZ" dirty="0"/>
              <a:t>Matoušek, O. a kol. </a:t>
            </a:r>
            <a:r>
              <a:rPr lang="cs-CZ" dirty="0" smtClean="0"/>
              <a:t>Metody a řízení SP. </a:t>
            </a:r>
            <a:r>
              <a:rPr lang="cs-CZ" dirty="0"/>
              <a:t>Praha: Portál. </a:t>
            </a:r>
            <a:r>
              <a:rPr lang="cs-CZ" dirty="0" smtClean="0"/>
              <a:t>2013</a:t>
            </a:r>
          </a:p>
          <a:p>
            <a:r>
              <a:rPr lang="cs-CZ" dirty="0" smtClean="0"/>
              <a:t>Kopřiva, K. Lidský vztah jako součást profese. Praha: Portál. 1997</a:t>
            </a:r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5799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Domácí úkol </a:t>
            </a:r>
            <a:r>
              <a:rPr lang="cs-CZ" dirty="0" smtClean="0">
                <a:sym typeface="Wingdings" panose="05000000000000000000" pitchFamily="2" charset="2"/>
              </a:rPr>
              <a:t>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1409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„Sociální </a:t>
            </a:r>
            <a:r>
              <a:rPr lang="cs-CZ" dirty="0"/>
              <a:t>práce se během 20. století stala společenskovědní disciplínou i oblastí praktické činnosti, jejímž cílem je odhalování, vysvětlování, zmírňování a řešení sociálních problémů (např. chudoby, zanedbávání výchovy dětí, diskriminace určitých skupin, delikvence mládeže, nezaměstnanosti). Sociální práce se opírá jednak o rámec společenské solidarity, jednak o ideál naplňování individuálního lidského </a:t>
            </a:r>
            <a:r>
              <a:rPr lang="cs-CZ"/>
              <a:t>potenciálu</a:t>
            </a:r>
            <a:r>
              <a:rPr lang="cs-CZ" smtClean="0"/>
              <a:t>.“ </a:t>
            </a:r>
            <a:r>
              <a:rPr lang="cs-CZ" dirty="0" smtClean="0"/>
              <a:t>(Matoušek 2001)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313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„Pomoc sociální práce je zaměřena na dosahování rovnováhy mezi očekáváním sociálního prostředí, v němž lidé uspokojují svoje potřeby, a jejich schopností toto očekávání zvládat.“ </a:t>
            </a:r>
            <a:r>
              <a:rPr lang="cs-CZ" dirty="0" smtClean="0"/>
              <a:t>(Musil 2004)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3856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metody znáte?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metody jste viděli na praxi?</a:t>
            </a:r>
          </a:p>
          <a:p>
            <a:r>
              <a:rPr lang="cs-CZ" dirty="0" smtClean="0"/>
              <a:t>O jakých jste slyšeli?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808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Práce s jednotlivcem</a:t>
            </a:r>
          </a:p>
          <a:p>
            <a:r>
              <a:rPr lang="cs-CZ" dirty="0" smtClean="0"/>
              <a:t>Práce se skupinou (rodinou)</a:t>
            </a:r>
          </a:p>
          <a:p>
            <a:r>
              <a:rPr lang="cs-CZ" dirty="0" smtClean="0"/>
              <a:t>Komunitní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04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Případová práce je práce s jednotlivcem</a:t>
            </a:r>
          </a:p>
          <a:p>
            <a:r>
              <a:rPr lang="cs-CZ" dirty="0" smtClean="0"/>
              <a:t>Kdo je klient, ovlivňuje řada faktorů – historické, společenské, kulturní…</a:t>
            </a:r>
          </a:p>
          <a:p>
            <a:r>
              <a:rPr lang="cs-CZ" dirty="0" smtClean="0"/>
              <a:t>Lze využít řadu metod a technik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7403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140</TotalTime>
  <Words>368</Words>
  <Application>Microsoft Office PowerPoint</Application>
  <PresentationFormat>Předvádění na obrazovce (4:3)</PresentationFormat>
  <Paragraphs>57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Georgia</vt:lpstr>
      <vt:lpstr>Wingdings</vt:lpstr>
      <vt:lpstr>Wingdings 2</vt:lpstr>
      <vt:lpstr>Administrativní</vt:lpstr>
      <vt:lpstr>Metody sociální práce</vt:lpstr>
      <vt:lpstr>Podmínky atestace</vt:lpstr>
      <vt:lpstr>Doporučená literatura</vt:lpstr>
      <vt:lpstr>Prezentace aplikace PowerPoint</vt:lpstr>
      <vt:lpstr>Prezentace aplikace PowerPoint</vt:lpstr>
      <vt:lpstr>Prezentace aplikace PowerPoint</vt:lpstr>
      <vt:lpstr>Jaké metody znáte?</vt:lpstr>
      <vt:lpstr>Prezentace aplikace PowerPoint</vt:lpstr>
      <vt:lpstr>Případová práce</vt:lpstr>
      <vt:lpstr>Role pracovníka</vt:lpstr>
      <vt:lpstr>Kompetence pracovníka</vt:lpstr>
      <vt:lpstr>Fáze případové práce</vt:lpstr>
      <vt:lpstr>Struktura plánování pomáhajícího procesu volně podle G.Egana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sociální práce</dc:title>
  <dc:creator>pc</dc:creator>
  <cp:lastModifiedBy>Pazlarová, Hana</cp:lastModifiedBy>
  <cp:revision>12</cp:revision>
  <dcterms:created xsi:type="dcterms:W3CDTF">2014-08-29T07:52:21Z</dcterms:created>
  <dcterms:modified xsi:type="dcterms:W3CDTF">2016-09-19T08:46:57Z</dcterms:modified>
</cp:coreProperties>
</file>