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1" r:id="rId15"/>
    <p:sldId id="270" r:id="rId16"/>
    <p:sldId id="273" r:id="rId17"/>
    <p:sldId id="272" r:id="rId18"/>
    <p:sldId id="269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4660"/>
  </p:normalViewPr>
  <p:slideViewPr>
    <p:cSldViewPr>
      <p:cViewPr varScale="1">
        <p:scale>
          <a:sx n="111" d="100"/>
          <a:sy n="111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4D74629-4264-412F-8F5A-B029151D611A}" type="datetimeFigureOut">
              <a:rPr lang="cs-CZ" smtClean="0"/>
              <a:pPr/>
              <a:t>29.11.2016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1DB4BA-7EE7-4BCC-BDAD-48B41684F2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3165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Sekundární viktimizace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Druhotné zraňování oběti</a:t>
            </a:r>
          </a:p>
          <a:p>
            <a:r>
              <a:rPr lang="cs-CZ" dirty="0" smtClean="0"/>
              <a:t>Očerňování oběti – snaha vyvolat dojem, že si to oběť „zasloužila“, přeznačkování chování oběti</a:t>
            </a:r>
          </a:p>
          <a:p>
            <a:r>
              <a:rPr lang="cs-CZ" dirty="0" smtClean="0"/>
              <a:t>Přenášení viny na oběť – obviňování s riskantního, provokativního chování, „oběť domácího násilí dovolí, aby jí manžel bil“</a:t>
            </a:r>
          </a:p>
          <a:p>
            <a:r>
              <a:rPr lang="cs-CZ" dirty="0" smtClean="0"/>
              <a:t>Nerespektování soukromí oběti </a:t>
            </a:r>
          </a:p>
          <a:p>
            <a:r>
              <a:rPr lang="cs-CZ" dirty="0" smtClean="0"/>
              <a:t>Poškozování dobrého jména oběti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516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Restorativní</a:t>
            </a:r>
            <a:r>
              <a:rPr lang="cs-CZ" dirty="0" smtClean="0"/>
              <a:t> justice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Proces, ve kterém oběť, pachatel a/nebo jakýkoliv další člen komunity dotčený zločinem participuje na společném řešení důsledků</a:t>
            </a:r>
          </a:p>
          <a:p>
            <a:r>
              <a:rPr lang="cs-CZ" dirty="0" smtClean="0"/>
              <a:t>Zločin narušil rovnováhu mezi pachatelem a obětí – smyslem </a:t>
            </a:r>
            <a:r>
              <a:rPr lang="cs-CZ" dirty="0" err="1" smtClean="0"/>
              <a:t>restorativního</a:t>
            </a:r>
            <a:r>
              <a:rPr lang="cs-CZ" dirty="0" smtClean="0"/>
              <a:t> pojetí je rovnováhu znovuobnovit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10435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Prožívání viktimizace je individuální</a:t>
            </a:r>
          </a:p>
          <a:p>
            <a:r>
              <a:rPr lang="cs-CZ" dirty="0" smtClean="0"/>
              <a:t>Všechny oběti mají krátkodobé následky, jen některé dlouhodobé</a:t>
            </a:r>
          </a:p>
          <a:p>
            <a:r>
              <a:rPr lang="cs-CZ" dirty="0" smtClean="0"/>
              <a:t>Existují zvlášť traumatizující zločiny a zvlášť zranitelné oběti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15396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Reakce obětí a dilemata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Oznámit x neoznámit – </a:t>
            </a:r>
            <a:r>
              <a:rPr lang="cs-CZ" dirty="0" err="1" smtClean="0"/>
              <a:t>viktimologický</a:t>
            </a:r>
            <a:r>
              <a:rPr lang="cs-CZ" dirty="0" smtClean="0"/>
              <a:t> paradox</a:t>
            </a:r>
          </a:p>
          <a:p>
            <a:r>
              <a:rPr lang="cs-CZ" dirty="0" smtClean="0"/>
              <a:t>Obava ze ztráty kontroly v procesu vyšetřování</a:t>
            </a:r>
          </a:p>
          <a:p>
            <a:r>
              <a:rPr lang="cs-CZ" dirty="0" smtClean="0"/>
              <a:t>Ochrana práv obětí, uznání a respekt</a:t>
            </a:r>
          </a:p>
          <a:p>
            <a:r>
              <a:rPr lang="cs-CZ" dirty="0" smtClean="0"/>
              <a:t>Dostupnost právní pomoci</a:t>
            </a:r>
          </a:p>
          <a:p>
            <a:r>
              <a:rPr lang="cs-CZ" dirty="0" smtClean="0"/>
              <a:t>Důvěra </a:t>
            </a:r>
            <a:r>
              <a:rPr lang="cs-CZ" smtClean="0"/>
              <a:t>v orgány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12621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Pomoc obětem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 čím se oběť potýká?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5412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Pomoc obětem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Závažná psychosociální krize</a:t>
            </a:r>
          </a:p>
          <a:p>
            <a:r>
              <a:rPr lang="cs-CZ" dirty="0" smtClean="0"/>
              <a:t>Trauma vlivem otřesného zážitku, ztráta kontroly nad vlastním životem, šok</a:t>
            </a:r>
          </a:p>
          <a:p>
            <a:r>
              <a:rPr lang="cs-CZ" dirty="0" smtClean="0"/>
              <a:t>Otřesená duševní stabilita, pochybnosti o sobě, sebevýčitky (jsem neschopný)</a:t>
            </a:r>
          </a:p>
          <a:p>
            <a:r>
              <a:rPr lang="cs-CZ" dirty="0" smtClean="0"/>
              <a:t>Zničené původní představy o světě (kognitivní distorze)</a:t>
            </a:r>
          </a:p>
          <a:p>
            <a:r>
              <a:rPr lang="cs-CZ" dirty="0" smtClean="0"/>
              <a:t>Mizí schopnost zpracovávat informace, rozhodovat se</a:t>
            </a:r>
          </a:p>
          <a:p>
            <a:r>
              <a:rPr lang="cs-CZ" dirty="0" smtClean="0"/>
              <a:t>Ztráta kontroly nad paměťovým vybavováním, vyplavování vzpomínek – možnost zpracování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87522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pomáhá?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9521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Cestou k překonání je podpora aktivity oběti</a:t>
            </a:r>
          </a:p>
          <a:p>
            <a:r>
              <a:rPr lang="cs-CZ" dirty="0" smtClean="0"/>
              <a:t>Obnova vlastních zdrojů a každodennímu fungování</a:t>
            </a:r>
          </a:p>
          <a:p>
            <a:r>
              <a:rPr lang="cs-CZ" dirty="0" smtClean="0"/>
              <a:t>Orientace na přítomnost</a:t>
            </a:r>
          </a:p>
          <a:p>
            <a:r>
              <a:rPr lang="cs-CZ" dirty="0" smtClean="0"/>
              <a:t>Přítomnost a podpora blízkých</a:t>
            </a:r>
          </a:p>
          <a:p>
            <a:r>
              <a:rPr lang="cs-CZ" dirty="0" smtClean="0"/>
              <a:t>Vedou se diskuse o formě a časování odborné pomoci. Ne každá oběť jí potřebuje. Míra </a:t>
            </a:r>
            <a:r>
              <a:rPr lang="cs-CZ" dirty="0" err="1" smtClean="0"/>
              <a:t>resilience</a:t>
            </a:r>
            <a:r>
              <a:rPr lang="cs-CZ" dirty="0" smtClean="0"/>
              <a:t> je individuální</a:t>
            </a:r>
          </a:p>
          <a:p>
            <a:r>
              <a:rPr lang="cs-CZ" dirty="0" smtClean="0"/>
              <a:t>Odborná pomoc je multidisciplinární – psychologická, právní, sociální i praktická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8888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Pomoc obětem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Bílý kruh bezpečí (1991) – právní, psychologická a praktická pomoc – bezplatná, diskrétní. Konzultace s právníkem a psychologem ve dvojici. Možnost nadstandardních služeb – doprovody, návštěvy oběti v nemocnici, návštěvy pozůstalých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85197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Zákon o obětech trestných činů 45/2013 Sb.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Zlepšení ochrany soukromí obětí</a:t>
            </a:r>
          </a:p>
          <a:p>
            <a:r>
              <a:rPr lang="cs-CZ" dirty="0"/>
              <a:t>právo na poskytnutí odborné pomoci (§ 4 - 6)</a:t>
            </a:r>
          </a:p>
          <a:p>
            <a:r>
              <a:rPr lang="cs-CZ" dirty="0" smtClean="0"/>
              <a:t>právo </a:t>
            </a:r>
            <a:r>
              <a:rPr lang="cs-CZ" dirty="0"/>
              <a:t>na informace (§ 7 - 13)</a:t>
            </a:r>
          </a:p>
          <a:p>
            <a:r>
              <a:rPr lang="cs-CZ" dirty="0" smtClean="0"/>
              <a:t>právo </a:t>
            </a:r>
            <a:r>
              <a:rPr lang="cs-CZ" dirty="0"/>
              <a:t>na ochranu před hrozícím nebezpečím (§ 14)</a:t>
            </a:r>
          </a:p>
          <a:p>
            <a:r>
              <a:rPr lang="cs-CZ" dirty="0" smtClean="0"/>
              <a:t>právo </a:t>
            </a:r>
            <a:r>
              <a:rPr lang="cs-CZ" dirty="0"/>
              <a:t>na ochranu soukromí (§ 15 - 16)</a:t>
            </a:r>
          </a:p>
          <a:p>
            <a:r>
              <a:rPr lang="cs-CZ" dirty="0" smtClean="0"/>
              <a:t>právo </a:t>
            </a:r>
            <a:r>
              <a:rPr lang="cs-CZ" dirty="0"/>
              <a:t>na ochranu před druhotnou újmou (§ 17 - 22)</a:t>
            </a:r>
          </a:p>
          <a:p>
            <a:r>
              <a:rPr lang="cs-CZ" dirty="0" smtClean="0"/>
              <a:t>právo </a:t>
            </a:r>
            <a:r>
              <a:rPr lang="cs-CZ" dirty="0"/>
              <a:t>na peněžitou pomoc (§ 23 - 37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>
                <a:solidFill>
                  <a:srgbClr val="000000"/>
                </a:solidFill>
                <a:latin typeface="Verdana"/>
              </a:rPr>
              <a:t>Ministerstvo spravedlnosti vede </a:t>
            </a:r>
            <a:r>
              <a:rPr lang="cs-CZ" b="1" dirty="0">
                <a:solidFill>
                  <a:srgbClr val="000000"/>
                </a:solidFill>
                <a:latin typeface="Verdana"/>
              </a:rPr>
              <a:t>registr poskytovatelů pomoci obětem trestných činů</a:t>
            </a:r>
            <a:r>
              <a:rPr lang="cs-CZ" dirty="0">
                <a:solidFill>
                  <a:srgbClr val="000000"/>
                </a:solidFill>
                <a:latin typeface="Verdana"/>
              </a:rPr>
              <a:t>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69653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je rozdíl mezi latentní a registrovanou kriminalitou? Která je vyšší?</a:t>
            </a:r>
          </a:p>
          <a:p>
            <a:r>
              <a:rPr lang="cs-CZ" dirty="0" smtClean="0"/>
              <a:t>Jaké máme prameny informací o latentní kriminalitě? Jaké jsou jejich limity?</a:t>
            </a:r>
          </a:p>
          <a:p>
            <a:r>
              <a:rPr lang="cs-CZ" dirty="0" smtClean="0"/>
              <a:t>Který druh kriminality je nejrozšířenější? </a:t>
            </a:r>
          </a:p>
          <a:p>
            <a:r>
              <a:rPr lang="cs-CZ" dirty="0" smtClean="0"/>
              <a:t>Které kraje ČR jsou dlouhodobě nejvíce zatížené kriminalitou?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7492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Viktimologie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555512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Viktimologie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Zabývá se obětí, jejími charakteristikami,  vztahem mezi obětí a pachatelem, procesem viktimizace a prevencí viktimizace = jak ochránit potenciální oběť před kriminalitou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48517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faktory ovlivňují, jestli se stanete nebo nestanete obětí trestného činu?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20260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 viktimizace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Věk = mládí je riziko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Zaměstnání 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Příslušnost k rizikové skupině (etnické, náboženské, sociální minority..)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Somatické a psychické handicapy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762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Index viktimizace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Podíl počtu obětí ve sledovaném období na počet obyvatel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91625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Primární viktimizace – přímá souvislost s trestným činem</a:t>
            </a:r>
          </a:p>
          <a:p>
            <a:r>
              <a:rPr lang="cs-CZ" dirty="0" smtClean="0"/>
              <a:t>Sekundární viktimizace – vedlejší negativní důsledky (ztráta zaměstnání, rozpad rodiny, medializace oběti atd.)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89352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 dlouhodobých následků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Izolace oběti – osamělí pociťují následky více a déle</a:t>
            </a:r>
          </a:p>
          <a:p>
            <a:r>
              <a:rPr lang="cs-CZ" dirty="0" smtClean="0"/>
              <a:t>Chudoba – chudé oběti se </a:t>
            </a:r>
            <a:r>
              <a:rPr lang="cs-CZ" dirty="0" smtClean="0"/>
              <a:t>hůře </a:t>
            </a:r>
            <a:r>
              <a:rPr lang="cs-CZ" dirty="0" smtClean="0"/>
              <a:t>vyrovnávají s následky např. nejsou pojištěné</a:t>
            </a:r>
          </a:p>
          <a:p>
            <a:r>
              <a:rPr lang="cs-CZ" dirty="0" smtClean="0"/>
              <a:t>Opakovaná viktimizace – ohrožení součástí života</a:t>
            </a:r>
          </a:p>
          <a:p>
            <a:r>
              <a:rPr lang="cs-CZ" dirty="0" smtClean="0"/>
              <a:t>Rasová nesnášenlivost – opakované útoky</a:t>
            </a:r>
          </a:p>
          <a:p>
            <a:r>
              <a:rPr lang="cs-CZ" dirty="0" smtClean="0"/>
              <a:t>Životní událost nesouvisející přímo se zločinem – úmrtí v rodině, rozvod, nemoc…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46219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83</TotalTime>
  <Words>561</Words>
  <Application>Microsoft Office PowerPoint</Application>
  <PresentationFormat>Předvádění na obrazovce (4:3)</PresentationFormat>
  <Paragraphs>72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Administrativní</vt:lpstr>
      <vt:lpstr>Rizikové skupiny 7</vt:lpstr>
      <vt:lpstr>Opakování</vt:lpstr>
      <vt:lpstr>Co nás dnes čeká?</vt:lpstr>
      <vt:lpstr>Viktimologie</vt:lpstr>
      <vt:lpstr>Snímek 5</vt:lpstr>
      <vt:lpstr>Rizikové faktory viktimizace</vt:lpstr>
      <vt:lpstr>Index viktimizace</vt:lpstr>
      <vt:lpstr>Snímek 8</vt:lpstr>
      <vt:lpstr>Rizikové faktory dlouhodobých následků</vt:lpstr>
      <vt:lpstr>Sekundární viktimizace</vt:lpstr>
      <vt:lpstr>Restorativní justice</vt:lpstr>
      <vt:lpstr>Snímek 12</vt:lpstr>
      <vt:lpstr>Reakce obětí a dilemata</vt:lpstr>
      <vt:lpstr>Pomoc obětem</vt:lpstr>
      <vt:lpstr>Pomoc obětem</vt:lpstr>
      <vt:lpstr>Snímek 16</vt:lpstr>
      <vt:lpstr>Snímek 17</vt:lpstr>
      <vt:lpstr>Pomoc obětem</vt:lpstr>
      <vt:lpstr>Zákon o obětech trestných činů 45/2013 Sb.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7</dc:title>
  <dc:creator>pc</dc:creator>
  <cp:lastModifiedBy>Pazlarova</cp:lastModifiedBy>
  <cp:revision>10</cp:revision>
  <dcterms:created xsi:type="dcterms:W3CDTF">2014-12-02T13:36:02Z</dcterms:created>
  <dcterms:modified xsi:type="dcterms:W3CDTF">2016-11-29T09:10:17Z</dcterms:modified>
</cp:coreProperties>
</file>