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  <p:sldId id="280" r:id="rId4"/>
    <p:sldId id="257" r:id="rId5"/>
    <p:sldId id="262" r:id="rId6"/>
    <p:sldId id="258" r:id="rId7"/>
    <p:sldId id="259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1" r:id="rId26"/>
    <p:sldId id="282" r:id="rId27"/>
    <p:sldId id="283" r:id="rId28"/>
    <p:sldId id="284" r:id="rId29"/>
    <p:sldId id="285" r:id="rId3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B4A9-834C-4CAF-967C-8F03EE99226A}" type="datetimeFigureOut">
              <a:rPr lang="cs-CZ" smtClean="0"/>
              <a:t>19.10.2015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175ED64-425A-4E75-8BCC-9200D9A2802F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B4A9-834C-4CAF-967C-8F03EE99226A}" type="datetimeFigureOut">
              <a:rPr lang="cs-CZ" smtClean="0"/>
              <a:t>19.10.2015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5ED64-425A-4E75-8BCC-9200D9A2802F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1175ED64-425A-4E75-8BCC-9200D9A2802F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B4A9-834C-4CAF-967C-8F03EE99226A}" type="datetimeFigureOut">
              <a:rPr lang="cs-CZ" smtClean="0"/>
              <a:t>19.10.2015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B4A9-834C-4CAF-967C-8F03EE99226A}" type="datetimeFigureOut">
              <a:rPr lang="cs-CZ" smtClean="0"/>
              <a:t>19.10.2015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1175ED64-425A-4E75-8BCC-9200D9A2802F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B4A9-834C-4CAF-967C-8F03EE99226A}" type="datetimeFigureOut">
              <a:rPr lang="cs-CZ" smtClean="0"/>
              <a:t>19.10.2015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175ED64-425A-4E75-8BCC-9200D9A2802F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00BB4A9-834C-4CAF-967C-8F03EE99226A}" type="datetimeFigureOut">
              <a:rPr lang="cs-CZ" smtClean="0"/>
              <a:t>19.10.2015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5ED64-425A-4E75-8BCC-9200D9A2802F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B4A9-834C-4CAF-967C-8F03EE99226A}" type="datetimeFigureOut">
              <a:rPr lang="cs-CZ" smtClean="0"/>
              <a:t>19.10.2015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1175ED64-425A-4E75-8BCC-9200D9A2802F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B4A9-834C-4CAF-967C-8F03EE99226A}" type="datetimeFigureOut">
              <a:rPr lang="cs-CZ" smtClean="0"/>
              <a:t>19.10.2015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1175ED64-425A-4E75-8BCC-9200D9A2802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B4A9-834C-4CAF-967C-8F03EE99226A}" type="datetimeFigureOut">
              <a:rPr lang="cs-CZ" smtClean="0"/>
              <a:t>19.10.2015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175ED64-425A-4E75-8BCC-9200D9A2802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175ED64-425A-4E75-8BCC-9200D9A2802F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B4A9-834C-4CAF-967C-8F03EE99226A}" type="datetimeFigureOut">
              <a:rPr lang="cs-CZ" smtClean="0"/>
              <a:t>19.10.2015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1175ED64-425A-4E75-8BCC-9200D9A2802F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00BB4A9-834C-4CAF-967C-8F03EE99226A}" type="datetimeFigureOut">
              <a:rPr lang="cs-CZ" smtClean="0"/>
              <a:t>19.10.2015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00BB4A9-834C-4CAF-967C-8F03EE99226A}" type="datetimeFigureOut">
              <a:rPr lang="cs-CZ" smtClean="0"/>
              <a:t>19.10.2015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175ED64-425A-4E75-8BCC-9200D9A2802F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mtClean="0"/>
              <a:t>Kriminologie – úvod do tématu</a:t>
            </a:r>
          </a:p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Rizikové skupiny 4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552708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Kriminální etiologie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Výzkum příčin kriminality </a:t>
            </a:r>
          </a:p>
          <a:p>
            <a:r>
              <a:rPr lang="cs-CZ" dirty="0" smtClean="0"/>
              <a:t>Specificky podle druhů, např. recidivní kriminalita, juvenilní kriminalita apod.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87418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Kriminální fenomenologie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Zjišťování a popis podob kriminality a jejích aktérů, vč. kriminality latentní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218780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Klinická kriminologie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Zkoumá především osobnost pachatele, jeho charakteristiky a z  toho odvozenými typologiemi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06134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viktimologie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Zabývá se objetí, její rolí, vztahem k trestnému činu a pachateli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97703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penologie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Výzkum trestních sankcí, pravděpodobnosti budoucí recidivy, vedlejšími účinky – stigmatizace, </a:t>
            </a:r>
            <a:r>
              <a:rPr lang="cs-CZ" dirty="0" err="1" smtClean="0"/>
              <a:t>prisonizace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488005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Sociální kontrola kriminality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Strategie a metody k potlačování kriminality</a:t>
            </a:r>
          </a:p>
          <a:p>
            <a:r>
              <a:rPr lang="cs-CZ" dirty="0" smtClean="0"/>
              <a:t>Formální (trestněprávní kontrola)</a:t>
            </a:r>
          </a:p>
          <a:p>
            <a:r>
              <a:rPr lang="cs-CZ" dirty="0" smtClean="0"/>
              <a:t>Neformální (</a:t>
            </a:r>
            <a:r>
              <a:rPr lang="cs-CZ" dirty="0" err="1" smtClean="0"/>
              <a:t>restorativní</a:t>
            </a:r>
            <a:r>
              <a:rPr lang="cs-CZ" dirty="0" smtClean="0"/>
              <a:t> přístup)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816006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Kriminální prevence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Strategie k eliminaci nebo omezení jevů, aktivit a skutečností vedoucích ke kriminalitě</a:t>
            </a:r>
          </a:p>
          <a:p>
            <a:r>
              <a:rPr lang="cs-CZ" dirty="0" smtClean="0"/>
              <a:t>Z hlediska obsahu – sociální prevence – socializace jedince, rodina, škola, volný čas</a:t>
            </a:r>
          </a:p>
          <a:p>
            <a:r>
              <a:rPr lang="cs-CZ" dirty="0" smtClean="0"/>
              <a:t>Z hlediska příležitosti – situační prevence – omezení možností (hlídaná parkoviště, patroly v rizikových místech…)</a:t>
            </a:r>
          </a:p>
          <a:p>
            <a:r>
              <a:rPr lang="cs-CZ" dirty="0" smtClean="0"/>
              <a:t>Z hlediska oběti – </a:t>
            </a:r>
            <a:r>
              <a:rPr lang="cs-CZ" dirty="0" err="1" smtClean="0"/>
              <a:t>viktimologická</a:t>
            </a:r>
            <a:r>
              <a:rPr lang="cs-CZ" dirty="0" smtClean="0"/>
              <a:t> </a:t>
            </a:r>
            <a:r>
              <a:rPr lang="cs-CZ" dirty="0" err="1" smtClean="0"/>
              <a:t>prev</a:t>
            </a:r>
            <a:r>
              <a:rPr lang="cs-CZ" dirty="0" smtClean="0"/>
              <a:t>.</a:t>
            </a:r>
          </a:p>
          <a:p>
            <a:r>
              <a:rPr lang="cs-CZ" dirty="0" smtClean="0"/>
              <a:t>Z hlediska adresátů – primární, sekundární a terciární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08832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Primární prevence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Určená obecněji definované skupině </a:t>
            </a:r>
          </a:p>
          <a:p>
            <a:r>
              <a:rPr lang="cs-CZ" dirty="0" smtClean="0"/>
              <a:t>Mládež</a:t>
            </a:r>
          </a:p>
          <a:p>
            <a:r>
              <a:rPr lang="cs-CZ" dirty="0" smtClean="0"/>
              <a:t>Obyvatelstvo určitého regionu</a:t>
            </a:r>
          </a:p>
          <a:p>
            <a:r>
              <a:rPr lang="cs-CZ" dirty="0" smtClean="0"/>
              <a:t>Určitá sociální skupina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441154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Sekundární prevence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Určena rizikovým skupinám potenciální pachatelů a obětí</a:t>
            </a:r>
          </a:p>
          <a:p>
            <a:r>
              <a:rPr lang="cs-CZ" dirty="0" smtClean="0"/>
              <a:t>Mladí lidé bez domova</a:t>
            </a:r>
          </a:p>
          <a:p>
            <a:r>
              <a:rPr lang="cs-CZ" dirty="0" smtClean="0"/>
              <a:t>Prostitutky</a:t>
            </a:r>
          </a:p>
          <a:p>
            <a:r>
              <a:rPr lang="cs-CZ" dirty="0" smtClean="0"/>
              <a:t>Pracovníci nočních podniků apod.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065478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Terciární prevence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Předcházení recidivě trestné činnosti, resp. trestního stíhání</a:t>
            </a:r>
          </a:p>
          <a:p>
            <a:r>
              <a:rPr lang="cs-CZ" dirty="0" smtClean="0"/>
              <a:t>Např. odklon od tradičního trestního řízení – mediace, probační dohled, terapeutický program apod.</a:t>
            </a:r>
          </a:p>
          <a:p>
            <a:endParaRPr lang="cs-CZ" dirty="0"/>
          </a:p>
          <a:p>
            <a:r>
              <a:rPr lang="cs-CZ" dirty="0" smtClean="0"/>
              <a:t>Preventivní strategie se obvykle prolínají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4457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Vzpomeňte na minule…</a:t>
            </a:r>
            <a:r>
              <a:rPr lang="cs-CZ" dirty="0" smtClean="0">
                <a:sym typeface="Wingdings" panose="05000000000000000000" pitchFamily="2" charset="2"/>
              </a:rPr>
              <a:t>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Jaké jsou faktory vzniku deviací?</a:t>
            </a:r>
          </a:p>
          <a:p>
            <a:r>
              <a:rPr lang="cs-CZ" dirty="0" smtClean="0"/>
              <a:t>Jak může osobnost pachatele ovlivnit reakci společnosti?</a:t>
            </a:r>
          </a:p>
          <a:p>
            <a:r>
              <a:rPr lang="cs-CZ" dirty="0" smtClean="0"/>
              <a:t>Jaké typy společností reagují přísněji na porušení normy? </a:t>
            </a:r>
          </a:p>
          <a:p>
            <a:r>
              <a:rPr lang="cs-CZ" dirty="0" smtClean="0"/>
              <a:t>Co je degradační ceremoniál?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129815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Prevence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cs-CZ" dirty="0" smtClean="0"/>
              <a:t>Klasická trestní represe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cs-CZ" dirty="0" smtClean="0"/>
              <a:t>Snaha omezit faktory zesilující pravděpodobnost výskytu kriminálního jednání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cs-CZ" dirty="0" smtClean="0"/>
              <a:t>Reaguje na již spáchaný trestní čin</a:t>
            </a:r>
          </a:p>
          <a:p>
            <a:r>
              <a:rPr lang="cs-CZ" dirty="0" smtClean="0"/>
              <a:t>Sleduje naplnění principu právního státu (spravedlivý proces, právo na obhajobu, nezávislost soudů..)</a:t>
            </a:r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Prevence x represe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909382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Restorativní</a:t>
            </a:r>
            <a:r>
              <a:rPr lang="cs-CZ" dirty="0" smtClean="0"/>
              <a:t> justice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Znovuobnovující spravedlnost - od 80.let 20.stol.</a:t>
            </a:r>
          </a:p>
          <a:p>
            <a:r>
              <a:rPr lang="cs-CZ" dirty="0" smtClean="0"/>
              <a:t>Snaha o obnovu trestným činem narušených vztahů, snaha o odčinění následků</a:t>
            </a:r>
          </a:p>
          <a:p>
            <a:r>
              <a:rPr lang="cs-CZ" dirty="0" smtClean="0"/>
              <a:t>Delegování rozhodnutí na aktéry činu – oběť pachatele, komunitu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789632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Právní vědy o kriminalitě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cs-CZ" dirty="0" smtClean="0"/>
              <a:t>Neprávní vědy o kriminalitě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cs-CZ" dirty="0" smtClean="0"/>
              <a:t>Věda o trestním právu hmotném</a:t>
            </a:r>
          </a:p>
          <a:p>
            <a:r>
              <a:rPr lang="cs-CZ" dirty="0" smtClean="0"/>
              <a:t>Věda o trestním právu procesním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cs-CZ" dirty="0" smtClean="0"/>
              <a:t>Kriminologie</a:t>
            </a:r>
          </a:p>
          <a:p>
            <a:r>
              <a:rPr lang="cs-CZ" dirty="0" smtClean="0"/>
              <a:t>Kriminalistika</a:t>
            </a:r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Vědy o kriminalitě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17003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Jaké další obory souvisí s kriminologií?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80992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Související obory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Soudní lékařství</a:t>
            </a:r>
          </a:p>
          <a:p>
            <a:r>
              <a:rPr lang="cs-CZ" dirty="0" smtClean="0"/>
              <a:t>Forenzní psychiatrie/psychologie</a:t>
            </a:r>
          </a:p>
          <a:p>
            <a:r>
              <a:rPr lang="cs-CZ" dirty="0" smtClean="0"/>
              <a:t>Sociální práce v trestní justici</a:t>
            </a:r>
          </a:p>
          <a:p>
            <a:r>
              <a:rPr lang="cs-CZ" dirty="0" smtClean="0"/>
              <a:t>Vývojová psychologie</a:t>
            </a:r>
          </a:p>
          <a:p>
            <a:r>
              <a:rPr lang="cs-CZ" dirty="0" smtClean="0"/>
              <a:t>Speciální pedagogika, sociologie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69350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Trocha historie nikoho nezabije </a:t>
            </a:r>
            <a:r>
              <a:rPr lang="cs-CZ" dirty="0" smtClean="0">
                <a:sym typeface="Wingdings" panose="05000000000000000000" pitchFamily="2" charset="2"/>
              </a:rPr>
              <a:t>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Jako vědní obor se kriminologie v Evropě utvářela od 2.pol.18.stol. </a:t>
            </a:r>
          </a:p>
          <a:p>
            <a:r>
              <a:rPr lang="cs-CZ" dirty="0" smtClean="0"/>
              <a:t>První průkopníci – právník </a:t>
            </a:r>
            <a:r>
              <a:rPr lang="cs-CZ" dirty="0" err="1" smtClean="0"/>
              <a:t>Cesare</a:t>
            </a:r>
            <a:r>
              <a:rPr lang="cs-CZ" dirty="0" smtClean="0"/>
              <a:t> </a:t>
            </a:r>
            <a:r>
              <a:rPr lang="cs-CZ" dirty="0" err="1" smtClean="0"/>
              <a:t>Beccaria</a:t>
            </a:r>
            <a:r>
              <a:rPr lang="cs-CZ" dirty="0" smtClean="0"/>
              <a:t> (1738-1794) a lékař </a:t>
            </a:r>
            <a:r>
              <a:rPr lang="cs-CZ" dirty="0" err="1" smtClean="0"/>
              <a:t>Cesare</a:t>
            </a:r>
            <a:r>
              <a:rPr lang="cs-CZ" dirty="0" smtClean="0"/>
              <a:t> </a:t>
            </a:r>
            <a:r>
              <a:rPr lang="cs-CZ" dirty="0" err="1" smtClean="0"/>
              <a:t>Lombroso</a:t>
            </a:r>
            <a:r>
              <a:rPr lang="cs-CZ" dirty="0" smtClean="0"/>
              <a:t> (1835-1909) </a:t>
            </a:r>
          </a:p>
          <a:p>
            <a:r>
              <a:rPr lang="cs-CZ" dirty="0" smtClean="0"/>
              <a:t>1885 - první použití pojmu </a:t>
            </a:r>
            <a:r>
              <a:rPr lang="cs-CZ" i="1" dirty="0" smtClean="0"/>
              <a:t>kriminologie</a:t>
            </a:r>
            <a:r>
              <a:rPr lang="cs-CZ" dirty="0" smtClean="0"/>
              <a:t> – </a:t>
            </a:r>
            <a:r>
              <a:rPr lang="cs-CZ" dirty="0"/>
              <a:t>R</a:t>
            </a:r>
            <a:r>
              <a:rPr lang="cs-CZ" dirty="0" smtClean="0"/>
              <a:t>afaele </a:t>
            </a:r>
            <a:r>
              <a:rPr lang="cs-CZ" dirty="0" err="1" smtClean="0"/>
              <a:t>Ganofaro</a:t>
            </a:r>
            <a:r>
              <a:rPr lang="cs-CZ" dirty="0" smtClean="0"/>
              <a:t> vydal knihu s tímto názvem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450018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Cesare</a:t>
            </a:r>
            <a:r>
              <a:rPr lang="cs-CZ" dirty="0" smtClean="0"/>
              <a:t> </a:t>
            </a:r>
            <a:r>
              <a:rPr lang="cs-CZ" dirty="0" err="1" smtClean="0"/>
              <a:t>Beccaria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Studie O zločinech a trestech</a:t>
            </a:r>
          </a:p>
          <a:p>
            <a:r>
              <a:rPr lang="cs-CZ" dirty="0" smtClean="0"/>
              <a:t>Kritika justičního a sankčního systému, korupce, svévole policie a zdlouhavého řízení, mučení jako vyšetřovací prostředek, mrzačící a barbarské sankce, masové používání trestu smrti</a:t>
            </a:r>
          </a:p>
          <a:p>
            <a:r>
              <a:rPr lang="cs-CZ" dirty="0" smtClean="0"/>
              <a:t>Snaha o prosazení rozumnější trestní politiky</a:t>
            </a:r>
          </a:p>
          <a:p>
            <a:r>
              <a:rPr lang="cs-CZ" dirty="0" smtClean="0"/>
              <a:t>Inspirace </a:t>
            </a:r>
            <a:r>
              <a:rPr lang="cs-CZ" dirty="0" err="1" smtClean="0"/>
              <a:t>J.J.Rosseauem</a:t>
            </a:r>
            <a:r>
              <a:rPr lang="cs-CZ" dirty="0" smtClean="0"/>
              <a:t>, </a:t>
            </a:r>
            <a:r>
              <a:rPr lang="cs-CZ" dirty="0" err="1" smtClean="0"/>
              <a:t>FrancoisemVoltairem</a:t>
            </a:r>
            <a:r>
              <a:rPr lang="cs-CZ" dirty="0" smtClean="0"/>
              <a:t> a Charlesem de </a:t>
            </a:r>
            <a:r>
              <a:rPr lang="cs-CZ" dirty="0" err="1" smtClean="0"/>
              <a:t>Montequieum</a:t>
            </a:r>
            <a:endParaRPr lang="cs-CZ" dirty="0" smtClean="0"/>
          </a:p>
          <a:p>
            <a:r>
              <a:rPr lang="cs-CZ" dirty="0" smtClean="0"/>
              <a:t>Práce publikována v 60 vydáních, ve všech významných evropských jazycích</a:t>
            </a:r>
          </a:p>
        </p:txBody>
      </p:sp>
    </p:spTree>
    <p:extLst>
      <p:ext uri="{BB962C8B-B14F-4D97-AF65-F5344CB8AC3E}">
        <p14:creationId xmlns:p14="http://schemas.microsoft.com/office/powerpoint/2010/main" val="30044994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Doporučení našla uplatnění v praxi</a:t>
            </a:r>
          </a:p>
          <a:p>
            <a:r>
              <a:rPr lang="cs-CZ" dirty="0" smtClean="0"/>
              <a:t>1776 nechala Marie Terezie zakázat </a:t>
            </a:r>
            <a:r>
              <a:rPr lang="cs-CZ" dirty="0" smtClean="0"/>
              <a:t>torturu</a:t>
            </a:r>
            <a:endParaRPr lang="cs-CZ" dirty="0" smtClean="0"/>
          </a:p>
          <a:p>
            <a:r>
              <a:rPr lang="cs-CZ" dirty="0" smtClean="0"/>
              <a:t>1788 zrušení trestu smrti Josefem II.</a:t>
            </a:r>
          </a:p>
          <a:p>
            <a:r>
              <a:rPr lang="cs-CZ" dirty="0" smtClean="0"/>
              <a:t>Ocenění ruskou císařovnou </a:t>
            </a:r>
            <a:r>
              <a:rPr lang="cs-CZ" dirty="0"/>
              <a:t>K</a:t>
            </a:r>
            <a:r>
              <a:rPr lang="cs-CZ" dirty="0" smtClean="0"/>
              <a:t>ateřinou I. i pruským panovníkem Fridrichem II.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2951785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Beccariovy</a:t>
            </a:r>
            <a:r>
              <a:rPr lang="cs-CZ" dirty="0" smtClean="0"/>
              <a:t> zásady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Zákaz svévole policie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Striktní dodržování zákonů soudy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Rychlost trestního řízení (čím dříve trest následuje, tím je spravedlivější a účinnější)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Zajištění dostateční doby pro obhajobu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Veřejnost soudního přelíčení (zrušení tajných žalob)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Presumpce neviny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8665892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7. Nahrazení dosavadního smyslu trestu jako odplaty a zastrašení veřejnosti novým účelem zaměřeným na zastrašení a nápravu pachatele</a:t>
            </a:r>
          </a:p>
          <a:p>
            <a:pPr marL="0" indent="0">
              <a:buNone/>
            </a:pPr>
            <a:r>
              <a:rPr lang="cs-CZ" dirty="0" smtClean="0"/>
              <a:t>8. Zrušení útrpných trestů (není úlohou trestu týrat bytost obdařenou vnímáním)</a:t>
            </a:r>
          </a:p>
          <a:p>
            <a:pPr marL="0" indent="0">
              <a:buNone/>
            </a:pPr>
            <a:r>
              <a:rPr lang="cs-CZ" dirty="0" smtClean="0"/>
              <a:t>9. Nahradit trest smrti doživotím</a:t>
            </a:r>
          </a:p>
          <a:p>
            <a:pPr marL="0" indent="0">
              <a:buNone/>
            </a:pPr>
            <a:r>
              <a:rPr lang="cs-CZ" dirty="0" smtClean="0"/>
              <a:t>10. Upřednostnění prevence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0571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nás dnes čeká?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Funkce sociálních deviací</a:t>
            </a:r>
          </a:p>
          <a:p>
            <a:r>
              <a:rPr lang="cs-CZ" dirty="0" smtClean="0"/>
              <a:t>Kriminologie – vymezení pojmů a možná trocha historie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5654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Funkce sociálních deviací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Přisuzovány zpravidla negativní funkce</a:t>
            </a:r>
          </a:p>
          <a:p>
            <a:r>
              <a:rPr lang="cs-CZ" dirty="0" smtClean="0"/>
              <a:t>Narušení života společnosti, ohrožení zájmů spol. i jednotlivců</a:t>
            </a:r>
          </a:p>
          <a:p>
            <a:r>
              <a:rPr lang="cs-CZ" dirty="0" smtClean="0"/>
              <a:t>Oslabení koordinované aktivity </a:t>
            </a:r>
            <a:r>
              <a:rPr lang="cs-CZ" dirty="0"/>
              <a:t>č</a:t>
            </a:r>
            <a:r>
              <a:rPr lang="cs-CZ" dirty="0" smtClean="0"/>
              <a:t>lenů spol.</a:t>
            </a:r>
          </a:p>
          <a:p>
            <a:r>
              <a:rPr lang="cs-CZ" dirty="0" smtClean="0"/>
              <a:t>Oslabení ochoty dodržovat normy a hodnoty</a:t>
            </a:r>
          </a:p>
          <a:p>
            <a:r>
              <a:rPr lang="cs-CZ" dirty="0" smtClean="0"/>
              <a:t>Narušení důvěry ve skupině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9406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Může mít deviace pozitivní funkci ve společnosti?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43395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Pozitivní funkce deviace </a:t>
            </a:r>
            <a:br>
              <a:rPr lang="cs-CZ" dirty="0" smtClean="0"/>
            </a:br>
            <a:r>
              <a:rPr lang="cs-CZ" sz="2200" dirty="0" smtClean="0"/>
              <a:t>(podle </a:t>
            </a:r>
            <a:r>
              <a:rPr lang="cs-CZ" sz="2200" dirty="0" err="1" smtClean="0"/>
              <a:t>Dürkheima</a:t>
            </a:r>
            <a:r>
              <a:rPr lang="cs-CZ" sz="2200" dirty="0" smtClean="0"/>
              <a:t>)</a:t>
            </a:r>
            <a:endParaRPr lang="cs-CZ" sz="2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Deviace jsou nevyhnutelné, protože přirozené</a:t>
            </a:r>
          </a:p>
          <a:p>
            <a:r>
              <a:rPr lang="cs-CZ" dirty="0" smtClean="0"/>
              <a:t>Udržují hranice mezi normálním  patologickým</a:t>
            </a:r>
          </a:p>
          <a:p>
            <a:r>
              <a:rPr lang="cs-CZ" dirty="0" smtClean="0"/>
              <a:t>Příležitostné narušení posiluje kohezi skupiny</a:t>
            </a:r>
          </a:p>
          <a:p>
            <a:r>
              <a:rPr lang="cs-CZ" dirty="0" smtClean="0"/>
              <a:t>Kriminalita se vyskytuje ve všech typech společností = určitá míra je normální, nevyhnutelná</a:t>
            </a:r>
          </a:p>
          <a:p>
            <a:r>
              <a:rPr lang="cs-CZ" dirty="0"/>
              <a:t>Deviace ujasňují hranice</a:t>
            </a:r>
          </a:p>
          <a:p>
            <a:r>
              <a:rPr lang="cs-CZ" dirty="0"/>
              <a:t>Deviace posiluje kohezi a solidaritu</a:t>
            </a:r>
          </a:p>
          <a:p>
            <a:r>
              <a:rPr lang="cs-CZ" dirty="0"/>
              <a:t>Ujasňují </a:t>
            </a:r>
            <a:r>
              <a:rPr lang="cs-CZ" dirty="0" err="1"/>
              <a:t>soc.normy</a:t>
            </a:r>
            <a:r>
              <a:rPr lang="cs-CZ" dirty="0"/>
              <a:t>, posilují jejich legitimitu a </a:t>
            </a:r>
            <a:r>
              <a:rPr lang="cs-CZ" dirty="0" smtClean="0"/>
              <a:t>autoritu</a:t>
            </a:r>
          </a:p>
          <a:p>
            <a:r>
              <a:rPr lang="cs-CZ" dirty="0" smtClean="0"/>
              <a:t>Mohou upozornit na defekt</a:t>
            </a:r>
            <a:endParaRPr lang="cs-CZ" dirty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406148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Mohou katalyzovat společenské změny</a:t>
            </a:r>
          </a:p>
          <a:p>
            <a:r>
              <a:rPr lang="cs-CZ" dirty="0" smtClean="0"/>
              <a:t>Tolerovaná a netrestaná deviace brání kumulaci nespokojenosti</a:t>
            </a:r>
          </a:p>
          <a:p>
            <a:r>
              <a:rPr lang="cs-CZ" dirty="0" smtClean="0"/>
              <a:t>Umožňují společnosti vytvářet preventivní systémy</a:t>
            </a:r>
          </a:p>
          <a:p>
            <a:r>
              <a:rPr lang="cs-CZ" dirty="0" smtClean="0"/>
              <a:t>Redukují úzkost a nejistotu</a:t>
            </a:r>
          </a:p>
          <a:p>
            <a:r>
              <a:rPr lang="cs-CZ" dirty="0" smtClean="0"/>
              <a:t>Deviace ovlivňují typ a množství deviantních projevů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760618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Kriminologie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 z lat. </a:t>
            </a:r>
            <a:r>
              <a:rPr lang="cs-CZ" dirty="0" err="1"/>
              <a:t>c</a:t>
            </a:r>
            <a:r>
              <a:rPr lang="cs-CZ" dirty="0" err="1" smtClean="0"/>
              <a:t>rimen</a:t>
            </a:r>
            <a:r>
              <a:rPr lang="cs-CZ" dirty="0" smtClean="0"/>
              <a:t> – zločin a logos – ve smyslu učení = učení o zločinu</a:t>
            </a:r>
          </a:p>
          <a:p>
            <a:r>
              <a:rPr lang="cs-CZ" dirty="0" smtClean="0"/>
              <a:t>Společenskovědní disciplína, zabývající se jak jednotlivci (např. pachatelem, obětí), tak společností i sociálními skupinami (např. instituce kontrolující kriminalitu, preventivní komunitní projekty apod.) </a:t>
            </a:r>
          </a:p>
          <a:p>
            <a:r>
              <a:rPr lang="cs-CZ" dirty="0" smtClean="0"/>
              <a:t>Empirická věda zaměřená na poznávání reálných jevů bez hodnotících stanovisek, snaží se o prověření teorií a konceptů vědeckými metodami. Snaží se nestrannost a objektivitu (x teorie o rozeném zločinci)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99948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smtClean="0"/>
              <a:t>Kriminologie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3600" b="1" dirty="0" smtClean="0"/>
              <a:t>Interdisciplinární věda zkoumající kriminalitu, její příčiny, projevy a latenci, pachatele, oběť, jejich vzájemný vztah, sankční systém, jeho účinnost, formální i neformální sociální kontrolu kriminality, procesy kriminalizace a viktimizace, prevenci a veřejné mínění o kriminalitě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22616607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88</TotalTime>
  <Words>867</Words>
  <Application>Microsoft Office PowerPoint</Application>
  <PresentationFormat>Předvádění na obrazovce (4:3)</PresentationFormat>
  <Paragraphs>123</Paragraphs>
  <Slides>29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HeadingPairs>
  <TitlesOfParts>
    <vt:vector size="33" baseType="lpstr">
      <vt:lpstr>Georgia</vt:lpstr>
      <vt:lpstr>Wingdings</vt:lpstr>
      <vt:lpstr>Wingdings 2</vt:lpstr>
      <vt:lpstr>Administrativní</vt:lpstr>
      <vt:lpstr>Rizikové skupiny 4</vt:lpstr>
      <vt:lpstr>Vzpomeňte na minule…</vt:lpstr>
      <vt:lpstr>Co nás dnes čeká?</vt:lpstr>
      <vt:lpstr>Funkce sociálních deviací</vt:lpstr>
      <vt:lpstr>Prezentace aplikace PowerPoint</vt:lpstr>
      <vt:lpstr>Pozitivní funkce deviace  (podle Dürkheima)</vt:lpstr>
      <vt:lpstr>Prezentace aplikace PowerPoint</vt:lpstr>
      <vt:lpstr>Kriminologie</vt:lpstr>
      <vt:lpstr>Kriminologie</vt:lpstr>
      <vt:lpstr>Kriminální etiologie</vt:lpstr>
      <vt:lpstr>Kriminální fenomenologie</vt:lpstr>
      <vt:lpstr>Klinická kriminologie</vt:lpstr>
      <vt:lpstr>viktimologie</vt:lpstr>
      <vt:lpstr>penologie</vt:lpstr>
      <vt:lpstr>Sociální kontrola kriminality</vt:lpstr>
      <vt:lpstr>Kriminální prevence</vt:lpstr>
      <vt:lpstr>Primární prevence</vt:lpstr>
      <vt:lpstr>Sekundární prevence</vt:lpstr>
      <vt:lpstr>Terciární prevence</vt:lpstr>
      <vt:lpstr>Prevence x represe</vt:lpstr>
      <vt:lpstr>Restorativní justice</vt:lpstr>
      <vt:lpstr>Vědy o kriminalitě</vt:lpstr>
      <vt:lpstr>Prezentace aplikace PowerPoint</vt:lpstr>
      <vt:lpstr>Související obory</vt:lpstr>
      <vt:lpstr>Trocha historie nikoho nezabije </vt:lpstr>
      <vt:lpstr>Cesare Beccaria</vt:lpstr>
      <vt:lpstr>Prezentace aplikace PowerPoint</vt:lpstr>
      <vt:lpstr>Beccariovy zásady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Rizikové skupiny 4</dc:title>
  <dc:creator>pc</dc:creator>
  <cp:lastModifiedBy>FFUK</cp:lastModifiedBy>
  <cp:revision>10</cp:revision>
  <dcterms:created xsi:type="dcterms:W3CDTF">2014-09-30T17:09:37Z</dcterms:created>
  <dcterms:modified xsi:type="dcterms:W3CDTF">2015-10-19T18:48:09Z</dcterms:modified>
</cp:coreProperties>
</file>