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9" r:id="rId13"/>
    <p:sldId id="267" r:id="rId14"/>
    <p:sldId id="268" r:id="rId15"/>
    <p:sldId id="270" r:id="rId16"/>
    <p:sldId id="272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Pojetí normality, deviace </a:t>
            </a:r>
            <a:r>
              <a:rPr lang="cs-CZ" smtClean="0"/>
              <a:t>a deviantní chování 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6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Normy závazné vyžadují konformitu (normalitu)</a:t>
            </a:r>
          </a:p>
          <a:p>
            <a:r>
              <a:rPr lang="cs-CZ" dirty="0" smtClean="0"/>
              <a:t>Dodržování ostatních norem vytváří jedno z dilemat SP – normy spol. x práva klienta na sebeurčení</a:t>
            </a:r>
          </a:p>
          <a:p>
            <a:endParaRPr lang="cs-CZ" dirty="0"/>
          </a:p>
          <a:p>
            <a:r>
              <a:rPr lang="cs-CZ" dirty="0" smtClean="0"/>
              <a:t>Sociální pracovník je reprezentantem normality před klientem.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14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Deviatio</a:t>
            </a:r>
            <a:r>
              <a:rPr lang="cs-CZ" dirty="0" smtClean="0"/>
              <a:t> – úchylka, odchylka, vybočení, odklon od normy</a:t>
            </a:r>
          </a:p>
          <a:p>
            <a:r>
              <a:rPr lang="cs-CZ" dirty="0" smtClean="0"/>
              <a:t>Deviace – obecná vlastnost týkající se přírodních i společenských jevů, velká variabilita</a:t>
            </a:r>
          </a:p>
          <a:p>
            <a:r>
              <a:rPr lang="cs-CZ" dirty="0" smtClean="0"/>
              <a:t>Deviace v tělesné stavbě, psychických funkcích, sociálním postavení, chování…</a:t>
            </a:r>
          </a:p>
          <a:p>
            <a:r>
              <a:rPr lang="cs-CZ" dirty="0" smtClean="0"/>
              <a:t>Kvalitativní deviace – odchylka struktury či funkce</a:t>
            </a:r>
          </a:p>
          <a:p>
            <a:r>
              <a:rPr lang="cs-CZ" dirty="0" smtClean="0"/>
              <a:t>Kvantitativní deviace – odchylka v míře výskytu</a:t>
            </a:r>
          </a:p>
          <a:p>
            <a:r>
              <a:rPr lang="cs-CZ" dirty="0" smtClean="0"/>
              <a:t>Deviace – teoreticky hodnotově i emocionálně neutrální x negativní vnímání, předsudky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80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Nemají význam v sociálních vztazích</a:t>
            </a:r>
          </a:p>
          <a:p>
            <a:r>
              <a:rPr lang="cs-CZ" dirty="0" smtClean="0"/>
              <a:t>Neživá příroda, rostliny, nižší živočichové</a:t>
            </a:r>
          </a:p>
          <a:p>
            <a:endParaRPr lang="cs-CZ" dirty="0"/>
          </a:p>
          <a:p>
            <a:r>
              <a:rPr lang="cs-CZ" dirty="0" smtClean="0"/>
              <a:t>U lidí tzv. skryté deviace – např. neodhalené trestné činy nebo zjevné, ale málo významné deviace (neovlivňují interakce a vztahy)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61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deviace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význam v </a:t>
            </a:r>
            <a:r>
              <a:rPr lang="cs-CZ" dirty="0" err="1" smtClean="0"/>
              <a:t>soc.interakcích</a:t>
            </a:r>
            <a:r>
              <a:rPr lang="cs-CZ" dirty="0" smtClean="0"/>
              <a:t> a vztazích</a:t>
            </a:r>
          </a:p>
          <a:p>
            <a:r>
              <a:rPr lang="cs-CZ" dirty="0" smtClean="0"/>
              <a:t>Chování </a:t>
            </a:r>
            <a:r>
              <a:rPr lang="cs-CZ" dirty="0"/>
              <a:t>mimo normy většinové společnosti</a:t>
            </a:r>
          </a:p>
          <a:p>
            <a:r>
              <a:rPr lang="cs-CZ" dirty="0"/>
              <a:t>Multidisciplinární obor – nejen SP, ale i sociologie, kriminologie, pedagogika, psychologie,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4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Deviantní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Skryté – nerozpoznané okolím a/nebo subjektem</a:t>
            </a:r>
          </a:p>
          <a:p>
            <a:r>
              <a:rPr lang="cs-CZ" dirty="0" smtClean="0"/>
              <a:t>Zjevné – rozpoznané a označkované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7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Zjevné deviantní chování</a:t>
            </a:r>
          </a:p>
          <a:p>
            <a:r>
              <a:rPr lang="cs-CZ" dirty="0" smtClean="0"/>
              <a:t>Zjevné poruchy psychických funkcí</a:t>
            </a:r>
          </a:p>
          <a:p>
            <a:r>
              <a:rPr lang="cs-CZ" dirty="0" smtClean="0"/>
              <a:t>Zjevné deviantní fyzické charakteristiky</a:t>
            </a:r>
          </a:p>
          <a:p>
            <a:r>
              <a:rPr lang="cs-CZ" dirty="0" smtClean="0"/>
              <a:t>Zjevné deviantní sociální charakteristiky</a:t>
            </a:r>
          </a:p>
          <a:p>
            <a:endParaRPr lang="cs-CZ" dirty="0"/>
          </a:p>
          <a:p>
            <a:r>
              <a:rPr lang="cs-CZ" dirty="0" smtClean="0"/>
              <a:t>Behaviorální (</a:t>
            </a:r>
            <a:r>
              <a:rPr lang="cs-CZ" dirty="0" err="1" smtClean="0"/>
              <a:t>dev.chování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Nonbehaviorální</a:t>
            </a:r>
            <a:r>
              <a:rPr lang="cs-CZ" dirty="0" smtClean="0"/>
              <a:t> (fyzické, sociální spod.)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670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Konformita (poslušnost) – chování v souladu s očekáváními, může být deviantní (konformita s ideologiemi)</a:t>
            </a:r>
          </a:p>
          <a:p>
            <a:r>
              <a:rPr lang="cs-CZ" dirty="0" err="1" smtClean="0"/>
              <a:t>Nonkonformita</a:t>
            </a:r>
            <a:r>
              <a:rPr lang="cs-CZ" dirty="0" smtClean="0"/>
              <a:t> – chování v rozporu s očekáváním okolí, nemusí být deviantní, může být progresivní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685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Terminologická odbočka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problémy</a:t>
            </a:r>
          </a:p>
          <a:p>
            <a:r>
              <a:rPr lang="cs-CZ" dirty="0" smtClean="0"/>
              <a:t>Sociální patologie</a:t>
            </a:r>
          </a:p>
          <a:p>
            <a:r>
              <a:rPr lang="cs-CZ" dirty="0" smtClean="0"/>
              <a:t>Negativní společenské jevy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Starší termíny, výrazně negativní konotace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889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Ten kdo vykazuje </a:t>
            </a:r>
            <a:r>
              <a:rPr lang="cs-CZ" dirty="0" err="1" smtClean="0"/>
              <a:t>dev.chování</a:t>
            </a:r>
            <a:r>
              <a:rPr lang="cs-CZ" dirty="0" smtClean="0"/>
              <a:t> nebo charakteristiku</a:t>
            </a:r>
          </a:p>
          <a:p>
            <a:r>
              <a:rPr lang="cs-CZ" dirty="0" smtClean="0"/>
              <a:t>Jednotlivec, skupiny, menšina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811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 co jsou deviantní projevy zaměřeny</a:t>
            </a:r>
          </a:p>
          <a:p>
            <a:r>
              <a:rPr lang="cs-CZ" dirty="0" smtClean="0"/>
              <a:t>Sociální objekty, fyzické objekty, oblasti života, společenské hodnoty</a:t>
            </a:r>
          </a:p>
          <a:p>
            <a:endParaRPr lang="cs-CZ" dirty="0"/>
          </a:p>
          <a:p>
            <a:r>
              <a:rPr lang="cs-CZ" dirty="0" smtClean="0"/>
              <a:t>Deviace bez objektu či poškození objektu (např. homosexualita nebo tzv. zločiny bez oběti - prostituce)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85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„Opáčko“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ovlivňuje tvorbu norem? </a:t>
            </a:r>
          </a:p>
          <a:p>
            <a:r>
              <a:rPr lang="cs-CZ" dirty="0" smtClean="0"/>
              <a:t> Jaké druhy norem ovlivňují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40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Normální je to, co je průměrné nebo nejvíce zastoupené</a:t>
            </a:r>
          </a:p>
          <a:p>
            <a:pPr marL="0" indent="0">
              <a:buNone/>
            </a:pPr>
            <a:r>
              <a:rPr lang="cs-CZ" dirty="0" smtClean="0"/>
              <a:t>+ určitá objektivita </a:t>
            </a:r>
            <a:r>
              <a:rPr lang="cs-CZ" dirty="0" err="1" smtClean="0"/>
              <a:t>stat.zpracování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 Nebere v úvahu kvalitu daného jevu = při dostatečné míře rozšíření se škodlivý jev stane normou nebo vysoká kvalita při nízké frekvenci může být považována za deviaci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73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Optimální fungování v danou chvíli v dané společnosti za daných podmínek. Schopnost adaptace na situaci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 Za normální může být považováno jakékoliv chování vedoucí k cíli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06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Sociokulturní vymezení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Normální je to, co je v dané společnosti aktuálně obvyklé, silně propojeno s tradicí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Může vést ke stereotypům</a:t>
            </a:r>
          </a:p>
          <a:p>
            <a:pPr>
              <a:buFontTx/>
              <a:buChar char="-"/>
            </a:pPr>
            <a:r>
              <a:rPr lang="cs-CZ" dirty="0" smtClean="0"/>
              <a:t>Riziko při práci s jinými kulturami</a:t>
            </a:r>
          </a:p>
          <a:p>
            <a:pPr>
              <a:buFontTx/>
              <a:buChar char="-"/>
            </a:pPr>
            <a:r>
              <a:rPr lang="cs-CZ" dirty="0" smtClean="0"/>
              <a:t>Riziko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18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(normativní)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Dohodnutá norma na základě racionálního úsudku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62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pojetí normality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Individuálně ovlivněno zkušenostmi, hodnotami, potřebami, momentálním stavem, životním stylem…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+ může přinést vyšší toleranci</a:t>
            </a:r>
          </a:p>
          <a:p>
            <a:pPr marL="0" indent="0">
              <a:buNone/>
            </a:pPr>
            <a:r>
              <a:rPr lang="cs-CZ" dirty="0" smtClean="0"/>
              <a:t>- omezené posuzování a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6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Často nedosažitelný ideál, opakovaně prezentovaný jako žádoucí stav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 Může vést k frustraci z nedosažení a negativním projevům v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14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rozdílných pojetí normality je důležitá</a:t>
            </a:r>
          </a:p>
          <a:p>
            <a:endParaRPr lang="cs-CZ" dirty="0"/>
          </a:p>
          <a:p>
            <a:r>
              <a:rPr lang="cs-CZ" dirty="0" smtClean="0"/>
              <a:t>SP vede klienty k respektu ke spol. normám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Citlivost vůči individuální situaci klienta a jeho normám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794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</TotalTime>
  <Words>537</Words>
  <Application>Microsoft Office PowerPoint</Application>
  <PresentationFormat>Předvádění na obrazovce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Rizikové skupiny 2</vt:lpstr>
      <vt:lpstr>„Opáčko“ </vt:lpstr>
      <vt:lpstr>Statistická normalita</vt:lpstr>
      <vt:lpstr>Funkční normalita</vt:lpstr>
      <vt:lpstr>Sociokulturní vymezení normy</vt:lpstr>
      <vt:lpstr>Ideální (normativní) normalita</vt:lpstr>
      <vt:lpstr>Subjektivní pojetí normality</vt:lpstr>
      <vt:lpstr>Mediální norma</vt:lpstr>
      <vt:lpstr>Využití pro SP</vt:lpstr>
      <vt:lpstr>Prezentace aplikace PowerPoint</vt:lpstr>
      <vt:lpstr>Deviace</vt:lpstr>
      <vt:lpstr>Nesociální deviace</vt:lpstr>
      <vt:lpstr>Sociální deviace</vt:lpstr>
      <vt:lpstr>Deviantní chování</vt:lpstr>
      <vt:lpstr>Lidské sociální deviace</vt:lpstr>
      <vt:lpstr>Prezentace aplikace PowerPoint</vt:lpstr>
      <vt:lpstr>Terminologická odbočka </vt:lpstr>
      <vt:lpstr>Subjekt sociální deviace</vt:lpstr>
      <vt:lpstr>Objekt sociální deviace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8</cp:revision>
  <dcterms:created xsi:type="dcterms:W3CDTF">2014-09-09T15:35:06Z</dcterms:created>
  <dcterms:modified xsi:type="dcterms:W3CDTF">2014-10-04T14:56:34Z</dcterms:modified>
</cp:coreProperties>
</file>