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9" r:id="rId4"/>
    <p:sldId id="260" r:id="rId5"/>
    <p:sldId id="269" r:id="rId6"/>
    <p:sldId id="270" r:id="rId7"/>
    <p:sldId id="271" r:id="rId8"/>
    <p:sldId id="272" r:id="rId9"/>
    <p:sldId id="273" r:id="rId10"/>
    <p:sldId id="261" r:id="rId11"/>
    <p:sldId id="258" r:id="rId12"/>
    <p:sldId id="262" r:id="rId13"/>
    <p:sldId id="264" r:id="rId14"/>
    <p:sldId id="265" r:id="rId15"/>
    <p:sldId id="266" r:id="rId16"/>
    <p:sldId id="267" r:id="rId17"/>
    <p:sldId id="268" r:id="rId18"/>
    <p:sldId id="263" r:id="rId19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09DB4B-5845-443C-A0D1-1351A6432F48}" type="datetimeFigureOut">
              <a:rPr lang="cs-CZ" smtClean="0"/>
              <a:t>22. 11. 2016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CEFD44-65F3-448E-9841-E39D58F82B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7932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EFD44-65F3-448E-9841-E39D58F82B2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6233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B411C-330E-455C-9570-BBF9B0F5DEC5}" type="datetimeFigureOut">
              <a:rPr lang="cs-CZ" smtClean="0"/>
              <a:pPr/>
              <a:t>22. 11. 2016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Sociální práce</a:t>
            </a:r>
            <a:br>
              <a:rPr lang="cs-CZ" dirty="0" smtClean="0"/>
            </a:br>
            <a:r>
              <a:rPr lang="cs-CZ" dirty="0" smtClean="0"/>
              <a:t>charakteristiky, definice, vývoj oboru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Úvod do sociální práce</a:t>
            </a:r>
          </a:p>
          <a:p>
            <a:r>
              <a:rPr lang="cs-CZ" dirty="0" smtClean="0"/>
              <a:t>ZS </a:t>
            </a:r>
            <a:r>
              <a:rPr lang="cs-CZ" dirty="0" smtClean="0"/>
              <a:t>2016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Motivy a hodnoty sociální práce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400" dirty="0" smtClean="0"/>
              <a:t>Motivy:</a:t>
            </a:r>
          </a:p>
          <a:p>
            <a:pPr>
              <a:buFont typeface="Wingdings" pitchFamily="2" charset="2"/>
              <a:buChar char="ü"/>
            </a:pPr>
            <a:r>
              <a:rPr lang="cs-CZ" sz="2400" dirty="0" smtClean="0"/>
              <a:t>  </a:t>
            </a:r>
            <a:r>
              <a:rPr lang="cs-CZ" sz="2400" b="1" dirty="0" smtClean="0"/>
              <a:t>soucit </a:t>
            </a:r>
            <a:r>
              <a:rPr lang="cs-CZ" sz="2400" dirty="0" smtClean="0"/>
              <a:t>    profesionální </a:t>
            </a:r>
            <a:r>
              <a:rPr lang="cs-CZ" sz="2400" b="1" dirty="0" smtClean="0"/>
              <a:t>pomoc</a:t>
            </a:r>
          </a:p>
          <a:p>
            <a:pPr>
              <a:buFont typeface="Wingdings" pitchFamily="2" charset="2"/>
              <a:buChar char="ü"/>
            </a:pPr>
            <a:r>
              <a:rPr lang="cs-CZ" sz="2400" dirty="0" smtClean="0"/>
              <a:t>  </a:t>
            </a:r>
            <a:r>
              <a:rPr lang="cs-CZ" sz="2400" b="1" dirty="0" smtClean="0"/>
              <a:t>strach</a:t>
            </a:r>
            <a:r>
              <a:rPr lang="cs-CZ" sz="2400" dirty="0" smtClean="0"/>
              <a:t>    profesionální </a:t>
            </a:r>
            <a:r>
              <a:rPr lang="cs-CZ" sz="2400" b="1" dirty="0" smtClean="0"/>
              <a:t>kontrola</a:t>
            </a:r>
          </a:p>
          <a:p>
            <a:r>
              <a:rPr lang="cs-CZ" sz="2400" dirty="0" smtClean="0"/>
              <a:t>Hodnoty:</a:t>
            </a:r>
          </a:p>
          <a:p>
            <a:pPr>
              <a:buFont typeface="Wingdings" pitchFamily="2" charset="2"/>
              <a:buChar char="ü"/>
            </a:pPr>
            <a:r>
              <a:rPr lang="cs-CZ" sz="2400" dirty="0"/>
              <a:t>ú</a:t>
            </a:r>
            <a:r>
              <a:rPr lang="cs-CZ" sz="2400" dirty="0" smtClean="0"/>
              <a:t>cta k člověku</a:t>
            </a:r>
          </a:p>
          <a:p>
            <a:pPr>
              <a:buFont typeface="Wingdings" pitchFamily="2" charset="2"/>
              <a:buChar char="ü"/>
            </a:pPr>
            <a:r>
              <a:rPr lang="cs-CZ" sz="2400" dirty="0"/>
              <a:t>r</a:t>
            </a:r>
            <a:r>
              <a:rPr lang="cs-CZ" sz="2400" dirty="0" smtClean="0"/>
              <a:t>ovnost všech lidí</a:t>
            </a:r>
          </a:p>
          <a:p>
            <a:pPr>
              <a:buFont typeface="Wingdings" pitchFamily="2" charset="2"/>
              <a:buChar char="ü"/>
            </a:pPr>
            <a:r>
              <a:rPr lang="cs-CZ" sz="2400" dirty="0"/>
              <a:t>s</a:t>
            </a:r>
            <a:r>
              <a:rPr lang="cs-CZ" sz="2400" dirty="0" smtClean="0"/>
              <a:t>olidarita</a:t>
            </a:r>
          </a:p>
          <a:p>
            <a:pPr>
              <a:buFont typeface="Wingdings" pitchFamily="2" charset="2"/>
              <a:buChar char="ü"/>
            </a:pPr>
            <a:r>
              <a:rPr lang="cs-CZ" sz="2400" dirty="0"/>
              <a:t>s</a:t>
            </a:r>
            <a:r>
              <a:rPr lang="cs-CZ" sz="2400" dirty="0" smtClean="0"/>
              <a:t>pravedlnost</a:t>
            </a:r>
          </a:p>
          <a:p>
            <a:pPr>
              <a:buFont typeface="Wingdings" pitchFamily="2" charset="2"/>
              <a:buChar char="ü"/>
            </a:pPr>
            <a:r>
              <a:rPr lang="cs-CZ" sz="2400" dirty="0"/>
              <a:t>k</a:t>
            </a:r>
            <a:r>
              <a:rPr lang="cs-CZ" sz="2400" dirty="0" smtClean="0"/>
              <a:t>aždý je schopen změny, růstu, sebezdokonalení</a:t>
            </a:r>
          </a:p>
          <a:p>
            <a:pPr>
              <a:buFont typeface="Wingdings" pitchFamily="2" charset="2"/>
              <a:buChar char="ü"/>
            </a:pPr>
            <a:r>
              <a:rPr lang="cs-CZ" sz="2400" dirty="0"/>
              <a:t>j</a:t>
            </a:r>
            <a:r>
              <a:rPr lang="cs-CZ" sz="2400" dirty="0" smtClean="0"/>
              <a:t>edinečnost každého se může projevit pouze ve společenství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Charakteristiky </a:t>
            </a:r>
            <a:br>
              <a:rPr lang="cs-CZ" b="1" dirty="0" smtClean="0"/>
            </a:br>
            <a:r>
              <a:rPr lang="cs-CZ" b="1" dirty="0" smtClean="0"/>
              <a:t>moderní sociální  práce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dirty="0"/>
              <a:t>s</a:t>
            </a:r>
            <a:r>
              <a:rPr lang="cs-CZ" dirty="0" smtClean="0"/>
              <a:t>polečenskovědní disciplina</a:t>
            </a:r>
          </a:p>
          <a:p>
            <a:r>
              <a:rPr lang="cs-CZ" dirty="0"/>
              <a:t>p</a:t>
            </a:r>
            <a:r>
              <a:rPr lang="cs-CZ" dirty="0" smtClean="0"/>
              <a:t>raktická profesionální činnost</a:t>
            </a:r>
          </a:p>
          <a:p>
            <a:r>
              <a:rPr lang="cs-CZ" dirty="0"/>
              <a:t>t</a:t>
            </a:r>
            <a:r>
              <a:rPr lang="cs-CZ" dirty="0" smtClean="0"/>
              <a:t>eoretická základna</a:t>
            </a:r>
          </a:p>
          <a:p>
            <a:r>
              <a:rPr lang="cs-CZ" dirty="0"/>
              <a:t>p</a:t>
            </a:r>
            <a:r>
              <a:rPr lang="cs-CZ" dirty="0" smtClean="0"/>
              <a:t>římá aplikace teorií v praxi při řešení konkrétních problémů</a:t>
            </a:r>
          </a:p>
          <a:p>
            <a:r>
              <a:rPr lang="cs-CZ" dirty="0"/>
              <a:t>v</a:t>
            </a:r>
            <a:r>
              <a:rPr lang="cs-CZ" dirty="0" smtClean="0"/>
              <a:t>lastní metodické postupy</a:t>
            </a:r>
          </a:p>
          <a:p>
            <a:r>
              <a:rPr lang="cs-CZ" dirty="0"/>
              <a:t>l</a:t>
            </a:r>
            <a:r>
              <a:rPr lang="cs-CZ" dirty="0" smtClean="0"/>
              <a:t>egislativní a institucionální rámec</a:t>
            </a:r>
          </a:p>
          <a:p>
            <a:r>
              <a:rPr lang="cs-CZ" dirty="0"/>
              <a:t>f</a:t>
            </a:r>
            <a:r>
              <a:rPr lang="cs-CZ" dirty="0" smtClean="0"/>
              <a:t>inanční a organizační propojení se státní správou</a:t>
            </a:r>
          </a:p>
          <a:p>
            <a:r>
              <a:rPr lang="cs-CZ" dirty="0"/>
              <a:t>e</a:t>
            </a:r>
            <a:r>
              <a:rPr lang="cs-CZ" dirty="0" smtClean="0"/>
              <a:t>tický kodex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Definice sociální práce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Viz 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Slovník sociální práce (</a:t>
            </a:r>
            <a:r>
              <a:rPr lang="cs-CZ" dirty="0" err="1" smtClean="0"/>
              <a:t>O</a:t>
            </a:r>
            <a:r>
              <a:rPr lang="cs-CZ" dirty="0" smtClean="0"/>
              <a:t>.Matoušek str.213)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Základy sociální práce (O. Matoušek a kol. str. 184,185)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Etický kodex sociálních pracovníků (Mezinárodní federace SP, 2000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/>
          <a:lstStyle/>
          <a:p>
            <a:r>
              <a:rPr lang="cs-CZ" dirty="0" smtClean="0"/>
              <a:t>Definice sociální práce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Sociální práce je společenskovědní disciplína i oblast praktické </a:t>
            </a:r>
            <a:r>
              <a:rPr lang="cs-CZ" dirty="0" err="1" smtClean="0"/>
              <a:t>činnosti,jejímž</a:t>
            </a:r>
            <a:r>
              <a:rPr lang="cs-CZ" dirty="0" smtClean="0"/>
              <a:t> cílem je </a:t>
            </a:r>
            <a:r>
              <a:rPr lang="cs-CZ" dirty="0" err="1" smtClean="0"/>
              <a:t>odhalování,vysvětlování</a:t>
            </a:r>
            <a:r>
              <a:rPr lang="cs-CZ" dirty="0" smtClean="0"/>
              <a:t>, zmírňování a řešení sociálních problémů (</a:t>
            </a:r>
            <a:r>
              <a:rPr lang="cs-CZ" dirty="0" err="1" smtClean="0"/>
              <a:t>chudoby,zanedbávání</a:t>
            </a:r>
            <a:r>
              <a:rPr lang="cs-CZ" dirty="0" smtClean="0"/>
              <a:t> péče o děti a jejich </a:t>
            </a:r>
            <a:r>
              <a:rPr lang="cs-CZ" dirty="0" err="1" smtClean="0"/>
              <a:t>výchovu,diskriminace</a:t>
            </a:r>
            <a:r>
              <a:rPr lang="cs-CZ" dirty="0" smtClean="0"/>
              <a:t> určitých </a:t>
            </a:r>
            <a:r>
              <a:rPr lang="cs-CZ" dirty="0" err="1" smtClean="0"/>
              <a:t>skupin,delikventní</a:t>
            </a:r>
            <a:r>
              <a:rPr lang="cs-CZ" dirty="0" smtClean="0"/>
              <a:t> chování mládeže apod.)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876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/>
              <a:t>Definice sociální práce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Sociální práce je profesionální aktivita zaměřená na pomáhání jednotlivcům, skupinám či komunitám zlepšit nebo obnovit jejich schopnost sociálního fungování a tvorbu společenských podmínek příznivých pro tento cíl.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482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/>
              <a:t>Definice sociální práce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Cílem sociální práce je podpora sociálního fungování klienta v situaci, kdy je taková potřeba skupinově nebo individuálně vnímána a vyjádřena.</a:t>
            </a:r>
          </a:p>
          <a:p>
            <a:pPr marL="0" indent="0">
              <a:buNone/>
            </a:pPr>
            <a:r>
              <a:rPr lang="cs-CZ" dirty="0" smtClean="0"/>
              <a:t>Sociální práce se profesionálně zabývá lidskými vztahy v souvislosti s výkonem sociálních rolí.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459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/>
          <a:lstStyle/>
          <a:p>
            <a:r>
              <a:rPr lang="cs-CZ" dirty="0" smtClean="0"/>
              <a:t>Sociální fungování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Naplnění rolí člověka ve společnosti, ve vztahu k lidem v bezprostředním sociálním okolí a ve vztahu k sobě samému, v kontextu očekávání a požadavků sociálního okolí.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973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/>
          <a:lstStyle/>
          <a:p>
            <a:r>
              <a:rPr lang="cs-CZ" dirty="0" smtClean="0"/>
              <a:t>Sociální fungování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Lidé a prostředí jsou trvale v interakci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Prostředí klade na člověka požadavky a člověk je nucen na ně reagovat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Mezi požadavky prostředí a člověkem je ideálně rovnováha.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Pokud lidé požadavky adekvátně nezvládají, rovnováha se rozkolísá a vzniká problém, konflikt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Někteří lidé jsou schopni rovnováhu obnovit (vyřešit problém), ale někteří potřebné dovednosti a schopnosti k řešení problému nemají a situaci nezvládají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Příčiny problémových situací nebo jejich nezvládání mohou být jak na straně člověka samotného, tak i v nepřiměřenosti požadavků okolí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Prostor pro sociální práci – intervence sociálního pracovníka s cílem obnovit a udržet rovnováhu</a:t>
            </a:r>
          </a:p>
        </p:txBody>
      </p:sp>
    </p:spTree>
    <p:extLst>
      <p:ext uri="{BB962C8B-B14F-4D97-AF65-F5344CB8AC3E}">
        <p14:creationId xmlns:p14="http://schemas.microsoft.com/office/powerpoint/2010/main" val="415837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Paradigmata moderní sociální práce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Terapeutické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podpora zdrojů jedince, rodiny,…</a:t>
            </a:r>
          </a:p>
          <a:p>
            <a:r>
              <a:rPr lang="cs-CZ" b="1" dirty="0" smtClean="0"/>
              <a:t>Reformní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posilování utlačených, reforma  </a:t>
            </a:r>
            <a:r>
              <a:rPr lang="cs-CZ" dirty="0" err="1" smtClean="0"/>
              <a:t>společ</a:t>
            </a:r>
            <a:r>
              <a:rPr lang="cs-CZ" dirty="0" smtClean="0"/>
              <a:t>. systému, institucí</a:t>
            </a:r>
          </a:p>
          <a:p>
            <a:r>
              <a:rPr lang="cs-CZ" b="1" dirty="0" smtClean="0"/>
              <a:t>Poradenské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důraz na informace, informovanost, potřeby klientů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Sociální práce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sz="31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sz="2800" dirty="0" smtClean="0"/>
              <a:t>společenskovědní disciplina</a:t>
            </a:r>
          </a:p>
          <a:p>
            <a:r>
              <a:rPr lang="cs-CZ" sz="2800" dirty="0" smtClean="0"/>
              <a:t>oblast praktické činnosti</a:t>
            </a:r>
          </a:p>
          <a:p>
            <a:r>
              <a:rPr lang="cs-CZ" sz="2800" dirty="0" smtClean="0"/>
              <a:t>rámec společenské solidarity  a ideál naplňování </a:t>
            </a:r>
            <a:r>
              <a:rPr lang="cs-CZ" sz="2800" dirty="0" err="1" smtClean="0"/>
              <a:t>individ</a:t>
            </a:r>
            <a:r>
              <a:rPr lang="cs-CZ" sz="2800" dirty="0" smtClean="0"/>
              <a:t>. potenciálu každého člověk</a:t>
            </a:r>
          </a:p>
          <a:p>
            <a:r>
              <a:rPr lang="cs-CZ" sz="2800" dirty="0" smtClean="0"/>
              <a:t>zaměření na odhalování, vysvětlování, zmírňování sociálních problémů</a:t>
            </a:r>
          </a:p>
          <a:p>
            <a:r>
              <a:rPr lang="cs-CZ" sz="2800" dirty="0" smtClean="0"/>
              <a:t>sociální uplatnění jedinců, skupin, komunit</a:t>
            </a:r>
          </a:p>
          <a:p>
            <a:r>
              <a:rPr lang="cs-CZ" sz="2800" dirty="0" smtClean="0"/>
              <a:t>společenské podmínky pro jejich sociální uplatnění</a:t>
            </a:r>
          </a:p>
          <a:p>
            <a:endParaRPr lang="cs-CZ" sz="2800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Specifika sociální práce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pomoc lidem (rodinám, skupinám, komunitám) v obtížné životní situaci</a:t>
            </a:r>
          </a:p>
          <a:p>
            <a:r>
              <a:rPr lang="cs-CZ" dirty="0" smtClean="0"/>
              <a:t>pomoc (zároveň) subjektům v jejich sociálním prostředí (jedincům, skupinám,… organizacím) v jejich sociálním prostředí</a:t>
            </a:r>
          </a:p>
          <a:p>
            <a:r>
              <a:rPr lang="cs-CZ" dirty="0" smtClean="0"/>
              <a:t>řešení konfliktů   nebo zmírňování napětí mezi nimi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Vývoj a proměny sociální práce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sz="2800" dirty="0"/>
              <a:t>v</a:t>
            </a:r>
            <a:r>
              <a:rPr lang="cs-CZ" sz="2800" dirty="0" smtClean="0"/>
              <a:t>zájemná pomoc a solidarita vždy spjaty s lidským společenstvím a soužitím</a:t>
            </a:r>
          </a:p>
          <a:p>
            <a:r>
              <a:rPr lang="cs-CZ" sz="2800" dirty="0"/>
              <a:t>r</a:t>
            </a:r>
            <a:r>
              <a:rPr lang="cs-CZ" sz="2800" dirty="0" smtClean="0"/>
              <a:t>ozmanitost forem i obsahů aktivit, poskytovatelů i přístupů</a:t>
            </a:r>
          </a:p>
          <a:p>
            <a:r>
              <a:rPr lang="cs-CZ" sz="2800" dirty="0"/>
              <a:t>r</a:t>
            </a:r>
            <a:r>
              <a:rPr lang="cs-CZ" sz="2800" dirty="0" smtClean="0"/>
              <a:t>odina, sousedská solidarita, aktivity církví (princip </a:t>
            </a:r>
            <a:r>
              <a:rPr lang="cs-CZ" sz="2800" b="1" dirty="0" smtClean="0"/>
              <a:t>„můžeš pomoci“)</a:t>
            </a:r>
          </a:p>
          <a:p>
            <a:r>
              <a:rPr lang="cs-CZ" sz="2800" dirty="0"/>
              <a:t>c</a:t>
            </a:r>
            <a:r>
              <a:rPr lang="cs-CZ" sz="2800" dirty="0" smtClean="0"/>
              <a:t>hudinské zákony, obce, města, šlechta (princip </a:t>
            </a:r>
            <a:r>
              <a:rPr lang="cs-CZ" sz="2800" b="1" dirty="0" smtClean="0"/>
              <a:t>„musíš pomoci“)</a:t>
            </a:r>
          </a:p>
          <a:p>
            <a:r>
              <a:rPr lang="cs-CZ" sz="2800" dirty="0" err="1" smtClean="0"/>
              <a:t>poč</a:t>
            </a:r>
            <a:r>
              <a:rPr lang="cs-CZ" sz="2800" dirty="0" smtClean="0"/>
              <a:t>. 20.stol. vliv společenských věd , 2.pol.20.stol důraz na lidská práva (princip „ </a:t>
            </a:r>
            <a:r>
              <a:rPr lang="cs-CZ" sz="2800" b="1" dirty="0" smtClean="0"/>
              <a:t>právo na pomoc“)</a:t>
            </a:r>
            <a:endParaRPr lang="cs-CZ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Historie sociální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Starověk - solidarita v rámci kmene, rodiny, vznik městských států (pomoc poskytovaly soukromé osoby pro chudé, sirotky, vysloužilé vojáky)</a:t>
            </a:r>
          </a:p>
          <a:p>
            <a:r>
              <a:rPr lang="cs-CZ" sz="2400" dirty="0" smtClean="0"/>
              <a:t>Středověk – pomoc organizována hlavně církví, katolické kongregace a řády zakládaly ústavy pro postižené, staré a sirotky (</a:t>
            </a:r>
            <a:r>
              <a:rPr lang="cs-CZ" sz="2400" dirty="0" err="1" smtClean="0"/>
              <a:t>chorobince,sirotčince</a:t>
            </a:r>
            <a:r>
              <a:rPr lang="cs-CZ" sz="2400" dirty="0" smtClean="0"/>
              <a:t>, chudobince – špitály), rodina – péče o staré členy rodiny</a:t>
            </a:r>
          </a:p>
          <a:p>
            <a:r>
              <a:rPr lang="cs-CZ" sz="2400" dirty="0" smtClean="0"/>
              <a:t>Renesance a osvícenství – žebrání musí být povoleno, chudinské zákony – není odpovědna církev, ale obce a města, zavedení domovského práva, diferenciace potřebných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46054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Historie sociální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Industriální kapitalismus – lidé ve městech často bez rodin, vznik podpůrných spolků, nositelem charitativních aktivit – vyšší vrstvy hl. ženy – charitativní akce a sbírky</a:t>
            </a:r>
          </a:p>
          <a:p>
            <a:r>
              <a:rPr lang="cs-CZ" sz="2400" dirty="0" smtClean="0"/>
              <a:t>19. stol. Bismarckovy reformy – první systém sociálního pojištění pro zaměstnance pro případ nemoci, invalidity, stáří</a:t>
            </a:r>
          </a:p>
          <a:p>
            <a:r>
              <a:rPr lang="cs-CZ" sz="2400" dirty="0" smtClean="0"/>
              <a:t>20. stol. Vznik prvních škol sociální práce, převládajícími metodami v praxi je práce s rodinou a případová sociální práce</a:t>
            </a:r>
          </a:p>
          <a:p>
            <a:r>
              <a:rPr lang="cs-CZ" sz="2400" dirty="0" smtClean="0"/>
              <a:t>Před 1. sv. válkou se začínají prosazovat metody skupinové a komunitní práce – průkopnicí je Octavia Hillová, zabývala se velkoměstskou chudinou –zlepšení postavení podporou výstavby bydlení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26819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Historie sociální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Počátek 20.stol. – patrné snahy o </a:t>
            </a:r>
            <a:r>
              <a:rPr lang="cs-CZ" sz="2400" dirty="0" err="1" smtClean="0"/>
              <a:t>zvěděčtění</a:t>
            </a:r>
            <a:r>
              <a:rPr lang="cs-CZ" sz="2400" dirty="0" smtClean="0"/>
              <a:t> sociální práce, pokusy o systematický výzkum (např. podmínky života dělníků)</a:t>
            </a:r>
          </a:p>
          <a:p>
            <a:r>
              <a:rPr lang="cs-CZ" sz="2400" dirty="0" smtClean="0"/>
              <a:t>Charakteristickým rysem tohoto období – přejímání medicínského jazyka – Mary </a:t>
            </a:r>
            <a:r>
              <a:rPr lang="cs-CZ" sz="2400" dirty="0" err="1" smtClean="0"/>
              <a:t>Richmondová</a:t>
            </a:r>
            <a:r>
              <a:rPr lang="cs-CZ" sz="2400" dirty="0" smtClean="0"/>
              <a:t> – spis „Sociální diagnóza“- cílem soc. práce má být objektivní zhodnocení potřeb klienta a zprostředkování adekvátní pomoci</a:t>
            </a:r>
          </a:p>
          <a:p>
            <a:r>
              <a:rPr lang="cs-CZ" sz="2400" dirty="0" smtClean="0"/>
              <a:t>V období mezi válkami – SP začíná být ovlivňována psychologií a pedagogikou, potřeba vidět sociální případ v kontextu osobnostního vývoje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56783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Historie sociální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České země</a:t>
            </a:r>
          </a:p>
          <a:p>
            <a:r>
              <a:rPr lang="cs-CZ" sz="2400" dirty="0" smtClean="0"/>
              <a:t>Středověk – péči o potřebné zabezpečovala hl. církev a města</a:t>
            </a:r>
          </a:p>
          <a:p>
            <a:r>
              <a:rPr lang="cs-CZ" sz="2400" dirty="0" smtClean="0"/>
              <a:t>Renesance a osvícenství – Marie Terezie se soustředí na rozvoj vzdělání, školy i pro chudé, Josef II. ruší řadu klášterů a v jejich prostorách zřizuje ústavy – špitály, sirotčince chudobince</a:t>
            </a:r>
          </a:p>
          <a:p>
            <a:r>
              <a:rPr lang="cs-CZ" sz="2400" dirty="0" smtClean="0"/>
              <a:t>Rakousko-Uherská monarchie do 1.sv.války – upraven chudinský zákon – povinnost obce pečovat o občana, který se ocitl v nouzi (ubytování v obecní pastoušce, stravování u obyvatel obce), občanský zákon jako první zákonná norma zabezpečoval postavení dítěte v rodině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02936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/>
              <a:t>Historie sociální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České země</a:t>
            </a:r>
          </a:p>
          <a:p>
            <a:r>
              <a:rPr lang="cs-CZ" sz="2400" dirty="0" smtClean="0"/>
              <a:t>Po vzniku Československé republiky (konec 1. sv. v.) – nutnost postarat se o válečné veterány a invalidy, vznik ministerstva sociální péče, vznik řady nových institucí např. Masarykova liga proti tuberkulose, Československý červený </a:t>
            </a:r>
            <a:r>
              <a:rPr lang="cs-CZ" sz="2400" dirty="0" err="1" smtClean="0"/>
              <a:t>kříž,poradny</a:t>
            </a:r>
            <a:r>
              <a:rPr lang="cs-CZ" sz="2400" dirty="0" smtClean="0"/>
              <a:t> osvětové a sociálně zdravotní, rozvoj sociální práce v oblastech – sociálně právní ochrana dětí a mládeže, ústavní péče, chudinská péče, péče o válečné poškozence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7503003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978</Words>
  <Application>Microsoft Office PowerPoint</Application>
  <PresentationFormat>Předvádění na obrazovce (4:3)</PresentationFormat>
  <Paragraphs>91</Paragraphs>
  <Slides>18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Motiv sady Office</vt:lpstr>
      <vt:lpstr>Sociální práce charakteristiky, definice, vývoj oboru</vt:lpstr>
      <vt:lpstr>Sociální práce </vt:lpstr>
      <vt:lpstr>Specifika sociální práce </vt:lpstr>
      <vt:lpstr>Vývoj a proměny sociální práce</vt:lpstr>
      <vt:lpstr>Historie sociální práce</vt:lpstr>
      <vt:lpstr>Historie sociální práce</vt:lpstr>
      <vt:lpstr>Historie sociální práce</vt:lpstr>
      <vt:lpstr>Historie sociální práce</vt:lpstr>
      <vt:lpstr>Historie sociální práce</vt:lpstr>
      <vt:lpstr>Motivy a hodnoty sociální práce </vt:lpstr>
      <vt:lpstr>Charakteristiky  moderní sociální  práce</vt:lpstr>
      <vt:lpstr>Definice sociální práce</vt:lpstr>
      <vt:lpstr>Definice sociální práce 1</vt:lpstr>
      <vt:lpstr>Definice sociální práce 2</vt:lpstr>
      <vt:lpstr>Definice sociální práce 3</vt:lpstr>
      <vt:lpstr>Sociální fungování</vt:lpstr>
      <vt:lpstr>Sociální fungování</vt:lpstr>
      <vt:lpstr>Paradigmata moderní sociální práce</vt:lpstr>
    </vt:vector>
  </TitlesOfParts>
  <Company>Jabok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charakteristiky, definice oboru</dc:title>
  <dc:creator>vorlova</dc:creator>
  <cp:lastModifiedBy>Martin Roth</cp:lastModifiedBy>
  <cp:revision>22</cp:revision>
  <cp:lastPrinted>2016-09-13T09:53:56Z</cp:lastPrinted>
  <dcterms:created xsi:type="dcterms:W3CDTF">2015-09-14T15:04:52Z</dcterms:created>
  <dcterms:modified xsi:type="dcterms:W3CDTF">2016-11-22T10:52:42Z</dcterms:modified>
</cp:coreProperties>
</file>