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1" r:id="rId6"/>
    <p:sldId id="273" r:id="rId7"/>
    <p:sldId id="262" r:id="rId8"/>
    <p:sldId id="263" r:id="rId9"/>
    <p:sldId id="274" r:id="rId10"/>
    <p:sldId id="264" r:id="rId11"/>
    <p:sldId id="266" r:id="rId12"/>
    <p:sldId id="267" r:id="rId13"/>
    <p:sldId id="269" r:id="rId14"/>
    <p:sldId id="270" r:id="rId15"/>
    <p:sldId id="271" r:id="rId16"/>
    <p:sldId id="276" r:id="rId17"/>
    <p:sldId id="277" r:id="rId18"/>
    <p:sldId id="278" r:id="rId19"/>
    <p:sldId id="279" r:id="rId20"/>
    <p:sldId id="275" r:id="rId21"/>
    <p:sldId id="280" r:id="rId22"/>
    <p:sldId id="272" r:id="rId23"/>
  </p:sldIdLst>
  <p:sldSz cx="9144000" cy="6858000" type="screen4x3"/>
  <p:notesSz cx="6808788" cy="982345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51162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B141870-DA94-4879-B533-C42CA995A41B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31325"/>
            <a:ext cx="2951163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6038" y="9331325"/>
            <a:ext cx="2951162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F16E722-60CC-4406-9C77-83D37BBFC7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2A390-729F-4E34-A879-83B195E21E7D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9F2C3-43B9-40AF-B4A0-17A0F63FF0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B7FAF-BE95-42CC-A91A-314FC8997004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F73C9-78C3-4862-95B5-1593B7E285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46193-B691-4215-9EC6-0C477910E264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0AB63-7EF6-4574-92D5-A443000E70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E85F3-2D4B-4151-8310-374BC8B3E5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D06AE-470B-4C76-B42E-5933BFD9B4C2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F5C3C-A533-4770-AA0D-74862D0F6F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720CF-8540-4A77-AAE6-608F64BE07E7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B41F0-5802-474D-85E4-A343702761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1FF98-EB67-499C-B0D2-B80DD0C9EA44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2C842-B82F-42DB-B733-0B055BDE2D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CEF22-C432-49E3-B2A7-EB5F69902598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3E4D5-8F3F-452A-8277-B8832E366B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9B396-0EF2-4766-84E8-0AF3E148BD3A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DB311-7927-49A6-8648-18C513324D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0FDFE-181B-4EC2-90F4-13697B10C0D4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74C17-5B4E-4FFC-8702-FE4BBABECF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C0E2C-8F23-4B3E-B702-ACFE85386B16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F5B06-2152-49E7-BBCF-9CC570775F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87D6E-0672-4A4B-AAA1-6CFB9F1EE512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D0F6D-6851-4F73-B40F-01EAED1C65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1614C7-9446-4AE0-892F-9FA1612F3866}" type="datetimeFigureOut">
              <a:rPr lang="cs-CZ"/>
              <a:pPr>
                <a:defRPr/>
              </a:pPr>
              <a:t>6.11.2015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C7698BA-DE05-4AFB-869C-8A53B84E8F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tional-geographic.cz/clanky/clovek-ma-8-druhu-inteligence-jak-jste-na-tom-vy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4000" dirty="0" err="1" smtClean="0"/>
              <a:t>Piaget</a:t>
            </a:r>
            <a:r>
              <a:rPr lang="cs-CZ" sz="4000" dirty="0" smtClean="0"/>
              <a:t> Jean</a:t>
            </a:r>
            <a:br>
              <a:rPr lang="cs-CZ" sz="4000" dirty="0" smtClean="0"/>
            </a:br>
            <a:r>
              <a:rPr lang="cs-CZ" sz="4000" dirty="0" err="1" smtClean="0"/>
              <a:t>Gardner</a:t>
            </a:r>
            <a:r>
              <a:rPr lang="cs-CZ" sz="4000" dirty="0" smtClean="0"/>
              <a:t> </a:t>
            </a:r>
            <a:r>
              <a:rPr lang="cs-CZ" sz="4000" dirty="0" err="1" smtClean="0"/>
              <a:t>Howard</a:t>
            </a:r>
            <a:r>
              <a:rPr lang="cs-CZ" sz="4000" dirty="0" smtClean="0">
                <a:latin typeface="Arial" charset="0"/>
              </a:rPr>
              <a:t/>
            </a:r>
            <a:br>
              <a:rPr lang="cs-CZ" sz="4000" dirty="0" smtClean="0">
                <a:latin typeface="Arial" charset="0"/>
              </a:rPr>
            </a:br>
            <a:r>
              <a:rPr lang="cs-CZ" sz="3200" dirty="0" smtClean="0">
                <a:latin typeface="Arial" charset="0"/>
              </a:rPr>
              <a:t>6. 11. 2015 </a:t>
            </a:r>
          </a:p>
        </p:txBody>
      </p:sp>
      <p:sp>
        <p:nvSpPr>
          <p:cNvPr id="15362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898989"/>
                </a:solidFill>
                <a:latin typeface="Arial" charset="0"/>
              </a:rPr>
              <a:t>Myšlení, Inteligence</a:t>
            </a:r>
          </a:p>
          <a:p>
            <a:pPr eaLnBrk="1" hangingPunct="1"/>
            <a:r>
              <a:rPr lang="cs-CZ" dirty="0" smtClean="0">
                <a:solidFill>
                  <a:srgbClr val="898989"/>
                </a:solidFill>
                <a:latin typeface="Arial" charset="0"/>
              </a:rPr>
              <a:t>(vývoj myšlení a chápání světa)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3. stadium-stadium konkrétních operací</a:t>
            </a:r>
          </a:p>
        </p:txBody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smtClean="0"/>
              <a:t>Stadium konkrétních operací (7-12 let) </a:t>
            </a:r>
            <a:r>
              <a:rPr lang="cs-CZ" sz="2800" i="1" smtClean="0"/>
              <a:t>Concrete operations stage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>
                <a:solidFill>
                  <a:srgbClr val="FF0000"/>
                </a:solidFill>
              </a:rPr>
              <a:t>Operace=logická operace či princip, které používáme k řešení problémů.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>
                <a:solidFill>
                  <a:srgbClr val="FF0000"/>
                </a:solidFill>
              </a:rPr>
              <a:t>V tomto stadiu děti ovládají konzervaci (postupně)- a začínají používat stále nové logické operace.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Děti jsou již schopny používat </a:t>
            </a:r>
            <a:r>
              <a:rPr lang="cs-CZ" sz="2800" smtClean="0">
                <a:solidFill>
                  <a:srgbClr val="FF0000"/>
                </a:solidFill>
              </a:rPr>
              <a:t>abstraktní pojmy (např. demokracie, spravedlnost), ale pouze ve vztahu ke konkrétním, smysly vnímatelným objektům.</a:t>
            </a:r>
          </a:p>
          <a:p>
            <a:pPr eaLnBrk="1" hangingPunct="1">
              <a:lnSpc>
                <a:spcPct val="90000"/>
              </a:lnSpc>
            </a:pPr>
            <a:endParaRPr lang="cs-CZ" sz="2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3. stadium-stadium konkrétních operací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z="2800" smtClean="0"/>
              <a:t>Kolem osmého roku se ve stadiu konkrétních operací začíná dítě chápat konzervaci hmoty-pokud vezmete kouli plastelíny a rozdělíte ji v 10 kousků, dítě bude vědět, že množství plastelíny musí být stejnél a lze z ní opět vytvořit stejně velkou kouli.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V 10 roce života schopnost konzervace vrcholí-dítě chápe konzervaci plochy.</a:t>
            </a:r>
          </a:p>
          <a:p>
            <a:pPr eaLnBrk="1" hangingPunct="1">
              <a:lnSpc>
                <a:spcPct val="90000"/>
              </a:lnSpc>
            </a:pPr>
            <a:r>
              <a:rPr lang="cs-CZ" sz="2800" smtClean="0"/>
              <a:t>Rozvíjí se schopnost klasifikace a řazení objektů (je to základ aritmetiky).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Test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Otestujte svoji schopnost konzervace. Odpovězte na otázku: Co je těžší, milion tun olova nebo </a:t>
            </a:r>
            <a:r>
              <a:rPr lang="cs-CZ" dirty="0" err="1" smtClean="0"/>
              <a:t>milon</a:t>
            </a:r>
            <a:r>
              <a:rPr lang="cs-CZ" dirty="0" smtClean="0"/>
              <a:t> tun peří?</a:t>
            </a:r>
          </a:p>
          <a:p>
            <a:pPr eaLnBrk="1" hangingPunct="1">
              <a:buNone/>
            </a:pPr>
            <a:endParaRPr lang="cs-CZ" dirty="0" smtClean="0"/>
          </a:p>
          <a:p>
            <a:pPr eaLnBrk="1" hangingPunct="1"/>
            <a:r>
              <a:rPr lang="cs-CZ" dirty="0" smtClean="0"/>
              <a:t>Lišky jsou savci. Všichni savci žerou maso. Co platí pro lišky?</a:t>
            </a:r>
          </a:p>
          <a:p>
            <a:pPr eaLnBrk="1" hangingPunct="1"/>
            <a:r>
              <a:rPr lang="cs-CZ" dirty="0" smtClean="0"/>
              <a:t>Všechny </a:t>
            </a:r>
            <a:r>
              <a:rPr lang="cs-CZ" dirty="0" err="1" smtClean="0"/>
              <a:t>Daro</a:t>
            </a:r>
            <a:r>
              <a:rPr lang="cs-CZ" dirty="0" smtClean="0"/>
              <a:t> jsou </a:t>
            </a:r>
            <a:r>
              <a:rPr lang="cs-CZ" dirty="0" err="1" smtClean="0"/>
              <a:t>Feso</a:t>
            </a:r>
            <a:r>
              <a:rPr lang="cs-CZ" dirty="0" smtClean="0"/>
              <a:t>. </a:t>
            </a:r>
            <a:r>
              <a:rPr lang="cs-CZ" dirty="0" err="1" smtClean="0"/>
              <a:t>Feso</a:t>
            </a:r>
            <a:r>
              <a:rPr lang="cs-CZ" dirty="0" smtClean="0"/>
              <a:t> umí tančit. Co platí pro </a:t>
            </a:r>
            <a:r>
              <a:rPr lang="cs-CZ" dirty="0" err="1" smtClean="0"/>
              <a:t>Daro</a:t>
            </a:r>
            <a:r>
              <a:rPr lang="cs-CZ" dirty="0" smtClean="0"/>
              <a:t>?</a:t>
            </a:r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4. stadium-stadium formálních operací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/>
              <a:t>Stadium formálních operací (12 let a výše) </a:t>
            </a:r>
            <a:r>
              <a:rPr lang="cs-CZ" sz="2800" b="1" i="1" smtClean="0"/>
              <a:t>Formal operation stage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Kolem 12 roku věku vstupuje dítě do stylu myšlení dospělých. Je schopno uvažovat na hypotetické rovině.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Dokáže logicky myslet o abstraktních pojmech. Testuje hypotézy. Zabývá se abstrakcí, budoucností a ideologickými problémy.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Tohoto stádia nedosáhnou všichni dospělí, dokonce i ti, co ho dosáhnou, tuto schopnost nevyužívají neustále.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sz="4000" smtClean="0"/>
              <a:t>4. stadium-stadium formálních operací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Test stadia formálních operací: kyvadlo a závaží. </a:t>
            </a:r>
          </a:p>
          <a:p>
            <a:pPr eaLnBrk="1" hangingPunct="1"/>
            <a:r>
              <a:rPr lang="cs-CZ" smtClean="0"/>
              <a:t>Zvažování všech možností-zjišťování následků každé hypotézy a potvrzení či vyvrácení platnosti těchto následků-je podkladem procesu formálního myšlení. </a:t>
            </a:r>
          </a:p>
          <a:p>
            <a:pPr eaLnBrk="1" hangingPunct="1"/>
            <a:endParaRPr lang="cs-CZ" smtClean="0"/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000" smtClean="0"/>
              <a:t>Přehled teorie kognitivního vývoje-Jean Piaget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1598613"/>
            <a:ext cx="3616325" cy="4854575"/>
          </a:xfrm>
        </p:spPr>
        <p:txBody>
          <a:bodyPr/>
          <a:lstStyle/>
          <a:p>
            <a:pPr eaLnBrk="1" hangingPunct="1"/>
            <a:r>
              <a:rPr lang="cs-CZ" sz="2400" b="1" smtClean="0"/>
              <a:t>Senzomotorické stadium (0-2 roky)</a:t>
            </a:r>
          </a:p>
          <a:p>
            <a:pPr eaLnBrk="1" hangingPunct="1"/>
            <a:r>
              <a:rPr lang="cs-CZ" sz="2400" b="1" smtClean="0"/>
              <a:t>Předoperační stadium (2-7 let)</a:t>
            </a:r>
          </a:p>
          <a:p>
            <a:pPr eaLnBrk="1" hangingPunct="1"/>
            <a:r>
              <a:rPr lang="cs-CZ" sz="2400" b="1" smtClean="0"/>
              <a:t>Stadium konkrétních operací (7-11 let)</a:t>
            </a:r>
          </a:p>
          <a:p>
            <a:pPr eaLnBrk="1" hangingPunct="1"/>
            <a:r>
              <a:rPr lang="cs-CZ" sz="2400" b="1" smtClean="0"/>
              <a:t>Stadium formálních operací (nedosahují ho všichni, zpravidla začíná od 12 let výše)</a:t>
            </a:r>
          </a:p>
        </p:txBody>
      </p:sp>
      <p:pic>
        <p:nvPicPr>
          <p:cNvPr id="30723" name="Picture 6" descr="SD53257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56138" y="2351088"/>
            <a:ext cx="4030662" cy="3022600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Inteligence-Gardnerova teorie mnohačetné inteligence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err="1" smtClean="0"/>
              <a:t>Howard</a:t>
            </a:r>
            <a:r>
              <a:rPr lang="cs-CZ" dirty="0" smtClean="0"/>
              <a:t> </a:t>
            </a:r>
            <a:r>
              <a:rPr lang="cs-CZ" dirty="0" err="1" smtClean="0"/>
              <a:t>Gardner</a:t>
            </a:r>
            <a:r>
              <a:rPr lang="cs-CZ" dirty="0" smtClean="0"/>
              <a:t>, Harvard, 1983</a:t>
            </a:r>
          </a:p>
          <a:p>
            <a:pPr eaLnBrk="1" hangingPunct="1">
              <a:defRPr/>
            </a:pPr>
            <a:r>
              <a:rPr lang="cs-CZ" dirty="0" smtClean="0"/>
              <a:t>7 typů (později 8 až 9) inteligence:</a:t>
            </a:r>
          </a:p>
          <a:p>
            <a:pPr eaLnBrk="1" hangingPunct="1"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Jazykově-verbální</a:t>
            </a:r>
          </a:p>
          <a:p>
            <a:pPr eaLnBrk="1" hangingPunct="1">
              <a:defRPr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Logicko-matematická</a:t>
            </a:r>
          </a:p>
          <a:p>
            <a:pPr eaLnBrk="1" hangingPunct="1">
              <a:defRPr/>
            </a:pP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Zvukově-hudební</a:t>
            </a:r>
          </a:p>
          <a:p>
            <a:pPr eaLnBrk="1" hangingPunct="1">
              <a:defRPr/>
            </a:pP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Vizuálně-prostorová</a:t>
            </a:r>
          </a:p>
          <a:p>
            <a:pPr eaLnBrk="1" hangingPunct="1">
              <a:defRPr/>
            </a:pPr>
            <a:r>
              <a:rPr lang="cs-CZ" dirty="0" smtClean="0">
                <a:solidFill>
                  <a:schemeClr val="accent5">
                    <a:lumMod val="75000"/>
                  </a:schemeClr>
                </a:solidFill>
              </a:rPr>
              <a:t>Tělesně-pohybová</a:t>
            </a:r>
          </a:p>
          <a:p>
            <a:pPr eaLnBrk="1" hangingPunct="1"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Inteligence-Gardnerova teorie mnohačetné inteligence</a:t>
            </a:r>
          </a:p>
        </p:txBody>
      </p:sp>
      <p:sp>
        <p:nvSpPr>
          <p:cNvPr id="3277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Intrapersonální</a:t>
            </a:r>
            <a:endParaRPr lang="cs-CZ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eaLnBrk="1" hangingPunct="1"/>
            <a:r>
              <a:rPr lang="cs-CZ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Interpersonální</a:t>
            </a:r>
          </a:p>
          <a:p>
            <a:pPr eaLnBrk="1" hangingPunct="1"/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Přírodní</a:t>
            </a:r>
          </a:p>
          <a:p>
            <a:pPr eaLnBrk="1" hangingPunct="1"/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Duchovní</a:t>
            </a:r>
          </a:p>
          <a:p>
            <a:pPr eaLnBrk="1" hangingPunct="1"/>
            <a:endParaRPr lang="cs-CZ" dirty="0" smtClean="0"/>
          </a:p>
          <a:p>
            <a:pPr eaLnBrk="1" hangingPunct="1"/>
            <a:endParaRPr lang="cs-CZ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Nadpis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368425"/>
          </a:xfrm>
        </p:spPr>
        <p:txBody>
          <a:bodyPr/>
          <a:lstStyle/>
          <a:p>
            <a:pPr eaLnBrk="1" hangingPunct="1"/>
            <a:r>
              <a:rPr lang="cs-CZ" smtClean="0"/>
              <a:t>Identifikace nadaného dítěte v MŠ (příklady projevů z dotazníku PPP Znojmo)</a:t>
            </a:r>
          </a:p>
        </p:txBody>
      </p:sp>
      <p:sp>
        <p:nvSpPr>
          <p:cNvPr id="33794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9500"/>
            <a:ext cx="8229600" cy="3776663"/>
          </a:xfrm>
        </p:spPr>
        <p:txBody>
          <a:bodyPr/>
          <a:lstStyle/>
          <a:p>
            <a:pPr eaLnBrk="1" hangingPunct="1"/>
            <a:r>
              <a:rPr lang="cs-CZ" sz="1400" smtClean="0"/>
              <a:t>Začalo mluvit velmi brzy……………………………………………………………………………………</a:t>
            </a:r>
          </a:p>
          <a:p>
            <a:pPr eaLnBrk="1" hangingPunct="1"/>
            <a:r>
              <a:rPr lang="cs-CZ" sz="1400" smtClean="0"/>
              <a:t>Má bohatou slovní zásobu. …………………………………………………………………………………</a:t>
            </a:r>
          </a:p>
          <a:p>
            <a:pPr eaLnBrk="1" hangingPunct="1"/>
            <a:r>
              <a:rPr lang="cs-CZ" sz="1400" smtClean="0"/>
              <a:t>Používá již i cizí slova, a to správně. ………………………………………………………………………</a:t>
            </a:r>
          </a:p>
          <a:p>
            <a:pPr eaLnBrk="1" hangingPunct="1"/>
            <a:r>
              <a:rPr lang="cs-CZ" sz="1400" smtClean="0"/>
              <a:t>V kolektivu stejně starých dětí je uzavřenější. ……………………………………………………………..</a:t>
            </a:r>
          </a:p>
          <a:p>
            <a:pPr eaLnBrk="1" hangingPunct="1"/>
            <a:r>
              <a:rPr lang="cs-CZ" sz="1400" smtClean="0"/>
              <a:t>Pro rozhovor vyhledává starší děti a dospělé ………………………………………………………………</a:t>
            </a:r>
          </a:p>
          <a:p>
            <a:pPr eaLnBrk="1" hangingPunct="1"/>
            <a:r>
              <a:rPr lang="cs-CZ" sz="1400" smtClean="0"/>
              <a:t>Dovede soustředěně pozorovat a naslouchat. ………………………………………………………………</a:t>
            </a:r>
          </a:p>
          <a:p>
            <a:pPr eaLnBrk="1" hangingPunct="1"/>
            <a:r>
              <a:rPr lang="cs-CZ" sz="1400" smtClean="0"/>
              <a:t>Projevuje překvapivě vyspělý a samostatný úsudek ……………………………………………………….</a:t>
            </a:r>
          </a:p>
          <a:p>
            <a:pPr eaLnBrk="1" hangingPunct="1"/>
            <a:r>
              <a:rPr lang="cs-CZ" sz="1400" smtClean="0"/>
              <a:t>Zajímá ho, jak věci fungují, chce všemu porozumět. ………………………………………………………</a:t>
            </a:r>
          </a:p>
          <a:p>
            <a:pPr eaLnBrk="1" hangingPunct="1"/>
            <a:r>
              <a:rPr lang="cs-CZ" sz="1400" smtClean="0"/>
              <a:t>Vyptává se příliš, potřebuje sdělovat své názory, takže v MŠ působí až neukázněně. ……………………</a:t>
            </a:r>
          </a:p>
          <a:p>
            <a:pPr eaLnBrk="1" hangingPunct="1"/>
            <a:r>
              <a:rPr lang="cs-CZ" sz="1400" smtClean="0"/>
              <a:t>Při hře vymýšlí stále něco nového, různé obměny. …………………………………………………….…. </a:t>
            </a:r>
          </a:p>
          <a:p>
            <a:pPr eaLnBrk="1" hangingPunct="1"/>
            <a:r>
              <a:rPr lang="cs-CZ" sz="1400" smtClean="0"/>
              <a:t>Přizpůsobuje se snadno novým situacím. …………………………………………………………………..</a:t>
            </a:r>
          </a:p>
          <a:p>
            <a:pPr eaLnBrk="1" hangingPunct="1"/>
            <a:r>
              <a:rPr lang="cs-CZ" sz="1400" smtClean="0"/>
              <a:t>Na jeho chování ve školce je znát, že je tam rád. ………………………………………………………….</a:t>
            </a:r>
          </a:p>
          <a:p>
            <a:pPr eaLnBrk="1" hangingPunct="1"/>
            <a:r>
              <a:rPr lang="cs-CZ" sz="1400" smtClean="0"/>
              <a:t>Ve školce se nudí při běžných hrách, odmítá nabízené činnosti……………………………………………</a:t>
            </a:r>
          </a:p>
          <a:p>
            <a:pPr eaLnBrk="1" hangingPunct="1"/>
            <a:r>
              <a:rPr lang="cs-CZ" sz="1400" smtClean="0"/>
              <a:t>Spolupracuje, je snadné s ním vyjít. ……………………………………………………………………….</a:t>
            </a:r>
          </a:p>
          <a:p>
            <a:pPr eaLnBrk="1" hangingPunct="1"/>
            <a:endParaRPr lang="cs-CZ" sz="12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smtClean="0"/>
          </a:p>
        </p:txBody>
      </p:sp>
      <p:sp>
        <p:nvSpPr>
          <p:cNvPr id="3481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z="1600" smtClean="0"/>
              <a:t>Má sklon vést druhé a řídit činnosti, kterých se účastní. …………………………………………………...</a:t>
            </a:r>
          </a:p>
          <a:p>
            <a:pPr eaLnBrk="1" hangingPunct="1"/>
            <a:r>
              <a:rPr lang="cs-CZ" sz="1600" smtClean="0"/>
              <a:t>Má jiné zájmy než jeho vrstevníci. ….……………………………………………………………………...</a:t>
            </a:r>
          </a:p>
          <a:p>
            <a:pPr eaLnBrk="1" hangingPunct="1"/>
            <a:r>
              <a:rPr lang="cs-CZ" sz="1600" smtClean="0"/>
              <a:t>Nesnáší příliš autoritativní chování dospělých …………………………………………………………….</a:t>
            </a:r>
          </a:p>
          <a:p>
            <a:pPr eaLnBrk="1" hangingPunct="1"/>
            <a:r>
              <a:rPr lang="cs-CZ" sz="1600" smtClean="0"/>
              <a:t>Pohybově neklidné, působí jako hyperaktivní. ……………………………………………………………..</a:t>
            </a:r>
          </a:p>
          <a:p>
            <a:pPr eaLnBrk="1" hangingPunct="1"/>
            <a:r>
              <a:rPr lang="cs-CZ" sz="1600" smtClean="0"/>
              <a:t>Prohlíží si knihy, jež mu poskytují nové informace. ………………….……………………………………</a:t>
            </a:r>
          </a:p>
          <a:p>
            <a:pPr eaLnBrk="1" hangingPunct="1"/>
            <a:r>
              <a:rPr lang="cs-CZ" sz="1600" smtClean="0"/>
              <a:t>Výborně si pamatuje, má mnohem více znalostí než jiné stejně staré děti. ………………………..</a:t>
            </a:r>
          </a:p>
          <a:p>
            <a:pPr eaLnBrk="1" hangingPunct="1"/>
            <a:r>
              <a:rPr lang="cs-CZ" sz="1600" smtClean="0"/>
              <a:t>Je stále velmi aktivní, má hodně energie. ………………………………………………………………….</a:t>
            </a:r>
          </a:p>
          <a:p>
            <a:pPr eaLnBrk="1" hangingPunct="1"/>
            <a:r>
              <a:rPr lang="cs-CZ" sz="1600" smtClean="0"/>
              <a:t>Má velkou představivost, vymýšlí si příběhy. ……………………………………………………………..</a:t>
            </a:r>
          </a:p>
          <a:p>
            <a:pPr eaLnBrk="1" hangingPunct="1"/>
            <a:r>
              <a:rPr lang="cs-CZ" sz="1600" smtClean="0"/>
              <a:t>Přemýšlí nad abstraktními tématy (čas, smrt) ……………………………………………………………...</a:t>
            </a:r>
          </a:p>
          <a:p>
            <a:pPr eaLnBrk="1" hangingPunct="1"/>
            <a:r>
              <a:rPr lang="cs-CZ" sz="1600" smtClean="0"/>
              <a:t>Dělá si více starostí než jiné děti, je úzkostné. ……………………………………………………..………</a:t>
            </a:r>
          </a:p>
          <a:p>
            <a:pPr eaLnBrk="1" hangingPunct="1"/>
            <a:r>
              <a:rPr lang="cs-CZ" sz="1600" smtClean="0"/>
              <a:t>Má výrazný smysl pro spravedlnost. ………………………………………………….……………………</a:t>
            </a:r>
          </a:p>
          <a:p>
            <a:pPr eaLnBrk="1" hangingPunct="1"/>
            <a:endParaRPr lang="cs-CZ" sz="1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Kognitivní vývoj u dětí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Jean </a:t>
            </a:r>
            <a:r>
              <a:rPr lang="cs-CZ" sz="2800" dirty="0" err="1" smtClean="0"/>
              <a:t>Piaget</a:t>
            </a:r>
            <a:r>
              <a:rPr lang="cs-CZ" sz="2800" dirty="0" smtClean="0"/>
              <a:t>-švýcarský psycholog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Zaměřil se na interakci zrání dítěte a prostředí.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err="1" smtClean="0"/>
              <a:t>Piaget</a:t>
            </a:r>
            <a:r>
              <a:rPr lang="cs-CZ" sz="2800" dirty="0" smtClean="0"/>
              <a:t> pojímá dítě jako zkoumajícího vědce, kter</a:t>
            </a:r>
            <a:r>
              <a:rPr lang="cs-CZ" sz="2800" dirty="0" smtClean="0">
                <a:latin typeface="Arial" charset="0"/>
              </a:rPr>
              <a:t>ý</a:t>
            </a:r>
            <a:r>
              <a:rPr lang="cs-CZ" sz="2800" dirty="0" smtClean="0"/>
              <a:t> provádí experimenty s okolním světem. </a:t>
            </a:r>
            <a:endParaRPr lang="cs-CZ" sz="2800" dirty="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Dítě si na základě těchto </a:t>
            </a:r>
            <a:r>
              <a:rPr lang="cs-CZ" sz="2800" dirty="0" err="1" smtClean="0"/>
              <a:t>miniexperimentů</a:t>
            </a:r>
            <a:r>
              <a:rPr lang="cs-CZ" sz="2800" dirty="0" smtClean="0"/>
              <a:t> vytváří „teorie“, tzv. schémata.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Akomodace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Asimilace</a:t>
            </a:r>
          </a:p>
          <a:p>
            <a:pPr eaLnBrk="1" hangingPunct="1">
              <a:lnSpc>
                <a:spcPct val="80000"/>
              </a:lnSpc>
            </a:pP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/>
              <a:t>Otázky do testu</a:t>
            </a:r>
          </a:p>
        </p:txBody>
      </p:sp>
      <p:sp>
        <p:nvSpPr>
          <p:cNvPr id="35842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Popište jednotlivé typy inteligence dle Gardnera. Vyberte ty, které představují Vaše silné stránky.</a:t>
            </a:r>
          </a:p>
          <a:p>
            <a:pPr eaLnBrk="1" hangingPunct="1"/>
            <a:endParaRPr lang="cs-CZ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Arial" charset="0"/>
              </a:rPr>
              <a:t>Dú</a:t>
            </a:r>
            <a:r>
              <a:rPr lang="cs-CZ" dirty="0" smtClean="0">
                <a:latin typeface="Arial" charset="0"/>
              </a:rPr>
              <a:t> č. 2 (do 30. 11. </a:t>
            </a:r>
            <a:r>
              <a:rPr lang="cs-CZ" dirty="0" smtClean="0">
                <a:latin typeface="Arial" charset="0"/>
              </a:rPr>
              <a:t>2015)</a:t>
            </a:r>
            <a:endParaRPr lang="cs-CZ" dirty="0" smtClean="0">
              <a:latin typeface="Arial" charset="0"/>
            </a:endParaRP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800" dirty="0" smtClean="0">
                <a:latin typeface="Arial" charset="0"/>
              </a:rPr>
              <a:t>Vypište si jednotlivé typy inteligence dle </a:t>
            </a:r>
            <a:r>
              <a:rPr lang="cs-CZ" sz="2800" dirty="0" err="1" smtClean="0">
                <a:latin typeface="Arial" charset="0"/>
              </a:rPr>
              <a:t>Gardnera</a:t>
            </a:r>
            <a:r>
              <a:rPr lang="cs-CZ" sz="2800" dirty="0" smtClean="0">
                <a:latin typeface="Arial" charset="0"/>
              </a:rPr>
              <a:t>. Vyberte si 3 </a:t>
            </a:r>
            <a:r>
              <a:rPr lang="cs-CZ" sz="2800" dirty="0" smtClean="0">
                <a:latin typeface="Arial" charset="0"/>
              </a:rPr>
              <a:t>typy </a:t>
            </a:r>
            <a:r>
              <a:rPr lang="cs-CZ" sz="2800" dirty="0" smtClean="0">
                <a:latin typeface="Arial" charset="0"/>
              </a:rPr>
              <a:t>inteligence, které u Vás představují Vaši silnou stránku a popište, na jakých dovednostech, schopnostech to u sebe </a:t>
            </a:r>
            <a:r>
              <a:rPr lang="cs-CZ" sz="2800" dirty="0" smtClean="0">
                <a:latin typeface="Arial" charset="0"/>
              </a:rPr>
              <a:t>poznáte, jak se to projevuje např. ve Vašem profesním uplatnění. Rozsah 2 strany.</a:t>
            </a:r>
            <a:endParaRPr lang="cs-CZ" sz="28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" charset="0"/>
              </a:rPr>
              <a:t>Jako </a:t>
            </a:r>
            <a:r>
              <a:rPr lang="cs-CZ" sz="2800" dirty="0" smtClean="0">
                <a:latin typeface="Arial" charset="0"/>
              </a:rPr>
              <a:t>vodítko použijte </a:t>
            </a:r>
            <a:r>
              <a:rPr lang="cs-CZ" sz="2800" dirty="0" smtClean="0">
                <a:latin typeface="Arial" charset="0"/>
              </a:rPr>
              <a:t>článek z odkazu:</a:t>
            </a:r>
          </a:p>
          <a:p>
            <a:pPr>
              <a:lnSpc>
                <a:spcPct val="90000"/>
              </a:lnSpc>
            </a:pPr>
            <a:r>
              <a:rPr lang="cs-CZ" sz="2800" dirty="0" smtClean="0">
                <a:latin typeface="Arial" charset="0"/>
                <a:hlinkClick r:id="rId2"/>
              </a:rPr>
              <a:t>http://www.</a:t>
            </a:r>
            <a:r>
              <a:rPr lang="cs-CZ" sz="2800" dirty="0" err="1" smtClean="0">
                <a:latin typeface="Arial" charset="0"/>
                <a:hlinkClick r:id="rId2"/>
              </a:rPr>
              <a:t>national</a:t>
            </a:r>
            <a:r>
              <a:rPr lang="cs-CZ" sz="2800" dirty="0" smtClean="0">
                <a:latin typeface="Arial" charset="0"/>
                <a:hlinkClick r:id="rId2"/>
              </a:rPr>
              <a:t>-</a:t>
            </a:r>
            <a:r>
              <a:rPr lang="cs-CZ" sz="2800" dirty="0" err="1" smtClean="0">
                <a:latin typeface="Arial" charset="0"/>
                <a:hlinkClick r:id="rId2"/>
              </a:rPr>
              <a:t>geographic.cz</a:t>
            </a:r>
            <a:r>
              <a:rPr lang="cs-CZ" sz="2800" dirty="0" smtClean="0">
                <a:latin typeface="Arial" charset="0"/>
                <a:hlinkClick r:id="rId2"/>
              </a:rPr>
              <a:t>/</a:t>
            </a:r>
            <a:r>
              <a:rPr lang="cs-CZ" sz="2800" dirty="0" err="1" smtClean="0">
                <a:latin typeface="Arial" charset="0"/>
                <a:hlinkClick r:id="rId2"/>
              </a:rPr>
              <a:t>clanky</a:t>
            </a:r>
            <a:r>
              <a:rPr lang="cs-CZ" sz="2800" dirty="0" smtClean="0">
                <a:latin typeface="Arial" charset="0"/>
                <a:hlinkClick r:id="rId2"/>
              </a:rPr>
              <a:t>/</a:t>
            </a:r>
            <a:r>
              <a:rPr lang="cs-CZ" sz="2800" dirty="0" err="1" smtClean="0">
                <a:latin typeface="Arial" charset="0"/>
                <a:hlinkClick r:id="rId2"/>
              </a:rPr>
              <a:t>clovek</a:t>
            </a:r>
            <a:r>
              <a:rPr lang="cs-CZ" sz="2800" dirty="0" smtClean="0">
                <a:latin typeface="Arial" charset="0"/>
                <a:hlinkClick r:id="rId2"/>
              </a:rPr>
              <a:t>-</a:t>
            </a:r>
            <a:r>
              <a:rPr lang="cs-CZ" sz="2800" dirty="0" err="1" smtClean="0">
                <a:latin typeface="Arial" charset="0"/>
                <a:hlinkClick r:id="rId2"/>
              </a:rPr>
              <a:t>ma</a:t>
            </a:r>
            <a:r>
              <a:rPr lang="cs-CZ" sz="2800" dirty="0" smtClean="0">
                <a:latin typeface="Arial" charset="0"/>
                <a:hlinkClick r:id="rId2"/>
              </a:rPr>
              <a:t>-8-druhu-inteligence-jak-jste-na-tom-vy.</a:t>
            </a:r>
            <a:r>
              <a:rPr lang="cs-CZ" sz="2800" dirty="0" err="1" smtClean="0">
                <a:latin typeface="Arial" charset="0"/>
                <a:hlinkClick r:id="rId2"/>
              </a:rPr>
              <a:t>html</a:t>
            </a:r>
            <a:r>
              <a:rPr lang="cs-CZ" sz="2800" dirty="0" smtClean="0">
                <a:latin typeface="Arial" charset="0"/>
                <a:hlinkClick r:id="rId2"/>
              </a:rPr>
              <a:t>#.VI2cNSuG_</a:t>
            </a:r>
            <a:r>
              <a:rPr lang="cs-CZ" sz="2800" dirty="0" err="1" smtClean="0">
                <a:latin typeface="Arial" charset="0"/>
                <a:hlinkClick r:id="rId2"/>
              </a:rPr>
              <a:t>pc</a:t>
            </a:r>
            <a:endParaRPr lang="cs-CZ" sz="2800" dirty="0" smtClean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cs-CZ" sz="28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Literatura: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686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dirty="0" err="1" smtClean="0"/>
              <a:t>Atkinsonová</a:t>
            </a:r>
            <a:r>
              <a:rPr lang="cs-CZ" dirty="0" smtClean="0"/>
              <a:t>, R. a kol.: Psychologie. Kapitola kognitivní vývoj v dětství</a:t>
            </a:r>
            <a:r>
              <a:rPr lang="cs-CZ" dirty="0" smtClean="0">
                <a:latin typeface="Arial" charset="0"/>
              </a:rPr>
              <a:t>.</a:t>
            </a:r>
            <a:r>
              <a:rPr lang="cs-CZ" dirty="0" smtClean="0"/>
              <a:t> Je zde velmi srozumitelný popis </a:t>
            </a:r>
            <a:r>
              <a:rPr lang="cs-CZ" dirty="0" err="1" smtClean="0"/>
              <a:t>Piagetovy</a:t>
            </a:r>
            <a:r>
              <a:rPr lang="cs-CZ" dirty="0" smtClean="0"/>
              <a:t> teorie.</a:t>
            </a:r>
          </a:p>
          <a:p>
            <a:pPr eaLnBrk="1" hangingPunct="1"/>
            <a:r>
              <a:rPr lang="cs-CZ" dirty="0" err="1" smtClean="0"/>
              <a:t>Gard</a:t>
            </a:r>
            <a:r>
              <a:rPr lang="cs-CZ" dirty="0" err="1" smtClean="0">
                <a:latin typeface="Arial" charset="0"/>
              </a:rPr>
              <a:t>n</a:t>
            </a:r>
            <a:r>
              <a:rPr lang="cs-CZ" dirty="0" err="1" smtClean="0"/>
              <a:t>er</a:t>
            </a:r>
            <a:r>
              <a:rPr lang="cs-CZ" dirty="0" smtClean="0"/>
              <a:t>, H. (1999): Dimenze myšlení. Teorie rozmanitých inteligencí. Portál. Praha.</a:t>
            </a:r>
            <a:endParaRPr lang="cs-CZ" dirty="0" smtClean="0">
              <a:latin typeface="Arial" charset="0"/>
            </a:endParaRPr>
          </a:p>
          <a:p>
            <a:pPr eaLnBrk="1" hangingPunct="1"/>
            <a:endParaRPr lang="cs-CZ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z="4000" smtClean="0">
                <a:latin typeface="Arial" charset="0"/>
              </a:rPr>
              <a:t>1. stadium-senzomotorické stadium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1/ </a:t>
            </a:r>
            <a:r>
              <a:rPr lang="cs-CZ" b="1" smtClean="0"/>
              <a:t>Senzomotorické stadium</a:t>
            </a:r>
            <a:r>
              <a:rPr lang="cs-CZ" smtClean="0"/>
              <a:t> (0-2 roky) </a:t>
            </a:r>
            <a:r>
              <a:rPr lang="cs-CZ" i="1" smtClean="0"/>
              <a:t>The senzorimotor stage</a:t>
            </a:r>
          </a:p>
          <a:p>
            <a:pPr eaLnBrk="1" hangingPunct="1"/>
            <a:r>
              <a:rPr lang="cs-CZ" smtClean="0"/>
              <a:t>Významný vztah mezi motorickou aktivitou a vnímáním dítěte</a:t>
            </a:r>
            <a:r>
              <a:rPr lang="cs-CZ" i="1" smtClean="0"/>
              <a:t>.</a:t>
            </a:r>
          </a:p>
          <a:p>
            <a:pPr eaLnBrk="1" hangingPunct="1"/>
            <a:r>
              <a:rPr lang="cs-CZ" smtClean="0"/>
              <a:t>Děti objevují vztahy mezi svými aktivitami a důsledky těchto aktivit. Začínají jednat záměrně.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>
                <a:latin typeface="Arial" charset="0"/>
              </a:rPr>
              <a:t>1. stadium-senzomotorické stadium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cs-CZ" sz="2800" smtClean="0"/>
              <a:t>Důležitým objevem tohoto stádia je </a:t>
            </a:r>
            <a:r>
              <a:rPr lang="cs-CZ" sz="2800" b="1" u="sng" smtClean="0"/>
              <a:t>stálost objektu (cca </a:t>
            </a:r>
            <a:r>
              <a:rPr lang="cs-CZ" sz="2800" b="1" u="sng" smtClean="0">
                <a:latin typeface="Arial" charset="0"/>
              </a:rPr>
              <a:t>8</a:t>
            </a:r>
            <a:r>
              <a:rPr lang="cs-CZ" sz="2800" b="1" u="sng" smtClean="0"/>
              <a:t> měsíc věku).</a:t>
            </a:r>
          </a:p>
          <a:p>
            <a:pPr eaLnBrk="1" hangingPunct="1"/>
            <a:r>
              <a:rPr lang="cs-CZ" sz="2800" smtClean="0"/>
              <a:t>Jestliže ukryjeme hračku za zástěnu, dítě ví, že hračka stále za zástěnou je. </a:t>
            </a:r>
          </a:p>
          <a:p>
            <a:pPr eaLnBrk="1" hangingPunct="1"/>
            <a:r>
              <a:rPr lang="cs-CZ" sz="2800" smtClean="0"/>
              <a:t>Dítě je tedy schopno udržet </a:t>
            </a:r>
            <a:r>
              <a:rPr lang="cs-CZ" sz="2800" b="1" smtClean="0"/>
              <a:t>„mentální reprezentaci objektu“.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smtClean="0"/>
              <a:t>2/ </a:t>
            </a:r>
            <a:r>
              <a:rPr lang="cs-CZ" sz="2800" b="1" smtClean="0"/>
              <a:t>Předoperační stadium (2-7 let)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800" i="1" smtClean="0"/>
              <a:t>Preoperational stage</a:t>
            </a:r>
            <a:r>
              <a:rPr lang="cs-CZ" sz="28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smtClean="0"/>
              <a:t>Děti začínají používat řeč. Slova jsou symboly. Slova jako symboly mohou reprezentovat věci nebo skupiny věcí. Jeden objekt může reprezentovat (symbolizovat) druhý. Schopnost využívat symboly dokazuje nejen řeč, ale i např. hra dítěte-kamínky jsou bonbóny, hromádka z písku je hrad, hůl je koník. Třídí předměty podle jednoho rysu (například podle barvy, podle tvaru…). </a:t>
            </a:r>
          </a:p>
          <a:p>
            <a:pPr eaLnBrk="1" hangingPunct="1">
              <a:lnSpc>
                <a:spcPct val="80000"/>
              </a:lnSpc>
            </a:pPr>
            <a:endParaRPr lang="cs-CZ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57338"/>
            <a:ext cx="8229600" cy="45688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Dítě ještě nechápe určitá logická pravidla, nebo-li operace.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Operace-myšlenkový postup ke zpracování informací, je reverzibilní, tj. každá operace má svůj protiklad.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Nemá schopnost konzervace-tzv. deficit konzervace (důkaz neschopnosti užívat logické operace).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u="sng" dirty="0" smtClean="0"/>
              <a:t>Klíčový aspekt stadia-dítě není schopno se věnovat více než 1 aspektu situace současně.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dirty="0" smtClean="0"/>
              <a:t>Vyvíjí se porozumění časové ose-minulosti a budoucnosti. </a:t>
            </a:r>
          </a:p>
          <a:p>
            <a:pPr eaLnBrk="1" hangingPunct="1">
              <a:lnSpc>
                <a:spcPct val="80000"/>
              </a:lnSpc>
            </a:pPr>
            <a:endParaRPr 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V tomto stadiu je dítě silně </a:t>
            </a:r>
            <a:r>
              <a:rPr lang="cs-CZ" smtClean="0">
                <a:solidFill>
                  <a:srgbClr val="FF0000"/>
                </a:solidFill>
              </a:rPr>
              <a:t>egocentrické, tj. je schopno nahlížet věci z jednoho úhlu pohledu-svého vlastního</a:t>
            </a:r>
            <a:r>
              <a:rPr lang="cs-CZ" smtClean="0"/>
              <a:t>. </a:t>
            </a:r>
          </a:p>
          <a:p>
            <a:pPr eaLnBrk="1" hangingPunct="1"/>
            <a:r>
              <a:rPr lang="cs-CZ" smtClean="0"/>
              <a:t>Piaget posadil dítě ke stolu a ukázal mu model hor.</a:t>
            </a:r>
          </a:p>
          <a:p>
            <a:pPr eaLnBrk="1" hangingPunct="1"/>
            <a:endParaRPr lang="cs-CZ" smtClean="0"/>
          </a:p>
          <a:p>
            <a:pPr eaLnBrk="1" hangingPunct="1"/>
            <a:r>
              <a:rPr lang="cs-CZ" smtClean="0"/>
              <a:t> </a:t>
            </a:r>
          </a:p>
        </p:txBody>
      </p:sp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4427538" y="4581525"/>
            <a:ext cx="914400" cy="91440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598613"/>
            <a:ext cx="7386638" cy="485457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</a:rPr>
              <a:t>Konzervace</a:t>
            </a:r>
            <a:r>
              <a:rPr lang="cs-CZ" smtClean="0"/>
              <a:t>-deficit konzervace-dítě např.  v tomto stadiu nedokáže pochopit stálost objemu tekutin-pokud mu dáme širokou krátkou sklenici s mlékem a toto mléko začneme přelévat do vysoké úzké sklenice, dítě si myslí, že je v úzké sklenici více mléka. </a:t>
            </a:r>
            <a:endParaRPr lang="cs-CZ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>
                <a:latin typeface="Arial" charset="0"/>
              </a:rPr>
              <a:t>2. stadium-předoperační stadium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/>
              <a:t>Další možnost jak otestovat</a:t>
            </a:r>
            <a:r>
              <a:rPr lang="cs-CZ" smtClean="0">
                <a:latin typeface="Arial" charset="0"/>
              </a:rPr>
              <a:t> schopnost </a:t>
            </a:r>
            <a:r>
              <a:rPr lang="cs-CZ" smtClean="0"/>
              <a:t> konzervac</a:t>
            </a:r>
            <a:r>
              <a:rPr lang="cs-CZ" smtClean="0">
                <a:latin typeface="Arial" charset="0"/>
              </a:rPr>
              <a:t>e u dítěte</a:t>
            </a:r>
            <a:r>
              <a:rPr lang="cs-CZ" smtClean="0"/>
              <a:t>-přelijte limonádu z nízké široké sklenice do vysoké úzké sklenice. </a:t>
            </a:r>
            <a:r>
              <a:rPr lang="cs-CZ" smtClean="0">
                <a:latin typeface="Arial" charset="0"/>
              </a:rPr>
              <a:t>Zeptejte se dítěte, zda je nyní limonády více, méně či stejně. </a:t>
            </a:r>
            <a:r>
              <a:rPr lang="cs-CZ" smtClean="0"/>
              <a:t>Pokud dítě bude tvrdit, že limonády je po přelití stále stejně, je ve stadiu konkrétních operací. </a:t>
            </a:r>
          </a:p>
        </p:txBody>
      </p:sp>
      <p:sp>
        <p:nvSpPr>
          <p:cNvPr id="23555" name="AutoShape 5"/>
          <p:cNvSpPr>
            <a:spLocks noChangeArrowheads="1"/>
          </p:cNvSpPr>
          <p:nvPr/>
        </p:nvSpPr>
        <p:spPr bwMode="auto">
          <a:xfrm>
            <a:off x="3419475" y="5229225"/>
            <a:ext cx="914400" cy="9144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1070</Words>
  <Application>Microsoft Office PowerPoint</Application>
  <PresentationFormat>Předvádění na obrazovce (4:3)</PresentationFormat>
  <Paragraphs>112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sady Office</vt:lpstr>
      <vt:lpstr>Piaget Jean Gardner Howard 6. 11. 2015 </vt:lpstr>
      <vt:lpstr>Kognitivní vývoj u dětí</vt:lpstr>
      <vt:lpstr>1. stadium-senzomotorické stadium</vt:lpstr>
      <vt:lpstr>1. stadium-senzomotorické stadium</vt:lpstr>
      <vt:lpstr>2. stadium-předoperační stadium</vt:lpstr>
      <vt:lpstr>2. stadium-předoperační stadium</vt:lpstr>
      <vt:lpstr>2. stadium-předoperační stadium</vt:lpstr>
      <vt:lpstr>2. stadium-předoperační stadium</vt:lpstr>
      <vt:lpstr>2. stadium-předoperační stadium</vt:lpstr>
      <vt:lpstr>3. stadium-stadium konkrétních operací</vt:lpstr>
      <vt:lpstr>3. stadium-stadium konkrétních operací</vt:lpstr>
      <vt:lpstr>Test</vt:lpstr>
      <vt:lpstr>4. stadium-stadium formálních operací</vt:lpstr>
      <vt:lpstr>4. stadium-stadium formálních operací</vt:lpstr>
      <vt:lpstr>Přehled teorie kognitivního vývoje-Jean Piaget</vt:lpstr>
      <vt:lpstr>Inteligence-Gardnerova teorie mnohačetné inteligence</vt:lpstr>
      <vt:lpstr>Inteligence-Gardnerova teorie mnohačetné inteligence</vt:lpstr>
      <vt:lpstr>Identifikace nadaného dítěte v MŠ (příklady projevů z dotazníku PPP Znojmo)</vt:lpstr>
      <vt:lpstr>Snímek 19</vt:lpstr>
      <vt:lpstr>Otázky do testu</vt:lpstr>
      <vt:lpstr>Dú č. 2 (do 30. 11. 2015)</vt:lpstr>
      <vt:lpstr>Literatura: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hubertova</dc:creator>
  <cp:lastModifiedBy>hubertova</cp:lastModifiedBy>
  <cp:revision>50</cp:revision>
  <dcterms:created xsi:type="dcterms:W3CDTF">2012-10-19T06:13:02Z</dcterms:created>
  <dcterms:modified xsi:type="dcterms:W3CDTF">2015-11-06T09:32:30Z</dcterms:modified>
</cp:coreProperties>
</file>