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51"/>
  </p:notes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4" r:id="rId9"/>
    <p:sldId id="267" r:id="rId10"/>
    <p:sldId id="268" r:id="rId11"/>
    <p:sldId id="266" r:id="rId12"/>
    <p:sldId id="270" r:id="rId13"/>
    <p:sldId id="271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79" r:id="rId25"/>
    <p:sldId id="282" r:id="rId26"/>
    <p:sldId id="286" r:id="rId27"/>
    <p:sldId id="283" r:id="rId28"/>
    <p:sldId id="284" r:id="rId29"/>
    <p:sldId id="287" r:id="rId30"/>
    <p:sldId id="285" r:id="rId31"/>
    <p:sldId id="288" r:id="rId32"/>
    <p:sldId id="293" r:id="rId33"/>
    <p:sldId id="289" r:id="rId34"/>
    <p:sldId id="290" r:id="rId35"/>
    <p:sldId id="294" r:id="rId36"/>
    <p:sldId id="295" r:id="rId37"/>
    <p:sldId id="298" r:id="rId38"/>
    <p:sldId id="297" r:id="rId39"/>
    <p:sldId id="296" r:id="rId40"/>
    <p:sldId id="291" r:id="rId41"/>
    <p:sldId id="299" r:id="rId42"/>
    <p:sldId id="300" r:id="rId43"/>
    <p:sldId id="306" r:id="rId44"/>
    <p:sldId id="304" r:id="rId45"/>
    <p:sldId id="305" r:id="rId46"/>
    <p:sldId id="292" r:id="rId47"/>
    <p:sldId id="301" r:id="rId48"/>
    <p:sldId id="302" r:id="rId49"/>
    <p:sldId id="303" r:id="rId5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9BDC0-8EB3-4409-84DC-EF85815B3BE4}" type="datetimeFigureOut">
              <a:rPr lang="cs-CZ" smtClean="0"/>
              <a:t>9. 4. 2015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C6DD-D0A4-4F59-9BF2-5D9A4776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00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C6DD-D0A4-4F59-9BF2-5D9A4776276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17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C6DD-D0A4-4F59-9BF2-5D9A4776276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9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9. 4. 2015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511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9. 4. 2015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29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9. 4. 2015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826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9. 4. 2015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59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9. 4. 2015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4156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9. 4. 2015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126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9. 4. 2015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010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9. 4. 2015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40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9. 4. 2015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288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9. 4. 2015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551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9. 4. 2015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440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9. 4. 2015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974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9. 4. 2015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377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9. 4. 2015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008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9. 4. 2015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830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E569-D52C-4E06-95FE-615933118235}" type="datetimeFigureOut">
              <a:rPr lang="cs-CZ" smtClean="0"/>
              <a:t>9. 4. 2015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665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6E569-D52C-4E06-95FE-615933118235}" type="datetimeFigureOut">
              <a:rPr lang="cs-CZ" smtClean="0"/>
              <a:t>9. 4. 2015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5B13F11-9C24-496D-AAFE-FDC5CAD8A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48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18" name="chimes.wav"/>
          </p:stSnd>
        </p:sndAc>
      </p:transition>
    </mc:Choice>
    <mc:Fallback xmlns="">
      <p:transition spd="slow" advTm="2000">
        <p:fade/>
        <p:sndAc>
          <p:stSnd>
            <p:snd r:embed="rId19" name="chimes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3" y="2514598"/>
            <a:ext cx="8915399" cy="2262781"/>
          </a:xfrm>
        </p:spPr>
        <p:txBody>
          <a:bodyPr/>
          <a:lstStyle/>
          <a:p>
            <a:r>
              <a:rPr lang="cs-CZ" b="1" dirty="0" smtClean="0"/>
              <a:t>Česko a jiné státy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Pozice náboženství v ČR a vybraných státech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48088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Slovensko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1905000"/>
            <a:ext cx="4709160" cy="4662868"/>
          </a:xfrm>
        </p:spPr>
      </p:pic>
    </p:spTree>
    <p:extLst>
      <p:ext uri="{BB962C8B-B14F-4D97-AF65-F5344CB8AC3E}">
        <p14:creationId xmlns:p14="http://schemas.microsoft.com/office/powerpoint/2010/main" val="2622091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Slovensko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52" y="2133599"/>
            <a:ext cx="6437201" cy="4204297"/>
          </a:xfrm>
        </p:spPr>
      </p:pic>
    </p:spTree>
    <p:extLst>
      <p:ext uri="{BB962C8B-B14F-4D97-AF65-F5344CB8AC3E}">
        <p14:creationId xmlns:p14="http://schemas.microsoft.com/office/powerpoint/2010/main" val="1212857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Evropské struktury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165" y="2340864"/>
            <a:ext cx="5611419" cy="3767328"/>
          </a:xfrm>
        </p:spPr>
      </p:pic>
    </p:spTree>
    <p:extLst>
      <p:ext uri="{BB962C8B-B14F-4D97-AF65-F5344CB8AC3E}">
        <p14:creationId xmlns:p14="http://schemas.microsoft.com/office/powerpoint/2010/main" val="1529291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Evropské struktury</a:t>
            </a:r>
            <a:br>
              <a:rPr lang="cs-CZ" dirty="0" smtClean="0"/>
            </a:br>
            <a:r>
              <a:rPr lang="cs-CZ" sz="2000" dirty="0" smtClean="0"/>
              <a:t>Evropský soud pro lidská práva ve Štrasburku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42" y="2066544"/>
            <a:ext cx="7142060" cy="4023360"/>
          </a:xfrm>
        </p:spPr>
      </p:pic>
    </p:spTree>
    <p:extLst>
      <p:ext uri="{BB962C8B-B14F-4D97-AF65-F5344CB8AC3E}">
        <p14:creationId xmlns:p14="http://schemas.microsoft.com/office/powerpoint/2010/main" val="1332791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Konfesní právo a evropské struktury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Rada Evropy</a:t>
            </a:r>
            <a:r>
              <a:rPr lang="cs-CZ" sz="2800" dirty="0" smtClean="0"/>
              <a:t> (44 členských zemí) – zabývá se hlavně tematikou občanských svobod a lidských práv; svoboda vyznání je podmínkou členství; kritika zemí porušujících svobodu vyznání (např. Gruzie); porušování tohoto práva v jednotlivých případech řeší Evropský soud pro lidská práva ve Štrasburku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691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Konfesní právo a evropské struktury</a:t>
            </a:r>
            <a:br>
              <a:rPr lang="cs-CZ" dirty="0" smtClean="0"/>
            </a:br>
            <a:r>
              <a:rPr lang="cs-CZ" sz="2400" dirty="0" smtClean="0"/>
              <a:t>Evropský parlament (Štrasburk)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49" y="2157984"/>
            <a:ext cx="6176497" cy="4005072"/>
          </a:xfrm>
        </p:spPr>
      </p:pic>
    </p:spTree>
    <p:extLst>
      <p:ext uri="{BB962C8B-B14F-4D97-AF65-F5344CB8AC3E}">
        <p14:creationId xmlns:p14="http://schemas.microsoft.com/office/powerpoint/2010/main" val="3234236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Konfesní právo a evropské struktury</a:t>
            </a:r>
            <a:br>
              <a:rPr lang="cs-CZ" dirty="0" smtClean="0"/>
            </a:br>
            <a:r>
              <a:rPr lang="cs-CZ" sz="2400" dirty="0" smtClean="0"/>
              <a:t>Evropská komise v Bruselu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04" y="2020823"/>
            <a:ext cx="6309209" cy="4203511"/>
          </a:xfrm>
        </p:spPr>
      </p:pic>
    </p:spTree>
    <p:extLst>
      <p:ext uri="{BB962C8B-B14F-4D97-AF65-F5344CB8AC3E}">
        <p14:creationId xmlns:p14="http://schemas.microsoft.com/office/powerpoint/2010/main" val="1349725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Konfesní právo a evropské struktury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Evropská unie </a:t>
            </a:r>
            <a:r>
              <a:rPr lang="cs-CZ" sz="2400" dirty="0" smtClean="0"/>
              <a:t>(28 členských států), orgány: Evropský parlament (přímo volený); Evropská rada (nejvyšší představitelé, zvaná též evropský summit, předseda ER zvaný též prezident EU); Rada Evropské unie (proměnlivé složení: resortní ministři ze všech zemí); Evropská komise (částečně připomíná vládu, 28 členů, přidělené resorty)</a:t>
            </a:r>
          </a:p>
          <a:p>
            <a:r>
              <a:rPr lang="cs-CZ" sz="2400" dirty="0" smtClean="0"/>
              <a:t>Konfesní právo (kromě principu svobody vyznání) ve výlučné pravomoci členských zemí, významné rozdíly mezi zeměmi EU v pozici církví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7891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země Evropské unie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Německo</a:t>
            </a:r>
            <a:r>
              <a:rPr lang="cs-CZ" sz="2400" dirty="0" smtClean="0"/>
              <a:t>: Polovina obyvatelstva se hlásí k náboženskému vyznání, zhruba polovina římští katolíci a polovina Svaz evangelických církví (převážně luterské, též reformované a unionované zemské církve)</a:t>
            </a:r>
          </a:p>
          <a:p>
            <a:r>
              <a:rPr lang="cs-CZ" sz="2400" dirty="0" smtClean="0"/>
              <a:t>Biskupové římskokatolické církve potřebují před jmenováním papežem souhlas spolkové vlády</a:t>
            </a:r>
          </a:p>
          <a:p>
            <a:r>
              <a:rPr lang="cs-CZ" sz="2400" dirty="0" smtClean="0"/>
              <a:t>Církvím, které mají dohodu se státem, vybírá stát v daních příspěvek na činnost</a:t>
            </a:r>
          </a:p>
        </p:txBody>
      </p:sp>
    </p:spTree>
    <p:extLst>
      <p:ext uri="{BB962C8B-B14F-4D97-AF65-F5344CB8AC3E}">
        <p14:creationId xmlns:p14="http://schemas.microsoft.com/office/powerpoint/2010/main" val="416300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země Evropské unie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6" y="2126221"/>
            <a:ext cx="2745567" cy="4118351"/>
          </a:xfrm>
        </p:spPr>
      </p:pic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Německo (dokončení)</a:t>
            </a:r>
          </a:p>
          <a:p>
            <a:r>
              <a:rPr lang="cs-CZ" sz="2400" dirty="0" smtClean="0"/>
              <a:t>Protestantské </a:t>
            </a:r>
            <a:r>
              <a:rPr lang="cs-CZ" sz="2400" dirty="0"/>
              <a:t>církve převládají ve východním a severním Německu, římští katolíci –západ a jih</a:t>
            </a:r>
          </a:p>
          <a:p>
            <a:r>
              <a:rPr lang="cs-CZ" sz="2400" dirty="0" smtClean="0"/>
              <a:t>Bavorsko a </a:t>
            </a:r>
            <a:r>
              <a:rPr lang="cs-CZ" sz="2400" dirty="0" err="1" smtClean="0"/>
              <a:t>Badensko</a:t>
            </a:r>
            <a:r>
              <a:rPr lang="cs-CZ" sz="2400" dirty="0" smtClean="0"/>
              <a:t>-Würtenbersko silně převládají římští katolíci, v Porýní převažují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1858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Slovensko – geografický, demografický a právní přehled</a:t>
            </a:r>
          </a:p>
          <a:p>
            <a:r>
              <a:rPr lang="cs-CZ" sz="2400" dirty="0" smtClean="0"/>
              <a:t>Konfesní právo a evropské struktury</a:t>
            </a:r>
          </a:p>
          <a:p>
            <a:r>
              <a:rPr lang="cs-CZ" sz="2400" dirty="0" smtClean="0"/>
              <a:t>Vybrané země Evropské unie</a:t>
            </a:r>
          </a:p>
          <a:p>
            <a:r>
              <a:rPr lang="cs-CZ" sz="2400" dirty="0" smtClean="0"/>
              <a:t>Náboženství a stát v USA</a:t>
            </a:r>
          </a:p>
          <a:p>
            <a:r>
              <a:rPr lang="cs-CZ" sz="2400" dirty="0" smtClean="0"/>
              <a:t>Náboženství a stát v Rusku</a:t>
            </a:r>
          </a:p>
          <a:p>
            <a:r>
              <a:rPr lang="cs-CZ" sz="2400" dirty="0" smtClean="0"/>
              <a:t>Náboženství a stát v Izraeli</a:t>
            </a:r>
          </a:p>
          <a:p>
            <a:r>
              <a:rPr lang="cs-CZ" sz="2400" dirty="0" smtClean="0"/>
              <a:t>Náboženství a stát v zemích s převládajícím islámem</a:t>
            </a:r>
          </a:p>
          <a:p>
            <a:r>
              <a:rPr lang="cs-CZ" sz="2400" dirty="0" smtClean="0"/>
              <a:t>Náboženství a stát v Číně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75826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země Evropské unie</a:t>
            </a:r>
            <a:br>
              <a:rPr lang="cs-CZ" dirty="0" smtClean="0"/>
            </a:br>
            <a:r>
              <a:rPr lang="cs-CZ" sz="2400" dirty="0" smtClean="0"/>
              <a:t>Francie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472" y="2046958"/>
            <a:ext cx="5826532" cy="4106954"/>
          </a:xfrm>
        </p:spPr>
      </p:pic>
    </p:spTree>
    <p:extLst>
      <p:ext uri="{BB962C8B-B14F-4D97-AF65-F5344CB8AC3E}">
        <p14:creationId xmlns:p14="http://schemas.microsoft.com/office/powerpoint/2010/main" val="378705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země Evropské unie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Francie</a:t>
            </a:r>
            <a:r>
              <a:rPr lang="cs-CZ" sz="2400" dirty="0" smtClean="0"/>
              <a:t>: Svoboda vyznání, oficiální program ve vztahu k náboženství: </a:t>
            </a:r>
            <a:r>
              <a:rPr lang="cs-CZ" sz="2400" i="1" dirty="0" smtClean="0"/>
              <a:t>laicité,</a:t>
            </a:r>
            <a:r>
              <a:rPr lang="cs-CZ" sz="2400" dirty="0" smtClean="0"/>
              <a:t> aktivně profánní charakter státu; oddělení církve a státu znamená mj. státní vlastnictví církevního majetku</a:t>
            </a:r>
          </a:p>
          <a:p>
            <a:r>
              <a:rPr lang="cs-CZ" sz="2400" dirty="0" smtClean="0"/>
              <a:t>Omezení veřejného projevu náboženství, např. zákaz nošení „okázalých náboženských symbolů“ na státních školách (hidžáby, kippy, křížky), zákaz zahalení obličeje na veřejnosti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69925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země Evropské </a:t>
            </a:r>
            <a:r>
              <a:rPr lang="cs-CZ" dirty="0" smtClean="0"/>
              <a:t>unie</a:t>
            </a:r>
            <a:br>
              <a:rPr lang="cs-CZ" dirty="0" smtClean="0"/>
            </a:br>
            <a:r>
              <a:rPr lang="cs-CZ" sz="2400" dirty="0" smtClean="0"/>
              <a:t>Spojené království Velké Británie a Severního Irska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07" y="1905000"/>
            <a:ext cx="6950225" cy="4349496"/>
          </a:xfrm>
        </p:spPr>
      </p:pic>
    </p:spTree>
    <p:extLst>
      <p:ext uri="{BB962C8B-B14F-4D97-AF65-F5344CB8AC3E}">
        <p14:creationId xmlns:p14="http://schemas.microsoft.com/office/powerpoint/2010/main" val="366716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Vybrané země Evropské unie</a:t>
            </a:r>
            <a:br>
              <a:rPr lang="cs-CZ" dirty="0"/>
            </a:br>
            <a:r>
              <a:rPr lang="cs-CZ" sz="2700" dirty="0"/>
              <a:t>Spojené království Velké Británie a Severního Irska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72" y="2238884"/>
            <a:ext cx="5650991" cy="4061943"/>
          </a:xfrm>
        </p:spPr>
      </p:pic>
    </p:spTree>
    <p:extLst>
      <p:ext uri="{BB962C8B-B14F-4D97-AF65-F5344CB8AC3E}">
        <p14:creationId xmlns:p14="http://schemas.microsoft.com/office/powerpoint/2010/main" val="918810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země Evropské unie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Spojené království Velké Británie a Severního Irska</a:t>
            </a:r>
            <a:r>
              <a:rPr lang="cs-CZ" sz="2400" dirty="0" smtClean="0"/>
              <a:t>: Silně převládá křesťanství, Anglie a Wells: anglikánství, Skotsko: Skotská presbyterní církev; Severní Irsko: římští katolíci </a:t>
            </a:r>
          </a:p>
          <a:p>
            <a:r>
              <a:rPr lang="cs-CZ" sz="2400" dirty="0" smtClean="0"/>
              <a:t>Významnější příslušnost jiných náboženství: mimo dosah nacistické genocidy Židů, koloniální systém a migrace</a:t>
            </a:r>
          </a:p>
          <a:p>
            <a:r>
              <a:rPr lang="cs-CZ" sz="2400" i="1" dirty="0" smtClean="0"/>
              <a:t>Church of England</a:t>
            </a:r>
            <a:r>
              <a:rPr lang="cs-CZ" sz="2400" dirty="0" smtClean="0"/>
              <a:t>: privilegované postavení, silná státní kontrola: panovník je „ochránce víry“, musí být anglikán (ve Skotsku je presbyteriánem); biskupy jmenuje premiér na návrh Synodu po projednání v parlamentu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382071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3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země Evropské unie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Spojené království Velké Británie a Severního Irska</a:t>
            </a:r>
            <a:r>
              <a:rPr lang="cs-CZ" sz="2400" dirty="0" smtClean="0"/>
              <a:t>: Církevní předpisy schválené parlamentem (parlament: panovník + horní sněmovna + dolní sněmovna) jsou (nezrušitelnými) státními zákony – problém s liturgickou knihou Church of England</a:t>
            </a:r>
          </a:p>
          <a:p>
            <a:r>
              <a:rPr lang="cs-CZ" sz="2400" dirty="0" smtClean="0"/>
              <a:t>Oba arcibiskupové (Canterbury, York) a vybraní biskupové zasedají v Horní sněmovně jako „duchovní lordi“; funkce horní sněmovny: podobná našemu senátu a ústavnímu soudu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14346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země Evropské unie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78" y="2069591"/>
            <a:ext cx="6067218" cy="4217901"/>
          </a:xfrm>
        </p:spPr>
      </p:pic>
    </p:spTree>
    <p:extLst>
      <p:ext uri="{BB962C8B-B14F-4D97-AF65-F5344CB8AC3E}">
        <p14:creationId xmlns:p14="http://schemas.microsoft.com/office/powerpoint/2010/main" val="552368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země Evropské unie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Malta</a:t>
            </a:r>
          </a:p>
          <a:p>
            <a:r>
              <a:rPr lang="cs-CZ" sz="2000" dirty="0" smtClean="0"/>
              <a:t>Článek </a:t>
            </a:r>
            <a:r>
              <a:rPr lang="cs-CZ" sz="2000" b="1" dirty="0"/>
              <a:t>2</a:t>
            </a:r>
            <a:r>
              <a:rPr lang="cs-CZ" sz="2000" dirty="0"/>
              <a:t> </a:t>
            </a:r>
            <a:r>
              <a:rPr lang="cs-CZ" sz="2000" dirty="0" smtClean="0"/>
              <a:t>ústavy </a:t>
            </a:r>
            <a:r>
              <a:rPr lang="cs-CZ" sz="2000" dirty="0"/>
              <a:t>stanovuje: </a:t>
            </a:r>
            <a:endParaRPr lang="cs-CZ" sz="2000" dirty="0" smtClean="0"/>
          </a:p>
          <a:p>
            <a:r>
              <a:rPr lang="cs-CZ" sz="2000" dirty="0" smtClean="0"/>
              <a:t>1.</a:t>
            </a:r>
            <a:r>
              <a:rPr lang="cs-CZ" sz="2000" i="1" dirty="0" smtClean="0"/>
              <a:t> Náboženstvím </a:t>
            </a:r>
            <a:r>
              <a:rPr lang="cs-CZ" sz="2000" i="1" dirty="0"/>
              <a:t>Malty je římské, katolické, apoštolské náboženství. </a:t>
            </a:r>
            <a:endParaRPr lang="cs-CZ" sz="2000" i="1" dirty="0" smtClean="0"/>
          </a:p>
          <a:p>
            <a:r>
              <a:rPr lang="cs-CZ" sz="2000" dirty="0" smtClean="0"/>
              <a:t>2. </a:t>
            </a:r>
            <a:r>
              <a:rPr lang="cs-CZ" sz="2000" i="1" dirty="0" smtClean="0"/>
              <a:t>Autority římsko-katolické apoštolské církve mají povinnost a právo učit, které principy jsou dobré a které špatné.</a:t>
            </a:r>
          </a:p>
          <a:p>
            <a:r>
              <a:rPr lang="cs-CZ" sz="2000" i="1" dirty="0" smtClean="0"/>
              <a:t>3. Náboženské </a:t>
            </a:r>
            <a:r>
              <a:rPr lang="cs-CZ" sz="2000" i="1" dirty="0"/>
              <a:t>vyučování římské, katolické, apoštolské víry má být poskytováno na všech státních školách jako součást povinného vzdělání</a:t>
            </a:r>
            <a:r>
              <a:rPr lang="cs-CZ" sz="2000" dirty="0"/>
              <a:t>.</a:t>
            </a:r>
            <a:r>
              <a:rPr lang="cs-CZ" sz="2000" i="1" dirty="0"/>
              <a:t> </a:t>
            </a:r>
            <a:endParaRPr lang="cs-CZ" sz="2000" dirty="0"/>
          </a:p>
          <a:p>
            <a:r>
              <a:rPr lang="cs-CZ" sz="2000" dirty="0"/>
              <a:t> </a:t>
            </a:r>
            <a:r>
              <a:rPr lang="cs-CZ" sz="2000" dirty="0" smtClean="0"/>
              <a:t>Ústava rovněž deklaruje svobodu vyznání 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8670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země Evropské unie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b="1" dirty="0" smtClean="0"/>
              <a:t>Irsko</a:t>
            </a:r>
          </a:p>
          <a:p>
            <a:r>
              <a:rPr lang="cs-CZ" sz="2400" dirty="0" smtClean="0"/>
              <a:t>Čl. 44 </a:t>
            </a:r>
            <a:r>
              <a:rPr lang="cs-CZ" sz="2400" dirty="0"/>
              <a:t>irské ústavy sice výslovně zakazuje státní podporu jakéhokoli náboženství, ale v prvním odstavci tohoto článku deklaruje: </a:t>
            </a:r>
            <a:r>
              <a:rPr lang="cs-CZ" sz="2400" i="1" dirty="0"/>
              <a:t>Stát uznává, že pocta veřejné bohoslužby náleží všemohoucímu Bohu. Má zachovat vážnost jeho jména a má respektovat a ctít náboženství. </a:t>
            </a:r>
            <a:r>
              <a:rPr lang="cs-CZ" sz="2400" dirty="0"/>
              <a:t>Toto náboženství konkretizují první slova ústavy v preambuli: </a:t>
            </a:r>
            <a:r>
              <a:rPr lang="cs-CZ" sz="2400" i="1" dirty="0"/>
              <a:t>Ve jménu nejsvětější Trojice, z níž pochází všechna moc a k níž jako k našemu konečnému cíli se musí vztahovat všechny úkony člověka a státu</a:t>
            </a:r>
            <a:r>
              <a:rPr lang="cs-CZ" sz="2400" dirty="0" smtClean="0"/>
              <a:t>…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90859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Vybrané země Evropské unie</a:t>
            </a:r>
            <a:br>
              <a:rPr lang="cs-CZ" dirty="0" smtClean="0"/>
            </a:br>
            <a:r>
              <a:rPr lang="cs-CZ" sz="2400" dirty="0" smtClean="0"/>
              <a:t>Řecko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04" y="1905000"/>
            <a:ext cx="5987056" cy="4490292"/>
          </a:xfrm>
        </p:spPr>
      </p:pic>
    </p:spTree>
    <p:extLst>
      <p:ext uri="{BB962C8B-B14F-4D97-AF65-F5344CB8AC3E}">
        <p14:creationId xmlns:p14="http://schemas.microsoft.com/office/powerpoint/2010/main" val="1815989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Slovensko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Rozdílný historický vývoj před vznikem Československa</a:t>
            </a:r>
          </a:p>
          <a:p>
            <a:r>
              <a:rPr lang="cs-CZ" sz="2400" dirty="0" smtClean="0"/>
              <a:t>Koexistence 1918 – 1939 a 1945 – 1989</a:t>
            </a:r>
          </a:p>
          <a:p>
            <a:r>
              <a:rPr lang="cs-CZ" sz="2400" dirty="0" smtClean="0"/>
              <a:t>Stejné působení komunistického režimu, rozdílné výsledky</a:t>
            </a:r>
          </a:p>
          <a:p>
            <a:r>
              <a:rPr lang="cs-CZ" sz="2400" dirty="0" smtClean="0"/>
              <a:t>Od osamostatnění r. 1993 dodnes: odlišný vývoj demograficky i právně; v prvním desetiletí (1991 – 2001) významný růst ukazatelů, ve druhém desetiletí (2001 – 2011) mírný pokles (nikoli na úroveň r. 1991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59470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země Evropské unie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Řecko</a:t>
            </a:r>
          </a:p>
          <a:p>
            <a:r>
              <a:rPr lang="cs-CZ" sz="2400" dirty="0" smtClean="0"/>
              <a:t>Řecká </a:t>
            </a:r>
            <a:r>
              <a:rPr lang="cs-CZ" sz="2400" dirty="0"/>
              <a:t>ústava prohlašuje ve svém článku </a:t>
            </a:r>
            <a:r>
              <a:rPr lang="cs-CZ" sz="2400" dirty="0" smtClean="0"/>
              <a:t>3:</a:t>
            </a:r>
          </a:p>
          <a:p>
            <a:r>
              <a:rPr lang="cs-CZ" sz="2400" i="1" dirty="0" smtClean="0"/>
              <a:t>východní </a:t>
            </a:r>
            <a:r>
              <a:rPr lang="cs-CZ" sz="2400" i="1" dirty="0"/>
              <a:t>pravoslavnou církev </a:t>
            </a:r>
            <a:r>
              <a:rPr lang="cs-CZ" sz="2400" i="1" dirty="0" smtClean="0"/>
              <a:t>Kristovu</a:t>
            </a:r>
            <a:r>
              <a:rPr lang="cs-CZ" sz="2400" dirty="0" smtClean="0"/>
              <a:t> </a:t>
            </a:r>
            <a:r>
              <a:rPr lang="cs-CZ" sz="2400" dirty="0"/>
              <a:t>za </a:t>
            </a:r>
            <a:r>
              <a:rPr lang="cs-CZ" sz="2400" i="1" dirty="0"/>
              <a:t>převládající náboženství</a:t>
            </a:r>
            <a:r>
              <a:rPr lang="cs-CZ" sz="2400" dirty="0"/>
              <a:t> v Řecku. Stanovuje dále její vazbu ke konstantinopolskému patriarchátu, deklaruje její autokefalitu a její řídící orgány. </a:t>
            </a:r>
            <a:endParaRPr lang="cs-CZ" sz="2400" dirty="0" smtClean="0"/>
          </a:p>
          <a:p>
            <a:r>
              <a:rPr lang="cs-CZ" sz="2400" dirty="0" smtClean="0"/>
              <a:t>Překvapivě </a:t>
            </a:r>
            <a:r>
              <a:rPr lang="cs-CZ" sz="2400" dirty="0"/>
              <a:t>tento článek ústavy také zakazuje „oficiální překlady“ Bible do jiných podob jazyka, není-li poskytnut souhlas pravoslavných církevních autorit. </a:t>
            </a:r>
          </a:p>
        </p:txBody>
      </p:sp>
    </p:spTree>
    <p:extLst>
      <p:ext uri="{BB962C8B-B14F-4D97-AF65-F5344CB8AC3E}">
        <p14:creationId xmlns:p14="http://schemas.microsoft.com/office/powerpoint/2010/main" val="2420481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stát v USA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1794889"/>
            <a:ext cx="5925312" cy="4349879"/>
          </a:xfrm>
        </p:spPr>
      </p:pic>
    </p:spTree>
    <p:extLst>
      <p:ext uri="{BB962C8B-B14F-4D97-AF65-F5344CB8AC3E}">
        <p14:creationId xmlns:p14="http://schemas.microsoft.com/office/powerpoint/2010/main" val="3543338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stát v USA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Mezi protestanty silně zastoupeni evangelikálové (až 40 milionů) – odlišnost od evropských zemí</a:t>
            </a:r>
          </a:p>
          <a:p>
            <a:r>
              <a:rPr lang="cs-CZ" sz="2000" dirty="0" smtClean="0"/>
              <a:t>Významná role svobodného zednářství (cca 7 milionů) a hermetických motivů; silný vliv při vzniku USA</a:t>
            </a:r>
          </a:p>
          <a:p>
            <a:r>
              <a:rPr lang="cs-CZ" sz="2000" dirty="0"/>
              <a:t>D</a:t>
            </a:r>
            <a:r>
              <a:rPr lang="cs-CZ" sz="2000" dirty="0" smtClean="0"/>
              <a:t>ůsledné oddělení církve od státu, všechna vyznání rovnoprávná, stát se vyhýbá odkazům na konkrétní náboženství (např. svátky a volné dny)</a:t>
            </a:r>
          </a:p>
          <a:p>
            <a:r>
              <a:rPr lang="cs-CZ" sz="2000" dirty="0" smtClean="0"/>
              <a:t>Významným jevem je občanské náboženství (Civil religion): společné minimum náboženství, jeho etické, zejm. sociálně etické motivy; fiktivní neutralita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74501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stát v Rusku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75" y="1641683"/>
            <a:ext cx="4747509" cy="4731685"/>
          </a:xfrm>
        </p:spPr>
      </p:pic>
    </p:spTree>
    <p:extLst>
      <p:ext uri="{BB962C8B-B14F-4D97-AF65-F5344CB8AC3E}">
        <p14:creationId xmlns:p14="http://schemas.microsoft.com/office/powerpoint/2010/main" val="2467921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stát v Rusku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65" y="2133600"/>
            <a:ext cx="2637933" cy="3778250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Převládá pravoslaví, etnika jiných tradičních vyznání: muslimové (Čečna, Dagstan), buddhisté (Burjati, Kalmyci, Tuvimci), Židé </a:t>
            </a:r>
          </a:p>
          <a:p>
            <a:r>
              <a:rPr lang="cs-CZ" sz="2000" dirty="0" smtClean="0"/>
              <a:t>Za sovětského režimu silný vliv ateismu</a:t>
            </a:r>
          </a:p>
          <a:p>
            <a:r>
              <a:rPr lang="cs-CZ" sz="2000" dirty="0" smtClean="0"/>
              <a:t>Prudký obrat po pádu komunistického režimu r. 1991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1619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stát v Rusku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45" y="1993392"/>
            <a:ext cx="7344742" cy="4151376"/>
          </a:xfrm>
        </p:spPr>
      </p:pic>
    </p:spTree>
    <p:extLst>
      <p:ext uri="{BB962C8B-B14F-4D97-AF65-F5344CB8AC3E}">
        <p14:creationId xmlns:p14="http://schemas.microsoft.com/office/powerpoint/2010/main" val="2458625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stát v Rusku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Intenzivní vazba státu a pravoslavné církve; u ruské armády u každé jednotky pravoslavný duchovní – podpora ruských imperiálních.</a:t>
            </a:r>
          </a:p>
          <a:p>
            <a:r>
              <a:rPr lang="cs-CZ" sz="2400" dirty="0" smtClean="0"/>
              <a:t>Stát rozlišuje náboženství domácí a cizí; cizí podléhají omezením (např. některé protestantské denominace, svědkové Jehovovi)</a:t>
            </a:r>
          </a:p>
          <a:p>
            <a:r>
              <a:rPr lang="cs-CZ" sz="2400" dirty="0" smtClean="0"/>
              <a:t>Ruská mezináboženská rada řeší se státem otázky náboženské svobody a mezináboženskou spolupráci; připravuje se projekt mezináboženského parku v Moskvě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050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stát v Rusku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64" y="1589447"/>
            <a:ext cx="7079869" cy="4719913"/>
          </a:xfrm>
        </p:spPr>
      </p:pic>
    </p:spTree>
    <p:extLst>
      <p:ext uri="{BB962C8B-B14F-4D97-AF65-F5344CB8AC3E}">
        <p14:creationId xmlns:p14="http://schemas.microsoft.com/office/powerpoint/2010/main" val="1483308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stát v Rusku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085" y="1686275"/>
            <a:ext cx="7422781" cy="4339621"/>
          </a:xfrm>
        </p:spPr>
      </p:pic>
    </p:spTree>
    <p:extLst>
      <p:ext uri="{BB962C8B-B14F-4D97-AF65-F5344CB8AC3E}">
        <p14:creationId xmlns:p14="http://schemas.microsoft.com/office/powerpoint/2010/main" val="310315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stát v Izraeli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59" y="2340864"/>
            <a:ext cx="2817831" cy="3483864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Obyvatelstvo tří vyznání a dvou hlavních etnik; stát definován jako židovský, stát nemá ústavu, obvyklé odvodnění: Tóra je ústavou Izraele</a:t>
            </a:r>
          </a:p>
          <a:p>
            <a:r>
              <a:rPr lang="cs-CZ" sz="2400" dirty="0" smtClean="0"/>
              <a:t>Stát je mezi sekulárním a náboženským pojetím</a:t>
            </a:r>
          </a:p>
          <a:p>
            <a:r>
              <a:rPr lang="cs-CZ" sz="2400" dirty="0" smtClean="0"/>
              <a:t>Státní znak – symbol judaismu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6707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Slovensko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13" y="2232025"/>
            <a:ext cx="6096000" cy="3581400"/>
          </a:xfrm>
        </p:spPr>
      </p:pic>
    </p:spTree>
    <p:extLst>
      <p:ext uri="{BB962C8B-B14F-4D97-AF65-F5344CB8AC3E}">
        <p14:creationId xmlns:p14="http://schemas.microsoft.com/office/powerpoint/2010/main" val="3417328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stát </a:t>
            </a:r>
            <a:br>
              <a:rPr lang="cs-CZ" dirty="0" smtClean="0"/>
            </a:br>
            <a:r>
              <a:rPr lang="cs-CZ" dirty="0" smtClean="0"/>
              <a:t>v zemích s převládajícím islámem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2126222"/>
            <a:ext cx="3760833" cy="3777622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Etnická a náboženská příslušnost jsou těsně propojeny</a:t>
            </a:r>
          </a:p>
          <a:p>
            <a:r>
              <a:rPr lang="cs-CZ" sz="2000" dirty="0" smtClean="0"/>
              <a:t>Izraelšti Arabové a Palestinci převážně muslimové, část tradičně křesťané (součástí asi 20 milionů arabsky mluvících křesťanů)</a:t>
            </a:r>
          </a:p>
          <a:p>
            <a:r>
              <a:rPr lang="cs-CZ" sz="2000" dirty="0" smtClean="0"/>
              <a:t>Modifikováno vztahem populace k náboženství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14699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stát v Izraeli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08" y="1713911"/>
            <a:ext cx="5971032" cy="4478275"/>
          </a:xfrm>
        </p:spPr>
      </p:pic>
    </p:spTree>
    <p:extLst>
      <p:ext uri="{BB962C8B-B14F-4D97-AF65-F5344CB8AC3E}">
        <p14:creationId xmlns:p14="http://schemas.microsoft.com/office/powerpoint/2010/main" val="1271810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stát v Izraeli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 populaci nejsilněji zastoupen sekularismus</a:t>
            </a:r>
          </a:p>
          <a:p>
            <a:r>
              <a:rPr lang="cs-CZ" sz="2400" dirty="0"/>
              <a:t>Stát některé agendy přenechává náboženským organizacím</a:t>
            </a:r>
          </a:p>
          <a:p>
            <a:r>
              <a:rPr lang="cs-CZ" sz="2400" dirty="0"/>
              <a:t>Sňatky výlučně v pravomoci náboženství; potíže sekulárních Židů, sekulární sňatky v zahraničí, uznávané v Izraeli</a:t>
            </a:r>
          </a:p>
          <a:p>
            <a:r>
              <a:rPr lang="cs-CZ" sz="2400" dirty="0"/>
              <a:t>Agenda nejvyšších rabinátů Aškenázů a Sefardů spojena s agendou ministerstva vnitra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95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 s převládajícím islámem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32" y="1905000"/>
            <a:ext cx="6475293" cy="4077446"/>
          </a:xfrm>
        </p:spPr>
      </p:pic>
    </p:spTree>
    <p:extLst>
      <p:ext uri="{BB962C8B-B14F-4D97-AF65-F5344CB8AC3E}">
        <p14:creationId xmlns:p14="http://schemas.microsoft.com/office/powerpoint/2010/main" val="1693034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>
      <p:transition spd="slow" advTm="2000">
        <p:fade/>
        <p:sndAc>
          <p:stSnd>
            <p:snd r:embed="rId2" name="chimes.wav"/>
          </p:stSnd>
        </p:sndAc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 s převládajícím islámem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 islámu neproběhlo oddělení státu a náboženství jako v západním křesťanství od středověku (konflikty císaře a papeže)a pak v osvícenství</a:t>
            </a:r>
          </a:p>
          <a:p>
            <a:r>
              <a:rPr lang="cs-CZ" sz="2400" dirty="0" smtClean="0"/>
              <a:t>V některých státech náboženství a stát těsně propojeno, náboženské právo (šári‘a) je totožné se státním právem (v trestním právu např. drakonické tresty za malé kriminální delikty (utnutí ruky za krádež) a za náboženské delikty(např. trest smrti za odpad od islámu) – islamismus</a:t>
            </a:r>
          </a:p>
        </p:txBody>
      </p:sp>
    </p:spTree>
    <p:extLst>
      <p:ext uri="{BB962C8B-B14F-4D97-AF65-F5344CB8AC3E}">
        <p14:creationId xmlns:p14="http://schemas.microsoft.com/office/powerpoint/2010/main" val="1230133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>
      <p:transition spd="slow" advTm="2000">
        <p:fade/>
        <p:sndAc>
          <p:stSnd>
            <p:snd r:embed="rId2" name="chimes.wav"/>
          </p:stSnd>
        </p:sndAc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 s převládajícím islámem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Islamistické režimy např. tzv. Islámský stát a Saúdská Arábie (hlavní spojenec Západu na Blízkém východě)</a:t>
            </a:r>
          </a:p>
          <a:p>
            <a:r>
              <a:rPr lang="cs-CZ" sz="2800" dirty="0"/>
              <a:t>Někde odluka státu a náboženství, respekt k náboženské pluralitě, samostatné sekulární právo (Turecko, Tunis, Alžírsko, Jordánsko)</a:t>
            </a:r>
          </a:p>
          <a:p>
            <a:r>
              <a:rPr lang="cs-CZ" sz="2800" dirty="0"/>
              <a:t>Hybridní režimy: náboženský klíč k obsazování státních funkcí  v </a:t>
            </a:r>
            <a:r>
              <a:rPr lang="cs-CZ" sz="2800" dirty="0" err="1"/>
              <a:t>mnohonáboženském</a:t>
            </a:r>
            <a:r>
              <a:rPr lang="cs-CZ" sz="2800" dirty="0"/>
              <a:t> Libanonu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054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>
      <p:transition spd="slow" advTm="2000">
        <p:fade/>
        <p:sndAc>
          <p:stSnd>
            <p:snd r:embed="rId2" name="chimes.wav"/>
          </p:stSnd>
        </p:sndAc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stát v Číně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8" y="1749222"/>
            <a:ext cx="6812280" cy="4405274"/>
          </a:xfrm>
        </p:spPr>
      </p:pic>
    </p:spTree>
    <p:extLst>
      <p:ext uri="{BB962C8B-B14F-4D97-AF65-F5344CB8AC3E}">
        <p14:creationId xmlns:p14="http://schemas.microsoft.com/office/powerpoint/2010/main" val="1532825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stát v Číně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76" y="2437765"/>
            <a:ext cx="5010912" cy="3879416"/>
          </a:xfrm>
        </p:spPr>
      </p:pic>
    </p:spTree>
    <p:extLst>
      <p:ext uri="{BB962C8B-B14F-4D97-AF65-F5344CB8AC3E}">
        <p14:creationId xmlns:p14="http://schemas.microsoft.com/office/powerpoint/2010/main" val="341257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stát v Číně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Tradičně se náboženství prolínají – sdílená (vícečetná) příslušnost</a:t>
            </a:r>
          </a:p>
          <a:p>
            <a:r>
              <a:rPr lang="cs-CZ" sz="2800" dirty="0" smtClean="0"/>
              <a:t>Převládá tradiční čínské, jeho konfuciánská a taoistická verze</a:t>
            </a:r>
          </a:p>
          <a:p>
            <a:r>
              <a:rPr lang="cs-CZ" sz="2800" dirty="0" smtClean="0"/>
              <a:t>Buddhistické směry v Číně (</a:t>
            </a:r>
            <a:r>
              <a:rPr lang="cs-CZ" sz="2800" dirty="0" err="1" smtClean="0"/>
              <a:t>čístá</a:t>
            </a:r>
            <a:r>
              <a:rPr lang="cs-CZ" sz="2800" dirty="0" smtClean="0"/>
              <a:t> země, </a:t>
            </a:r>
            <a:r>
              <a:rPr lang="cs-CZ" sz="2800" dirty="0" err="1" smtClean="0"/>
              <a:t>vadžrajána</a:t>
            </a:r>
            <a:r>
              <a:rPr lang="cs-CZ" sz="2800" dirty="0" smtClean="0"/>
              <a:t>, </a:t>
            </a:r>
            <a:r>
              <a:rPr lang="cs-CZ" sz="2800" dirty="0" err="1" smtClean="0"/>
              <a:t>čchan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V době „kulturní revoluce“ 1966 – 1969 cíl: </a:t>
            </a:r>
            <a:r>
              <a:rPr lang="cs-CZ" sz="2800" dirty="0" err="1" smtClean="0"/>
              <a:t>ateizace</a:t>
            </a:r>
            <a:r>
              <a:rPr lang="cs-CZ" sz="2800" dirty="0" smtClean="0"/>
              <a:t> země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1850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stát v Číně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Po smrti </a:t>
            </a:r>
            <a:r>
              <a:rPr lang="cs-CZ" sz="2800" dirty="0" err="1"/>
              <a:t>Mao</a:t>
            </a:r>
            <a:r>
              <a:rPr lang="cs-CZ" sz="2800" dirty="0"/>
              <a:t> </a:t>
            </a:r>
            <a:r>
              <a:rPr lang="cs-CZ" sz="2800" dirty="0" err="1"/>
              <a:t>Ce-tunga</a:t>
            </a:r>
            <a:r>
              <a:rPr lang="cs-CZ" sz="2800" dirty="0"/>
              <a:t> (1976) postupné uvolnění; od začátku 21. století politika oficiální podpory náboženství </a:t>
            </a:r>
          </a:p>
          <a:p>
            <a:r>
              <a:rPr lang="cs-CZ" sz="2800" dirty="0"/>
              <a:t>Náboženství se má chovat vlastenecky a podporovat režim</a:t>
            </a:r>
          </a:p>
          <a:p>
            <a:r>
              <a:rPr lang="cs-CZ" sz="2800" dirty="0"/>
              <a:t>Omezení náboženství, která mají vedení v zahraničí (zejm. římskokatolická církev)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0765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Slovensko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5204" y="2124456"/>
            <a:ext cx="8915400" cy="3777622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Preambule ústavy</a:t>
            </a:r>
            <a:r>
              <a:rPr lang="cs-CZ" sz="2000" dirty="0" smtClean="0"/>
              <a:t>:</a:t>
            </a:r>
          </a:p>
          <a:p>
            <a:r>
              <a:rPr lang="cs-CZ" sz="2000" dirty="0" smtClean="0"/>
              <a:t>My</a:t>
            </a:r>
            <a:r>
              <a:rPr lang="cs-CZ" sz="2000" dirty="0"/>
              <a:t>, národ </a:t>
            </a:r>
            <a:r>
              <a:rPr lang="cs-CZ" sz="2000" dirty="0" smtClean="0"/>
              <a:t>slovenský, </a:t>
            </a:r>
          </a:p>
          <a:p>
            <a:r>
              <a:rPr lang="cs-CZ" sz="2000" dirty="0" smtClean="0"/>
              <a:t>- </a:t>
            </a:r>
            <a:r>
              <a:rPr lang="cs-CZ" sz="2000" dirty="0" err="1" smtClean="0"/>
              <a:t>pamätajúc</a:t>
            </a:r>
            <a:r>
              <a:rPr lang="cs-CZ" sz="2000" dirty="0" smtClean="0"/>
              <a:t> </a:t>
            </a:r>
            <a:r>
              <a:rPr lang="cs-CZ" sz="2000" dirty="0"/>
              <a:t>na politické a </a:t>
            </a:r>
            <a:r>
              <a:rPr lang="cs-CZ" sz="2000" dirty="0" err="1"/>
              <a:t>kultúrne</a:t>
            </a:r>
            <a:r>
              <a:rPr lang="cs-CZ" sz="2000" dirty="0"/>
              <a:t> </a:t>
            </a:r>
            <a:r>
              <a:rPr lang="cs-CZ" sz="2000" dirty="0" err="1"/>
              <a:t>dedičstvo</a:t>
            </a:r>
            <a:r>
              <a:rPr lang="cs-CZ" sz="2000" dirty="0"/>
              <a:t> </a:t>
            </a:r>
            <a:r>
              <a:rPr lang="cs-CZ" sz="2000" dirty="0" err="1"/>
              <a:t>svojich</a:t>
            </a:r>
            <a:r>
              <a:rPr lang="cs-CZ" sz="2000" dirty="0"/>
              <a:t> </a:t>
            </a:r>
            <a:r>
              <a:rPr lang="cs-CZ" sz="2000" dirty="0" err="1"/>
              <a:t>predkov</a:t>
            </a:r>
            <a:r>
              <a:rPr lang="cs-CZ" sz="2000" dirty="0"/>
              <a:t> a na </a:t>
            </a:r>
            <a:r>
              <a:rPr lang="cs-CZ" sz="2000" dirty="0" err="1"/>
              <a:t>stáročné</a:t>
            </a:r>
            <a:r>
              <a:rPr lang="cs-CZ" sz="2000" dirty="0"/>
              <a:t> </a:t>
            </a:r>
            <a:r>
              <a:rPr lang="cs-CZ" sz="2000" dirty="0" err="1"/>
              <a:t>skúsenosti</a:t>
            </a:r>
            <a:r>
              <a:rPr lang="cs-CZ" sz="2000" dirty="0"/>
              <a:t> </a:t>
            </a:r>
            <a:r>
              <a:rPr lang="cs-CZ" sz="2000" dirty="0" err="1"/>
              <a:t>zo</a:t>
            </a:r>
            <a:r>
              <a:rPr lang="cs-CZ" sz="2000" dirty="0"/>
              <a:t> </a:t>
            </a:r>
            <a:r>
              <a:rPr lang="cs-CZ" sz="2000" dirty="0" err="1"/>
              <a:t>zápasov</a:t>
            </a:r>
            <a:r>
              <a:rPr lang="cs-CZ" sz="2000" dirty="0"/>
              <a:t> o </a:t>
            </a:r>
            <a:r>
              <a:rPr lang="cs-CZ" sz="2000" dirty="0" err="1"/>
              <a:t>národné</a:t>
            </a:r>
            <a:r>
              <a:rPr lang="cs-CZ" sz="2000" dirty="0"/>
              <a:t> </a:t>
            </a:r>
            <a:r>
              <a:rPr lang="cs-CZ" sz="2000" dirty="0" err="1"/>
              <a:t>bytie</a:t>
            </a:r>
            <a:r>
              <a:rPr lang="cs-CZ" sz="2000" dirty="0"/>
              <a:t> a </a:t>
            </a:r>
            <a:r>
              <a:rPr lang="cs-CZ" sz="2000" dirty="0" err="1"/>
              <a:t>vlastnú</a:t>
            </a:r>
            <a:r>
              <a:rPr lang="cs-CZ" sz="2000" dirty="0"/>
              <a:t> </a:t>
            </a:r>
            <a:r>
              <a:rPr lang="cs-CZ" sz="2000" dirty="0" err="1"/>
              <a:t>štátnosť</a:t>
            </a:r>
            <a:r>
              <a:rPr lang="cs-CZ" sz="2000" dirty="0"/>
              <a:t>, </a:t>
            </a:r>
            <a:endParaRPr lang="cs-CZ" sz="2000" dirty="0" smtClean="0"/>
          </a:p>
          <a:p>
            <a:r>
              <a:rPr lang="cs-CZ" sz="2000" dirty="0" smtClean="0"/>
              <a:t>- v </a:t>
            </a:r>
            <a:r>
              <a:rPr lang="cs-CZ" sz="2000" dirty="0" err="1"/>
              <a:t>zmysle</a:t>
            </a:r>
            <a:r>
              <a:rPr lang="cs-CZ" sz="2000" dirty="0"/>
              <a:t> </a:t>
            </a:r>
            <a:r>
              <a:rPr lang="cs-CZ" sz="2000" b="1" u="sng" dirty="0" err="1"/>
              <a:t>cyrilo-metodského</a:t>
            </a:r>
            <a:r>
              <a:rPr lang="cs-CZ" sz="2000" b="1" u="sng" dirty="0"/>
              <a:t> </a:t>
            </a:r>
            <a:r>
              <a:rPr lang="cs-CZ" sz="2000" b="1" u="sng" dirty="0" err="1"/>
              <a:t>duchovného</a:t>
            </a:r>
            <a:r>
              <a:rPr lang="cs-CZ" sz="2000" b="1" u="sng" dirty="0"/>
              <a:t> </a:t>
            </a:r>
            <a:r>
              <a:rPr lang="cs-CZ" sz="2000" b="1" u="sng" dirty="0" err="1"/>
              <a:t>dedičstva</a:t>
            </a:r>
            <a:r>
              <a:rPr lang="cs-CZ" sz="2000" dirty="0"/>
              <a:t> a historického odkazu </a:t>
            </a:r>
            <a:r>
              <a:rPr lang="cs-CZ" sz="2000" dirty="0" err="1"/>
              <a:t>Veľkej</a:t>
            </a:r>
            <a:r>
              <a:rPr lang="cs-CZ" sz="2000" dirty="0"/>
              <a:t> Moravy, </a:t>
            </a:r>
            <a:endParaRPr lang="cs-CZ" sz="2000" dirty="0" smtClean="0"/>
          </a:p>
          <a:p>
            <a:r>
              <a:rPr lang="cs-CZ" sz="2000" dirty="0" smtClean="0"/>
              <a:t>- </a:t>
            </a:r>
            <a:r>
              <a:rPr lang="cs-CZ" sz="2000" dirty="0" err="1" smtClean="0"/>
              <a:t>vychádzajúc</a:t>
            </a:r>
            <a:r>
              <a:rPr lang="cs-CZ" sz="2000" dirty="0" smtClean="0"/>
              <a:t> </a:t>
            </a:r>
            <a:r>
              <a:rPr lang="cs-CZ" sz="2000" dirty="0"/>
              <a:t>z </a:t>
            </a:r>
            <a:r>
              <a:rPr lang="cs-CZ" sz="2000" dirty="0" err="1"/>
              <a:t>prirodzeného</a:t>
            </a:r>
            <a:r>
              <a:rPr lang="cs-CZ" sz="2000" dirty="0"/>
              <a:t> práva </a:t>
            </a:r>
            <a:r>
              <a:rPr lang="cs-CZ" sz="2000" dirty="0" err="1"/>
              <a:t>národov</a:t>
            </a:r>
            <a:r>
              <a:rPr lang="cs-CZ" sz="2000" dirty="0"/>
              <a:t> na </a:t>
            </a:r>
            <a:r>
              <a:rPr lang="cs-CZ" sz="2000" dirty="0" err="1"/>
              <a:t>sebaurčenie</a:t>
            </a:r>
            <a:r>
              <a:rPr lang="cs-CZ" sz="2000" dirty="0"/>
              <a:t>, </a:t>
            </a:r>
            <a:r>
              <a:rPr lang="cs-CZ" sz="2000" dirty="0" smtClean="0"/>
              <a:t>…</a:t>
            </a:r>
          </a:p>
          <a:p>
            <a:r>
              <a:rPr lang="cs-CZ" sz="2000" dirty="0" smtClean="0"/>
              <a:t>- </a:t>
            </a:r>
            <a:r>
              <a:rPr lang="cs-CZ" sz="2000" dirty="0" err="1" smtClean="0"/>
              <a:t>uznášame</a:t>
            </a:r>
            <a:r>
              <a:rPr lang="cs-CZ" sz="2000" dirty="0" smtClean="0"/>
              <a:t> </a:t>
            </a:r>
            <a:r>
              <a:rPr lang="cs-CZ" sz="2000" dirty="0" err="1" smtClean="0"/>
              <a:t>sa</a:t>
            </a:r>
            <a:r>
              <a:rPr lang="cs-CZ" sz="2000" dirty="0" smtClean="0"/>
              <a:t> na </a:t>
            </a:r>
            <a:r>
              <a:rPr lang="cs-CZ" sz="2000" dirty="0" err="1" smtClean="0"/>
              <a:t>tejto</a:t>
            </a:r>
            <a:r>
              <a:rPr lang="cs-CZ" sz="2000" dirty="0" smtClean="0"/>
              <a:t> ústave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47863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3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Ústava SR</a:t>
            </a:r>
            <a:endParaRPr lang="cs-CZ" b="1" dirty="0"/>
          </a:p>
          <a:p>
            <a:r>
              <a:rPr lang="cs-CZ" b="1" dirty="0" smtClean="0"/>
              <a:t>Čl.24</a:t>
            </a:r>
            <a:endParaRPr lang="cs-CZ" b="1" dirty="0"/>
          </a:p>
          <a:p>
            <a:r>
              <a:rPr lang="cs-CZ" dirty="0" smtClean="0"/>
              <a:t>(</a:t>
            </a:r>
            <a:r>
              <a:rPr lang="cs-CZ" dirty="0"/>
              <a:t>1) Sloboda </a:t>
            </a:r>
            <a:r>
              <a:rPr lang="cs-CZ" dirty="0" err="1"/>
              <a:t>myslenia</a:t>
            </a:r>
            <a:r>
              <a:rPr lang="cs-CZ" dirty="0"/>
              <a:t>, </a:t>
            </a:r>
            <a:r>
              <a:rPr lang="cs-CZ" dirty="0" err="1"/>
              <a:t>svedomia</a:t>
            </a:r>
            <a:r>
              <a:rPr lang="cs-CZ" dirty="0"/>
              <a:t>, náboženského </a:t>
            </a:r>
            <a:r>
              <a:rPr lang="cs-CZ" dirty="0" err="1"/>
              <a:t>vyznania</a:t>
            </a:r>
            <a:r>
              <a:rPr lang="cs-CZ" dirty="0"/>
              <a:t> a </a:t>
            </a:r>
            <a:r>
              <a:rPr lang="cs-CZ" dirty="0" err="1"/>
              <a:t>viery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zaručujú</a:t>
            </a:r>
            <a:r>
              <a:rPr lang="cs-CZ" dirty="0"/>
              <a:t>. Toto právo </a:t>
            </a:r>
            <a:r>
              <a:rPr lang="cs-CZ" dirty="0" err="1"/>
              <a:t>zahŕňa</a:t>
            </a:r>
            <a:r>
              <a:rPr lang="cs-CZ" dirty="0"/>
              <a:t> aj </a:t>
            </a:r>
            <a:r>
              <a:rPr lang="cs-CZ" dirty="0" err="1"/>
              <a:t>možnosť</a:t>
            </a:r>
            <a:r>
              <a:rPr lang="cs-CZ" dirty="0"/>
              <a:t> </a:t>
            </a:r>
            <a:r>
              <a:rPr lang="cs-CZ" dirty="0" err="1"/>
              <a:t>zmeniť</a:t>
            </a:r>
            <a:r>
              <a:rPr lang="cs-CZ" dirty="0"/>
              <a:t> náboženské </a:t>
            </a:r>
            <a:r>
              <a:rPr lang="cs-CZ" dirty="0" err="1"/>
              <a:t>vyznanie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vieru</a:t>
            </a:r>
            <a:r>
              <a:rPr lang="cs-CZ" dirty="0"/>
              <a:t>. Každý má právo byť bez náboženského </a:t>
            </a:r>
            <a:r>
              <a:rPr lang="cs-CZ" dirty="0" err="1"/>
              <a:t>vyznania</a:t>
            </a:r>
            <a:r>
              <a:rPr lang="cs-CZ" dirty="0"/>
              <a:t>. Každý má právo </a:t>
            </a:r>
            <a:r>
              <a:rPr lang="cs-CZ" dirty="0" err="1"/>
              <a:t>verejne</a:t>
            </a:r>
            <a:r>
              <a:rPr lang="cs-CZ" dirty="0"/>
              <a:t> </a:t>
            </a:r>
            <a:r>
              <a:rPr lang="cs-CZ" dirty="0" err="1"/>
              <a:t>prejavovať</a:t>
            </a:r>
            <a:r>
              <a:rPr lang="cs-CZ" dirty="0"/>
              <a:t> svoje </a:t>
            </a:r>
            <a:r>
              <a:rPr lang="cs-CZ" dirty="0" err="1"/>
              <a:t>zmýšľanie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(2) Každý má právo </a:t>
            </a:r>
            <a:r>
              <a:rPr lang="cs-CZ" dirty="0" err="1"/>
              <a:t>slobodne</a:t>
            </a:r>
            <a:r>
              <a:rPr lang="cs-CZ" dirty="0"/>
              <a:t> </a:t>
            </a:r>
            <a:r>
              <a:rPr lang="cs-CZ" dirty="0" err="1"/>
              <a:t>prejavovať</a:t>
            </a:r>
            <a:r>
              <a:rPr lang="cs-CZ" dirty="0"/>
              <a:t> svoje </a:t>
            </a:r>
            <a:r>
              <a:rPr lang="cs-CZ" dirty="0" err="1"/>
              <a:t>náboženstvo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vieru</a:t>
            </a:r>
            <a:r>
              <a:rPr lang="cs-CZ" dirty="0"/>
              <a:t> buď sám, buď </a:t>
            </a:r>
            <a:r>
              <a:rPr lang="cs-CZ" dirty="0" err="1"/>
              <a:t>spoločne</a:t>
            </a:r>
            <a:r>
              <a:rPr lang="cs-CZ" dirty="0"/>
              <a:t> s </a:t>
            </a:r>
            <a:r>
              <a:rPr lang="cs-CZ" dirty="0" err="1"/>
              <a:t>inými</a:t>
            </a:r>
            <a:r>
              <a:rPr lang="cs-CZ" dirty="0"/>
              <a:t>, </a:t>
            </a:r>
            <a:r>
              <a:rPr lang="cs-CZ" dirty="0" err="1"/>
              <a:t>súkromne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verejne</a:t>
            </a:r>
            <a:r>
              <a:rPr lang="cs-CZ" dirty="0"/>
              <a:t>, bohoslužbou, náboženskými </a:t>
            </a:r>
            <a:r>
              <a:rPr lang="cs-CZ" dirty="0" err="1"/>
              <a:t>úkonmi</a:t>
            </a:r>
            <a:r>
              <a:rPr lang="cs-CZ" dirty="0"/>
              <a:t>, </a:t>
            </a:r>
            <a:r>
              <a:rPr lang="cs-CZ" dirty="0" err="1"/>
              <a:t>zachovávaním</a:t>
            </a:r>
            <a:r>
              <a:rPr lang="cs-CZ" dirty="0"/>
              <a:t> </a:t>
            </a:r>
            <a:r>
              <a:rPr lang="cs-CZ" dirty="0" err="1"/>
              <a:t>obradov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zúčastňovať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na jeho vyučovaní</a:t>
            </a:r>
            <a:r>
              <a:rPr lang="cs-CZ" dirty="0" smtClean="0"/>
              <a:t>.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02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Slovensko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Ústava čl. 24 (dokončení)</a:t>
            </a:r>
          </a:p>
          <a:p>
            <a:r>
              <a:rPr lang="cs-CZ" sz="2000" dirty="0" smtClean="0"/>
              <a:t>3</a:t>
            </a:r>
            <a:r>
              <a:rPr lang="cs-CZ" sz="2000" dirty="0"/>
              <a:t>) </a:t>
            </a:r>
            <a:r>
              <a:rPr lang="cs-CZ" sz="2000" dirty="0" err="1"/>
              <a:t>Cirkvi</a:t>
            </a:r>
            <a:r>
              <a:rPr lang="cs-CZ" sz="2000" dirty="0"/>
              <a:t> a náboženské </a:t>
            </a:r>
            <a:r>
              <a:rPr lang="cs-CZ" sz="2000" dirty="0" err="1"/>
              <a:t>spoločnosti</a:t>
            </a:r>
            <a:r>
              <a:rPr lang="cs-CZ" sz="2000" dirty="0"/>
              <a:t> </a:t>
            </a:r>
            <a:r>
              <a:rPr lang="cs-CZ" sz="2000" dirty="0" err="1"/>
              <a:t>spravujú</a:t>
            </a:r>
            <a:r>
              <a:rPr lang="cs-CZ" sz="2000" dirty="0"/>
              <a:t> svoje záležitosti samy, </a:t>
            </a:r>
            <a:r>
              <a:rPr lang="cs-CZ" sz="2000" dirty="0" err="1"/>
              <a:t>najmä</a:t>
            </a:r>
            <a:r>
              <a:rPr lang="cs-CZ" sz="2000" dirty="0"/>
              <a:t> </a:t>
            </a:r>
            <a:r>
              <a:rPr lang="cs-CZ" sz="2000" dirty="0" err="1"/>
              <a:t>zriaďujú</a:t>
            </a:r>
            <a:r>
              <a:rPr lang="cs-CZ" sz="2000" dirty="0"/>
              <a:t> svoje orgány, </a:t>
            </a:r>
            <a:r>
              <a:rPr lang="cs-CZ" sz="2000" dirty="0" err="1"/>
              <a:t>ustanovujú</a:t>
            </a:r>
            <a:r>
              <a:rPr lang="cs-CZ" sz="2000" dirty="0"/>
              <a:t> </a:t>
            </a:r>
            <a:r>
              <a:rPr lang="cs-CZ" sz="2000" dirty="0" err="1"/>
              <a:t>svojich</a:t>
            </a:r>
            <a:r>
              <a:rPr lang="cs-CZ" sz="2000" dirty="0"/>
              <a:t> </a:t>
            </a:r>
            <a:r>
              <a:rPr lang="cs-CZ" sz="2000" dirty="0" err="1"/>
              <a:t>duchovných</a:t>
            </a:r>
            <a:r>
              <a:rPr lang="cs-CZ" sz="2000" dirty="0"/>
              <a:t>, </a:t>
            </a:r>
            <a:r>
              <a:rPr lang="cs-CZ" sz="2000" dirty="0" err="1"/>
              <a:t>zabezpečujú</a:t>
            </a:r>
            <a:r>
              <a:rPr lang="cs-CZ" sz="2000" dirty="0"/>
              <a:t> </a:t>
            </a:r>
            <a:r>
              <a:rPr lang="cs-CZ" sz="2000" dirty="0" err="1"/>
              <a:t>vyučovanie</a:t>
            </a:r>
            <a:r>
              <a:rPr lang="cs-CZ" sz="2000" dirty="0"/>
              <a:t> </a:t>
            </a:r>
            <a:r>
              <a:rPr lang="cs-CZ" sz="2000" dirty="0" err="1"/>
              <a:t>náboženstva</a:t>
            </a:r>
            <a:r>
              <a:rPr lang="cs-CZ" sz="2000" dirty="0"/>
              <a:t> a </a:t>
            </a:r>
            <a:r>
              <a:rPr lang="cs-CZ" sz="2000" dirty="0" err="1"/>
              <a:t>zakladajú</a:t>
            </a:r>
            <a:r>
              <a:rPr lang="cs-CZ" sz="2000" dirty="0"/>
              <a:t> </a:t>
            </a:r>
            <a:r>
              <a:rPr lang="cs-CZ" sz="2000" dirty="0" err="1"/>
              <a:t>rehoľné</a:t>
            </a:r>
            <a:r>
              <a:rPr lang="cs-CZ" sz="2000" dirty="0"/>
              <a:t> a </a:t>
            </a:r>
            <a:r>
              <a:rPr lang="cs-CZ" sz="2000" dirty="0" err="1"/>
              <a:t>iné</a:t>
            </a:r>
            <a:r>
              <a:rPr lang="cs-CZ" sz="2000" dirty="0"/>
              <a:t> </a:t>
            </a:r>
            <a:r>
              <a:rPr lang="cs-CZ" sz="2000" dirty="0" err="1"/>
              <a:t>cirkevné</a:t>
            </a:r>
            <a:r>
              <a:rPr lang="cs-CZ" sz="2000" dirty="0"/>
              <a:t> </a:t>
            </a:r>
            <a:r>
              <a:rPr lang="cs-CZ" sz="2000" dirty="0" err="1"/>
              <a:t>inštitúcie</a:t>
            </a:r>
            <a:r>
              <a:rPr lang="cs-CZ" sz="2000" dirty="0"/>
              <a:t> nezávisle od </a:t>
            </a:r>
            <a:r>
              <a:rPr lang="cs-CZ" sz="2000" dirty="0" err="1"/>
              <a:t>štátnych</a:t>
            </a:r>
            <a:r>
              <a:rPr lang="cs-CZ" sz="2000" dirty="0"/>
              <a:t> </a:t>
            </a:r>
            <a:r>
              <a:rPr lang="cs-CZ" sz="2000" dirty="0" err="1"/>
              <a:t>orgánov</a:t>
            </a:r>
            <a:r>
              <a:rPr lang="cs-CZ" sz="2000" dirty="0"/>
              <a:t>.</a:t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(4) </a:t>
            </a:r>
            <a:r>
              <a:rPr lang="cs-CZ" sz="2000" dirty="0" err="1"/>
              <a:t>Podmienky</a:t>
            </a:r>
            <a:r>
              <a:rPr lang="cs-CZ" sz="2000" dirty="0"/>
              <a:t> výkonu práv </a:t>
            </a:r>
            <a:r>
              <a:rPr lang="cs-CZ" sz="2000" dirty="0" err="1"/>
              <a:t>podľa</a:t>
            </a:r>
            <a:r>
              <a:rPr lang="cs-CZ" sz="2000" dirty="0"/>
              <a:t> </a:t>
            </a:r>
            <a:r>
              <a:rPr lang="cs-CZ" sz="2000" dirty="0" err="1"/>
              <a:t>odsekov</a:t>
            </a:r>
            <a:r>
              <a:rPr lang="cs-CZ" sz="2000" dirty="0"/>
              <a:t> 1 až 3 možno </a:t>
            </a:r>
            <a:r>
              <a:rPr lang="cs-CZ" sz="2000" dirty="0" err="1"/>
              <a:t>obmedziť</a:t>
            </a:r>
            <a:r>
              <a:rPr lang="cs-CZ" sz="2000" dirty="0"/>
              <a:t> </a:t>
            </a:r>
            <a:r>
              <a:rPr lang="cs-CZ" sz="2000" dirty="0" err="1"/>
              <a:t>iba</a:t>
            </a:r>
            <a:r>
              <a:rPr lang="cs-CZ" sz="2000" dirty="0"/>
              <a:t> </a:t>
            </a:r>
            <a:r>
              <a:rPr lang="cs-CZ" sz="2000" dirty="0" err="1"/>
              <a:t>zákonom</a:t>
            </a:r>
            <a:r>
              <a:rPr lang="cs-CZ" sz="2000" dirty="0"/>
              <a:t>, </a:t>
            </a:r>
            <a:r>
              <a:rPr lang="cs-CZ" sz="2000" dirty="0" err="1"/>
              <a:t>ak</a:t>
            </a:r>
            <a:r>
              <a:rPr lang="cs-CZ" sz="2000" dirty="0"/>
              <a:t> ide o </a:t>
            </a:r>
            <a:r>
              <a:rPr lang="cs-CZ" sz="2000" dirty="0" err="1"/>
              <a:t>opatrenie</a:t>
            </a:r>
            <a:r>
              <a:rPr lang="cs-CZ" sz="2000" dirty="0"/>
              <a:t> nevyhnutné v </a:t>
            </a:r>
            <a:r>
              <a:rPr lang="cs-CZ" sz="2000" dirty="0" err="1"/>
              <a:t>demokratickej</a:t>
            </a:r>
            <a:r>
              <a:rPr lang="cs-CZ" sz="2000" dirty="0"/>
              <a:t> </a:t>
            </a:r>
            <a:r>
              <a:rPr lang="cs-CZ" sz="2000" dirty="0" err="1"/>
              <a:t>spoločnosti</a:t>
            </a:r>
            <a:r>
              <a:rPr lang="cs-CZ" sz="2000" dirty="0"/>
              <a:t> na ochranu </a:t>
            </a:r>
            <a:r>
              <a:rPr lang="cs-CZ" sz="2000" dirty="0" err="1"/>
              <a:t>verejného</a:t>
            </a:r>
            <a:r>
              <a:rPr lang="cs-CZ" sz="2000" dirty="0"/>
              <a:t> </a:t>
            </a:r>
            <a:r>
              <a:rPr lang="cs-CZ" sz="2000" dirty="0" err="1"/>
              <a:t>poriadku</a:t>
            </a:r>
            <a:r>
              <a:rPr lang="cs-CZ" sz="2000" dirty="0"/>
              <a:t>, </a:t>
            </a:r>
            <a:r>
              <a:rPr lang="cs-CZ" sz="2000" dirty="0" err="1"/>
              <a:t>zdravia</a:t>
            </a:r>
            <a:r>
              <a:rPr lang="cs-CZ" sz="2000" dirty="0"/>
              <a:t> a mravnosti </a:t>
            </a:r>
            <a:r>
              <a:rPr lang="cs-CZ" sz="2000" dirty="0" err="1"/>
              <a:t>alebo</a:t>
            </a:r>
            <a:r>
              <a:rPr lang="cs-CZ" sz="2000" dirty="0"/>
              <a:t> práv a </a:t>
            </a:r>
            <a:r>
              <a:rPr lang="cs-CZ" sz="2000" dirty="0" err="1"/>
              <a:t>slobôd</a:t>
            </a:r>
            <a:r>
              <a:rPr lang="cs-CZ" sz="2000" dirty="0"/>
              <a:t> </a:t>
            </a:r>
            <a:r>
              <a:rPr lang="cs-CZ" sz="2000" dirty="0" err="1"/>
              <a:t>iných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26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Slovensko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Shrnutí slovenského konfesního práva</a:t>
            </a:r>
          </a:p>
          <a:p>
            <a:r>
              <a:rPr lang="cs-CZ" sz="3200" dirty="0" smtClean="0"/>
              <a:t>Národní ráz státu, odvolání na duchovní dědictví</a:t>
            </a:r>
          </a:p>
          <a:p>
            <a:r>
              <a:rPr lang="cs-CZ" sz="3200" dirty="0" smtClean="0"/>
              <a:t>Svoboda vyznání podobně jako v ČR</a:t>
            </a:r>
          </a:p>
          <a:p>
            <a:r>
              <a:rPr lang="cs-CZ" sz="3200" dirty="0" smtClean="0"/>
              <a:t>Odlišný model státního financování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31073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Slovensko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4400" dirty="0" smtClean="0"/>
              <a:t>Demografický přehled, viz tabulka v .</a:t>
            </a:r>
            <a:r>
              <a:rPr lang="cs-CZ" sz="4400" dirty="0" err="1" smtClean="0"/>
              <a:t>pdf</a:t>
            </a:r>
            <a:endParaRPr lang="cs-CZ" sz="4400" dirty="0" smtClean="0"/>
          </a:p>
        </p:txBody>
      </p:sp>
    </p:spTree>
    <p:extLst>
      <p:ext uri="{BB962C8B-B14F-4D97-AF65-F5344CB8AC3E}">
        <p14:creationId xmlns:p14="http://schemas.microsoft.com/office/powerpoint/2010/main" val="3026343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297</TotalTime>
  <Words>1481</Words>
  <Application>Microsoft Office PowerPoint</Application>
  <PresentationFormat>Širokoúhlá obrazovka</PresentationFormat>
  <Paragraphs>143</Paragraphs>
  <Slides>49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4" baseType="lpstr">
      <vt:lpstr>Arial</vt:lpstr>
      <vt:lpstr>Calibri</vt:lpstr>
      <vt:lpstr>Century Gothic</vt:lpstr>
      <vt:lpstr>Wingdings 3</vt:lpstr>
      <vt:lpstr>Stébla</vt:lpstr>
      <vt:lpstr>Česko a jiné státy</vt:lpstr>
      <vt:lpstr>Podtémata</vt:lpstr>
      <vt:lpstr>Slovensko</vt:lpstr>
      <vt:lpstr>Slovensko</vt:lpstr>
      <vt:lpstr>Slovensko</vt:lpstr>
      <vt:lpstr>Prezentace aplikace PowerPoint</vt:lpstr>
      <vt:lpstr>Slovensko</vt:lpstr>
      <vt:lpstr>Slovensko</vt:lpstr>
      <vt:lpstr>Slovensko</vt:lpstr>
      <vt:lpstr>Slovensko</vt:lpstr>
      <vt:lpstr>Slovensko</vt:lpstr>
      <vt:lpstr>Evropské struktury</vt:lpstr>
      <vt:lpstr>Evropské struktury Evropský soud pro lidská práva ve Štrasburku</vt:lpstr>
      <vt:lpstr>Konfesní právo a evropské struktury</vt:lpstr>
      <vt:lpstr>Konfesní právo a evropské struktury Evropský parlament (Štrasburk)</vt:lpstr>
      <vt:lpstr>Konfesní právo a evropské struktury Evropská komise v Bruselu</vt:lpstr>
      <vt:lpstr>Konfesní právo a evropské struktury</vt:lpstr>
      <vt:lpstr>Vybrané země Evropské unie</vt:lpstr>
      <vt:lpstr>Vybrané země Evropské unie</vt:lpstr>
      <vt:lpstr>Vybrané země Evropské unie Francie</vt:lpstr>
      <vt:lpstr>Vybrané země Evropské unie</vt:lpstr>
      <vt:lpstr>Vybrané země Evropské unie Spojené království Velké Británie a Severního Irska</vt:lpstr>
      <vt:lpstr>Vybrané země Evropské unie Spojené království Velké Británie a Severního Irska</vt:lpstr>
      <vt:lpstr>Vybrané země Evropské unie</vt:lpstr>
      <vt:lpstr>Vybrané země Evropské unie</vt:lpstr>
      <vt:lpstr>Vybrané země Evropské unie</vt:lpstr>
      <vt:lpstr>Vybrané země Evropské unie</vt:lpstr>
      <vt:lpstr>Vybrané země Evropské unie</vt:lpstr>
      <vt:lpstr>Vybrané země Evropské unie Řecko</vt:lpstr>
      <vt:lpstr>Vybrané země Evropské unie</vt:lpstr>
      <vt:lpstr>Náboženství a stát v USA</vt:lpstr>
      <vt:lpstr>Náboženství a stát v USA</vt:lpstr>
      <vt:lpstr>Náboženství a stát v Rusku</vt:lpstr>
      <vt:lpstr>Náboženství a stát v Rusku</vt:lpstr>
      <vt:lpstr>Náboženství a stát v Rusku</vt:lpstr>
      <vt:lpstr>Náboženství a stát v Rusku</vt:lpstr>
      <vt:lpstr>Náboženství a stát v Rusku</vt:lpstr>
      <vt:lpstr>Náboženství a stát v Rusku</vt:lpstr>
      <vt:lpstr>Náboženství a stát v Izraeli</vt:lpstr>
      <vt:lpstr>Náboženství a stát  v zemích s převládajícím islámem</vt:lpstr>
      <vt:lpstr>Náboženství a stát v Izraeli</vt:lpstr>
      <vt:lpstr>Náboženství a stát v Izraeli</vt:lpstr>
      <vt:lpstr>Země s převládajícím islámem</vt:lpstr>
      <vt:lpstr>Země s převládajícím islámem</vt:lpstr>
      <vt:lpstr>Země s převládajícím islámem</vt:lpstr>
      <vt:lpstr>Náboženství a stát v Číně</vt:lpstr>
      <vt:lpstr>Náboženství a stát v Číně</vt:lpstr>
      <vt:lpstr>Náboženství a stát v Číně</vt:lpstr>
      <vt:lpstr>Náboženství a stát v Číně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Česko a jiné státy</dc:title>
  <dc:creator>Lenovo</dc:creator>
  <cp:lastModifiedBy>Lenovo</cp:lastModifiedBy>
  <cp:revision>35</cp:revision>
  <dcterms:created xsi:type="dcterms:W3CDTF">2015-04-09T16:02:33Z</dcterms:created>
  <dcterms:modified xsi:type="dcterms:W3CDTF">2015-04-09T21:15:22Z</dcterms:modified>
</cp:coreProperties>
</file>