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41597-4998-4D0F-A994-C23F2FAAE884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8A1FD-79DB-4168-8BD9-6D42BD9CD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76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8A1FD-79DB-4168-8BD9-6D42BD9CD1F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77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České konfesní právo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četně financování náboženských aktivit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b="1" dirty="0" smtClean="0"/>
              <a:t>NÁBOŽENSTVÍ </a:t>
            </a:r>
            <a:br>
              <a:rPr lang="cs-CZ" sz="8000" b="1" dirty="0" smtClean="0"/>
            </a:br>
            <a:r>
              <a:rPr lang="cs-CZ" sz="8000" b="1" dirty="0" smtClean="0"/>
              <a:t>A PRÁVO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38829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IX.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Toleranční patenty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příčinou domu modlení jest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řetedlné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nejvyšší poručení, kterak kde by to jináče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juž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nebylo, on žádných zvonův, věží a žádného veřejného vstoupení z ulice, jenž by se kostelu vyrovnávati mohlo, míti nemá, ostatně ale jak a z jakých materialiích by nekatoličtí takové domy vystavěti chtěli, svobodu míti, ne méněji také všechno posluhování jich sakramentův a vykonávání služby boží jak v tom místě samém, tak také v jich donášení k nemocným k tomu náležejících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filialíích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veřejný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pohřebové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 vyprovázením svých duchovních na všechen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spůsob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dovolení býti mají.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24286"/>
            <a:ext cx="2664296" cy="3996444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 Františka Josefa I. (1848 – 1916) formálně zrovnoprávňuje protestantské církve a nadále je podřizuje státní kontrole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X.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Protestantský patent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7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-2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640150" cy="3528391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Prosincová ústava z r. 1867 (zákon 142/1867) deklaruje občanská práva a mezi nimi svobodu víry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Docházelo k přechodným omezením, platí však do zániku říše r. 1918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XI.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Prosincová ústava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12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1" y="1772816"/>
            <a:ext cx="2884749" cy="3602348"/>
          </a:xfrm>
        </p:spPr>
      </p:pic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400" dirty="0" smtClean="0"/>
              <a:t>Dokument z r. 1920 obsahující </a:t>
            </a:r>
          </a:p>
          <a:p>
            <a:r>
              <a:rPr lang="cs-CZ" sz="2400" b="1" dirty="0"/>
              <a:t>§ 121 </a:t>
            </a:r>
          </a:p>
          <a:p>
            <a:r>
              <a:rPr lang="cs-CZ" sz="2400" dirty="0"/>
              <a:t>Svoboda svědomí a vyznání jest zaručena. </a:t>
            </a:r>
          </a:p>
          <a:p>
            <a:r>
              <a:rPr lang="cs-CZ" sz="2400" b="1" dirty="0"/>
              <a:t>§ 122 </a:t>
            </a:r>
          </a:p>
          <a:p>
            <a:r>
              <a:rPr lang="cs-CZ" sz="2400" dirty="0"/>
              <a:t>Všichni obyvatelé republiky Československé mají v stejných mezích jako státní občané republiky Československé právo vykonávati veřejně i soukromě jakékoli vyznání, náboženství nebo víru, pokud výkon ten není v neshodě s veřejným pořádkem a řádem nebo s dobrými mravy. </a:t>
            </a:r>
          </a:p>
          <a:p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XII.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ústavní listina československé republiky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4" y="1988840"/>
            <a:ext cx="3115024" cy="3528392"/>
          </a:xfrm>
        </p:spPr>
      </p:pic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Režim nastolený v únoru 1948 formálně deklaroval svobodu vyznání v Ústavě 9. května</a:t>
            </a:r>
          </a:p>
          <a:p>
            <a:r>
              <a:rPr lang="cs-CZ" sz="2400" dirty="0" smtClean="0"/>
              <a:t>Zákon o hospodářském zabezpečení církví z r. 1949 též stanovoval kontrolu a omezení činnosti církví a náboženských společností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o hospodářském zabezpečení církví 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19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373824"/>
            <a:ext cx="7924800" cy="94462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o hospodářském zabezpečení církví II.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§ 7 Působení a ustanovení duchovních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1) Duchovenskou (kazatelskou a pod.) činnost v církvích a náboženských společnostech mohou vyvíjeti jen osoby, které mají k tomu státní souhlas, a které vykonají slib. Znění slibu stanoví vláda nařízením.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2) Každé ustanovení (volba, jmenování) těchto osob vyžaduje předchozího souhlasu státu.</a:t>
            </a:r>
          </a:p>
        </p:txBody>
      </p:sp>
    </p:spTree>
    <p:extLst>
      <p:ext uri="{BB962C8B-B14F-4D97-AF65-F5344CB8AC3E}">
        <p14:creationId xmlns:p14="http://schemas.microsoft.com/office/powerpoint/2010/main" val="6340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XV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trestní zákon z r. 1961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§ 178 Maření dozoru nad církvemi</a:t>
            </a:r>
            <a:br>
              <a:rPr lang="cs-CZ" sz="2800" b="1" dirty="0"/>
            </a:br>
            <a:r>
              <a:rPr lang="cs-CZ" sz="2800" b="1" dirty="0"/>
              <a:t>a náboženskými společnostmi </a:t>
            </a:r>
          </a:p>
          <a:p>
            <a:endParaRPr lang="cs-CZ" sz="2800" dirty="0"/>
          </a:p>
          <a:p>
            <a:r>
              <a:rPr lang="cs-CZ" sz="2800" dirty="0"/>
              <a:t>Kdo v úmyslu mařit nebo ztěžovat výkon státního dozoru nad církví nebo náboženskou společností poruší ustanovení zákona o hospodářském zabezpečení církví a náboženských společností, bude potrestán odnětím svobody až na dvě léta nebo peněžitým trestem. </a:t>
            </a:r>
          </a:p>
          <a:p>
            <a:endParaRPr lang="c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8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Ústavní pořádek České republiky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o hospodářském zabezpečení církví č. 218 / 1949 (novelizovaný)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o církvích a náboženských společnostech č. 3 / 2002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o majetkovém vyrovnání s církvemi a náboženskými společnostmi č. 428 / 2012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555550" cy="4042415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Ústava jako základní dokument odkazuje na </a:t>
            </a:r>
            <a:r>
              <a:rPr lang="cs-CZ" sz="2400" b="1" i="1" dirty="0" smtClean="0"/>
              <a:t>Listinu základních práv a svobod. </a:t>
            </a:r>
            <a:r>
              <a:rPr lang="cs-CZ" sz="2400" dirty="0" smtClean="0"/>
              <a:t>Společně s ústavními zákony tvoří ústavní pořádek ČR</a:t>
            </a:r>
            <a:endParaRPr lang="cs-CZ" sz="2400" b="1" i="1" dirty="0" smtClean="0"/>
          </a:p>
          <a:p>
            <a:endParaRPr lang="cs-CZ" sz="2400" dirty="0" smtClean="0"/>
          </a:p>
          <a:p>
            <a:r>
              <a:rPr lang="cs-CZ" sz="2400" dirty="0" smtClean="0"/>
              <a:t>Listina se věnuje náboženství v článcích 15 a 16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konfesní právo II.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Listina základních práv a svobod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Listina základních práv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svobod čl. 15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(1) Svoboda myšlení, svědomí a náboženského vyznání je zaručena. Každý má právo změnit své náboženství nebo víru anebo být bez náboženského vyznání.</a:t>
            </a:r>
            <a:br>
              <a:rPr lang="cs-CZ" sz="2800" dirty="0"/>
            </a:br>
            <a:r>
              <a:rPr lang="cs-CZ" sz="2800" dirty="0"/>
              <a:t>(2) Svoboda vědeckého bádání a umělecké tvorby je zaručena.</a:t>
            </a:r>
            <a:br>
              <a:rPr lang="cs-CZ" sz="2800" dirty="0"/>
            </a:br>
            <a:r>
              <a:rPr lang="cs-CZ" sz="2800" dirty="0"/>
              <a:t>(3) Nikdo nemůže být nucen vykonávat vojenskou službu, pokud je to v rozporu s jeho svědomím nebo s jeho náboženským vyznáním. Podrobnosti stanoví zákon.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I.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Rudolfův Majestát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Obnovené zřízení zemské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Toleranční patenty Josefa II.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Protestantský patent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 Prosincová ústava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6) Ústava Republiky československé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7) Zákon o hospodářském zabezpečení církví z r. 1949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8) Trestní zákon z r. 1961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Listina základních práv a svobod čl.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I.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(1) Každý má právo svobodně projevovat své náboženství nebo víru buď sám nebo společně s jinými, soukromě nebo veřejně, bohoslužbou, vyučováním, náboženskými úkony nebo zachováváním obřadu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(2) Církve a náboženské společnosti spravují své záležitosti, zejména ustavují své orgány, ustanovují své duchovní a zřizují řeholní a jiné církevní instituce nezávisle na státních orgánech.</a:t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81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Listina základních práv a svobod čl. 16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(3) Zákon stanoví podmínky vyučování náboženství na státních školách</a:t>
            </a:r>
            <a:r>
              <a:rPr lang="cs-CZ" sz="3200" dirty="0" smtClean="0"/>
              <a:t>.</a:t>
            </a:r>
          </a:p>
          <a:p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(4) Výkon těchto práv může být omezen zákonem, jde-li o opatření v demokratické společnosti nezbytná pro ochranu veřejné bezpečnosti a pořádku, zdraví a mravnosti nebo práv a svobod druhých.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8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46" y="1700808"/>
            <a:ext cx="1936215" cy="3960440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Novelizace na začátku r. 1990 zrušila represivní paragrafy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Praxe uplatňování na Slovensku: 1 státem pokrytý plat na každých 600 osob podle posledního sčítání lidu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Česku podle vykázaného počtu duchovních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Zákon č. 218 / 1949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2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IV.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Zákon č. 218 / 1949 (praktické uplatnění)</a:t>
            </a:r>
            <a:r>
              <a:rPr lang="cs-CZ" sz="3200" dirty="0"/>
              <a:t>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9267020"/>
              </p:ext>
            </p:extLst>
          </p:nvPr>
        </p:nvGraphicFramePr>
        <p:xfrm>
          <a:off x="609600" y="1600200"/>
          <a:ext cx="7924800" cy="4467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344"/>
                <a:gridCol w="1584176"/>
                <a:gridCol w="1224136"/>
                <a:gridCol w="1658144"/>
              </a:tblGrid>
              <a:tr h="507631">
                <a:tc>
                  <a:txBody>
                    <a:bodyPr/>
                    <a:lstStyle/>
                    <a:p>
                      <a:r>
                        <a:rPr lang="cs-CZ" dirty="0" smtClean="0"/>
                        <a:t>Církev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členů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duchovních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duchovní na počet osob</a:t>
                      </a:r>
                      <a:endParaRPr lang="cs-CZ" dirty="0"/>
                    </a:p>
                  </a:txBody>
                  <a:tcPr/>
                </a:tc>
              </a:tr>
              <a:tr h="50763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Církev čs. husitská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39 276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382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103</a:t>
                      </a:r>
                      <a:endParaRPr lang="cs-CZ" sz="2400" dirty="0"/>
                    </a:p>
                  </a:txBody>
                  <a:tcPr/>
                </a:tc>
              </a:tr>
              <a:tr h="50763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Církev římskokatolická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1 083 899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3 191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340</a:t>
                      </a:r>
                      <a:endParaRPr lang="cs-CZ" sz="2400" dirty="0"/>
                    </a:p>
                  </a:txBody>
                  <a:tcPr/>
                </a:tc>
              </a:tr>
              <a:tr h="50763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Českobratrská církev ev.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51 936    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257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202</a:t>
                      </a:r>
                      <a:endParaRPr lang="cs-CZ" sz="2400" dirty="0"/>
                    </a:p>
                  </a:txBody>
                  <a:tcPr/>
                </a:tc>
              </a:tr>
              <a:tr h="50763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Ev. církev metodistická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  1 952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52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38</a:t>
                      </a:r>
                      <a:endParaRPr lang="cs-CZ" sz="2400" dirty="0"/>
                    </a:p>
                  </a:txBody>
                  <a:tcPr/>
                </a:tc>
              </a:tr>
              <a:tr h="50763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Náb.</a:t>
                      </a:r>
                      <a:r>
                        <a:rPr lang="cs-CZ" sz="2400" baseline="0" dirty="0" smtClean="0"/>
                        <a:t> spol. českých unitářů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     155   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  4.5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35</a:t>
                      </a:r>
                      <a:endParaRPr lang="cs-CZ" sz="2400" dirty="0"/>
                    </a:p>
                  </a:txBody>
                  <a:tcPr/>
                </a:tc>
              </a:tr>
              <a:tr h="50763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Jednota bratrská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  2</a:t>
                      </a:r>
                      <a:r>
                        <a:rPr lang="cs-CZ" sz="2400" baseline="0" dirty="0" smtClean="0"/>
                        <a:t> 156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112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19</a:t>
                      </a:r>
                      <a:endParaRPr lang="cs-CZ" sz="2400" dirty="0"/>
                    </a:p>
                  </a:txBody>
                  <a:tcPr/>
                </a:tc>
              </a:tr>
              <a:tr h="507631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Federace židovských obcí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    1 132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112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27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Zákon č. 218 / 1949 (praktické uplatnění)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Žádná z církví nedostává od státu peníze na pokrytí platů duchovních na úrovni Slovenska</a:t>
            </a:r>
          </a:p>
          <a:p>
            <a:endParaRPr lang="cs-CZ" sz="3200" dirty="0" smtClean="0"/>
          </a:p>
          <a:p>
            <a:r>
              <a:rPr lang="cs-CZ" sz="3200" dirty="0" smtClean="0"/>
              <a:t>Zjevně dochází k vykazování stovek fiktivních duchovních a tímto způsobem k vysávání příslušné položky státního rozpočtu.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239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53" y="1600200"/>
            <a:ext cx="2847294" cy="4114800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Základní právní dokument českého konfesního práva</a:t>
            </a:r>
          </a:p>
          <a:p>
            <a:r>
              <a:rPr lang="cs-CZ" sz="2400" dirty="0" smtClean="0"/>
              <a:t>Osudy zákona: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ve sněmovně 101 hlasů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senát zákon odmítl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znovu 101 hlasů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prezident nepodepsal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znovu prošel 101 hlasy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VI.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Zákon </a:t>
            </a:r>
            <a:r>
              <a:rPr lang="cs-CZ" sz="2800" dirty="0" smtClean="0"/>
              <a:t>O CÍRKVÍCH č. 3 / 2002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2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VII.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Zákon O CÍRKVÍCH č. 3 / </a:t>
            </a:r>
            <a:r>
              <a:rPr lang="cs-CZ" sz="2800" dirty="0" smtClean="0"/>
              <a:t>2002 (Vybrané části)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§ </a:t>
            </a:r>
            <a:r>
              <a:rPr lang="cs-CZ" sz="2600" dirty="0" smtClean="0"/>
              <a:t>5 </a:t>
            </a:r>
            <a:r>
              <a:rPr lang="cs-CZ" sz="2600" b="1" dirty="0" smtClean="0"/>
              <a:t>Podmínky </a:t>
            </a:r>
            <a:r>
              <a:rPr lang="cs-CZ" sz="2600" b="1" dirty="0"/>
              <a:t>vzniku a působení církví a náboženských společností</a:t>
            </a:r>
            <a:endParaRPr lang="cs-CZ" sz="2600" dirty="0"/>
          </a:p>
          <a:p>
            <a:r>
              <a:rPr lang="cs-CZ" sz="2600" dirty="0" smtClean="0"/>
              <a:t>Vznikat </a:t>
            </a:r>
            <a:r>
              <a:rPr lang="cs-CZ" sz="2600" dirty="0"/>
              <a:t>a vyvíjet činnost nemůže církev a náboženská společnost, jejíž činnost je v rozporu s právními předpisy a jejíž učení nebo činnost ohrožuje práva, svobody a rovnoprávnost občanů a jejich sdružení včetně jiných církví a náboženských společností, ohrožuje demokratické základy státu, jeho suverenitu, nezávislost a územní celistvost, 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1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800" dirty="0"/>
              <a:t>a) je v rozporu s ochranou veřejné mravnosti, veřejného pořádku, veřejného zdraví, principy lidskosti a snášenlivosti a  bezpečnosti občanů,</a:t>
            </a:r>
          </a:p>
          <a:p>
            <a:endParaRPr lang="cs-CZ" sz="2800" dirty="0"/>
          </a:p>
          <a:p>
            <a:r>
              <a:rPr lang="cs-CZ" sz="2800" dirty="0" smtClean="0"/>
              <a:t>b</a:t>
            </a:r>
            <a:r>
              <a:rPr lang="cs-CZ" sz="2800" dirty="0"/>
              <a:t>) popírá nebo omezuje osobní, politická nebo jiná práva fyzických osob pro jejich národnost, pohlaví, rasu, původ, politické nebo jiné smýšlení, náboženské vyznání nebo sociální postavení, rozněcuje nenávist a nesnášenlivost z těchto důvodů, podporuje násilí nebo porušování právních předpisů,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0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IX.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c) omezuje osobní svobodu osob zejména tím, že využívá psychický a fyzický nátlak k vytvoření závislosti, která vede k fyzickému, psychickému a ekonomickému poškozování těchto osob a jejich rodinných příslušníků, k poškozování jejich sociálních vazeb včetně omezování psychického vývoje nezletilých a omezování jejich práva na vzdělání,</a:t>
            </a:r>
            <a:r>
              <a:rPr lang="cs-CZ" sz="2800" baseline="30000" dirty="0"/>
              <a:t>)</a:t>
            </a:r>
            <a:r>
              <a:rPr lang="cs-CZ" sz="2800" dirty="0"/>
              <a:t> zabraňuje nezletilým přijmout zdravotní péči odpovídající zdravotním potřebám, nebo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d</a:t>
            </a:r>
            <a:r>
              <a:rPr lang="cs-CZ" sz="2800" dirty="0"/>
              <a:t>) je utajována vcelku nebo v některých částech, stejně jako organizační struktura církve a náboženské společnosti a vazby na zahraniční složky, je-li částí církve nebo náboženské společnosti působící mimo území České republiky.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2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36341"/>
            <a:ext cx="2736304" cy="4064108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 habsburského panovníka Rudolfa II. (1552 – 1612) garantuje r. 1609 svobodu české straně pod obojí.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4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127250"/>
            <a:ext cx="3175000" cy="3060700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Zákon nabízí církevním společenstvím registraci</a:t>
            </a:r>
          </a:p>
          <a:p>
            <a:r>
              <a:rPr lang="cs-CZ" sz="2400" dirty="0" smtClean="0"/>
              <a:t>Registrace nepodmiňuje veřejné působení, nejde o státní uznání</a:t>
            </a:r>
          </a:p>
          <a:p>
            <a:r>
              <a:rPr lang="cs-CZ" sz="2400" dirty="0" smtClean="0"/>
              <a:t>V současnosti u nás působí 35 registrovaných subjektů</a:t>
            </a:r>
          </a:p>
          <a:p>
            <a:r>
              <a:rPr lang="cs-CZ" sz="2400" dirty="0" smtClean="0"/>
              <a:t>Některé návrhy byly odmítnuty, další jsou v jednání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</p:spTree>
    <p:extLst>
      <p:ext uri="{BB962C8B-B14F-4D97-AF65-F5344CB8AC3E}">
        <p14:creationId xmlns:p14="http://schemas.microsoft.com/office/powerpoint/2010/main" val="24650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§ 10</a:t>
            </a:r>
          </a:p>
          <a:p>
            <a:r>
              <a:rPr lang="cs-CZ" sz="2400" b="1" dirty="0"/>
              <a:t>Návrh na registraci církve a náboženské společností</a:t>
            </a:r>
            <a:endParaRPr lang="cs-CZ" sz="2400" dirty="0"/>
          </a:p>
          <a:p>
            <a:r>
              <a:rPr lang="cs-CZ" sz="2400" dirty="0" smtClean="0"/>
              <a:t>(</a:t>
            </a:r>
            <a:r>
              <a:rPr lang="cs-CZ" sz="2400" dirty="0"/>
              <a:t>1) Návrh na registraci církve a náboženské společnosti podávají ministerstvu nejméně tři fyzické osoby, které dosáhly věku 18 let, mají způsobilost k právním úkonům a jsou občany České republiky nebo cizinci s trvalým pobytem v České republice (dále jen „přípravný výbor“) …  Členové přípravného výboru návrh podepíší a uvedou své osobní údaje. V návrhu přípravný výbor určí, kdo z jeho členů je zmocněn jednat jménem přípravného výboru. Podpisy členů přípravného výboru musí být úředně ověřeny.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(2) Návrh na registraci církve a náboženské společnosti musí obsahovat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a) základní charakteristiku  církve a náboženské společnosti, jejího učení a poslání,</a:t>
            </a:r>
          </a:p>
          <a:p>
            <a:r>
              <a:rPr lang="cs-CZ" sz="2400" dirty="0" smtClean="0"/>
              <a:t>b</a:t>
            </a:r>
            <a:r>
              <a:rPr lang="cs-CZ" sz="2400" dirty="0"/>
              <a:t>) zápis o založení církve a náboženské společnosti na území České republiky,</a:t>
            </a:r>
          </a:p>
          <a:p>
            <a:r>
              <a:rPr lang="cs-CZ" sz="2400" dirty="0" smtClean="0"/>
              <a:t>c</a:t>
            </a:r>
            <a:r>
              <a:rPr lang="cs-CZ" sz="2400" dirty="0"/>
              <a:t>) v originále podpisy </a:t>
            </a:r>
            <a:r>
              <a:rPr lang="cs-CZ" sz="2400" b="1" dirty="0"/>
              <a:t>nejméně</a:t>
            </a:r>
            <a:r>
              <a:rPr lang="cs-CZ" sz="2400" dirty="0"/>
              <a:t> 300 zletilých občanů České republiky nebo cizinců s trvalým pobytem v České republice hlásících se k této církvi a náboženské společnosti,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0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XIV.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(</a:t>
            </a:r>
            <a:r>
              <a:rPr lang="cs-CZ" sz="2400" dirty="0"/>
              <a:t>3) Základní dokument … musí obsahovat  </a:t>
            </a:r>
          </a:p>
          <a:p>
            <a:r>
              <a:rPr lang="cs-CZ" sz="2400" dirty="0"/>
              <a:t> </a:t>
            </a:r>
            <a:r>
              <a:rPr lang="cs-CZ" sz="2400" dirty="0" smtClean="0"/>
              <a:t>a</a:t>
            </a:r>
            <a:r>
              <a:rPr lang="cs-CZ" sz="2400" dirty="0"/>
              <a:t>) název církve a náboženské společnosti, který se musí lišit od názvu právnické osoby, která již působí na území České republiky nebo která již o registraci požádala,</a:t>
            </a:r>
          </a:p>
          <a:p>
            <a:r>
              <a:rPr lang="cs-CZ" sz="2400" dirty="0"/>
              <a:t>b) poslání církve a náboženské společnosti a základní články její víry,</a:t>
            </a:r>
          </a:p>
          <a:p>
            <a:r>
              <a:rPr lang="cs-CZ" sz="2400" dirty="0"/>
              <a:t>c) sídlo církve a náboženské společnosti,</a:t>
            </a:r>
          </a:p>
          <a:p>
            <a:r>
              <a:rPr lang="cs-CZ" sz="2400" dirty="0"/>
              <a:t>d) označení orgánu církve a náboženské společnosti, který jedná jejím jménem na území České republiky, </a:t>
            </a:r>
            <a:r>
              <a:rPr lang="cs-CZ" sz="2400" dirty="0" smtClean="0"/>
              <a:t>… 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XV.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f) organizační strukturu církve a náboženské společnosti, typy orgánů a jiných institucí … </a:t>
            </a:r>
          </a:p>
          <a:p>
            <a:r>
              <a:rPr lang="cs-CZ" sz="2400" dirty="0"/>
              <a:t>g) způsob ustavování a odvolávání duchovních a seznam v církvi a náboženské společnosti používaných označení duchovních, …</a:t>
            </a:r>
          </a:p>
          <a:p>
            <a:r>
              <a:rPr lang="cs-CZ" sz="2400" dirty="0"/>
              <a:t>i) začlenění církve a náboženské společnosti do struktur církve a náboženské společnosti mimo území České republiky,</a:t>
            </a:r>
          </a:p>
          <a:p>
            <a:r>
              <a:rPr lang="cs-CZ" sz="2400" dirty="0"/>
              <a:t>j) zásady hospodaření církve a náboženské společnosti, zejména způsob získávání finančních prostředků,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276872"/>
            <a:ext cx="3967201" cy="2808312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Zákon nabízí přiznání zvláštních práv</a:t>
            </a:r>
          </a:p>
          <a:p>
            <a:r>
              <a:rPr lang="cs-CZ" sz="2400" dirty="0" smtClean="0"/>
              <a:t>Přiznáno 21 subjektům: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</a:t>
            </a:r>
            <a:r>
              <a:rPr lang="cs-CZ" sz="2000" b="1" dirty="0" smtClean="0"/>
              <a:t>náboženství na školách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- působení v armádě a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vězeních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- financování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- církevní sňatky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- církevní školy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- zpovědní tajemství</a:t>
            </a:r>
            <a:endParaRPr lang="cs-CZ" sz="20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</p:spTree>
    <p:extLst>
      <p:ext uri="{BB962C8B-B14F-4D97-AF65-F5344CB8AC3E}">
        <p14:creationId xmlns:p14="http://schemas.microsoft.com/office/powerpoint/2010/main" val="39383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XVII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části)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§ 11</a:t>
            </a:r>
          </a:p>
          <a:p>
            <a:r>
              <a:rPr lang="cs-CZ" sz="2000" b="1" dirty="0"/>
              <a:t>Návrh na přiznání oprávnění k výkonu zvláštních práv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r>
              <a:rPr lang="cs-CZ" sz="2000" dirty="0"/>
              <a:t>(1) Návrh na přiznání oprávnění k výkonu zvláštních práv může podat registrovaná církev a náboženská společnost, která</a:t>
            </a:r>
          </a:p>
          <a:p>
            <a:r>
              <a:rPr lang="cs-CZ" sz="2000" dirty="0" smtClean="0"/>
              <a:t>a</a:t>
            </a:r>
            <a:r>
              <a:rPr lang="cs-CZ" sz="2000" dirty="0"/>
              <a:t>) je registrována podle tohoto zákona nepřetržitě ke dni podání návrhu nejméně 10 let,</a:t>
            </a:r>
          </a:p>
          <a:p>
            <a:r>
              <a:rPr lang="cs-CZ" sz="2000" dirty="0"/>
              <a:t>b) zveřejňovala každoročně 10 let před podáním tohoto návrhu výroční zprávy o činnosti za kalendářní rok,</a:t>
            </a:r>
          </a:p>
          <a:p>
            <a:r>
              <a:rPr lang="cs-CZ" sz="2000" dirty="0"/>
              <a:t>c) plní řádně závazky vůči státu</a:t>
            </a:r>
            <a:r>
              <a:rPr lang="cs-CZ" sz="2000" baseline="30000" dirty="0"/>
              <a:t>)</a:t>
            </a:r>
            <a:r>
              <a:rPr lang="cs-CZ" sz="2000" dirty="0"/>
              <a:t> a třetím osobám.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6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XVIII.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CÍRKVÍCH č. 3 / 2002 (Vybrané </a:t>
            </a:r>
            <a:r>
              <a:rPr lang="cs-CZ" sz="2400" dirty="0" smtClean="0"/>
              <a:t>části)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dirty="0"/>
              <a:t>(4) Návrh na přiznání oprávnění k výkonu zvláštních práv podle § 7 odst. 1 písm. a) až e) musí obsahovat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a) v originále podpisy tolika zletilých občanů České republiky nebo cizinců s trvalým pobytem v České republice hlásících se k této církvi a náboženské společnosti, kolik činí nejméně  1 promile obyvatel České republiky podle posledního sčítání lidu,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0736"/>
            <a:ext cx="3733800" cy="1813728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cs-CZ" sz="2000" b="1" dirty="0" smtClean="0"/>
              <a:t>Církvím odebrala majetek, z jehož výnosu se financovaly, pozemková reforma r. 1919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epublika pokrývala mzdové náklady církví ze státního rozpočtu</a:t>
            </a:r>
          </a:p>
          <a:p>
            <a:r>
              <a:rPr lang="cs-CZ" sz="2000" b="1" dirty="0" smtClean="0"/>
              <a:t>Minulý režim vzal církvím další majetek i proti demokraticky přijetým zákonům</a:t>
            </a:r>
          </a:p>
          <a:p>
            <a:r>
              <a:rPr lang="cs-CZ" sz="2000" b="1" dirty="0" smtClean="0"/>
              <a:t>Na začátku 90. let proběhla restituce majetku zabraného minulým režimem</a:t>
            </a:r>
          </a:p>
          <a:p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XIX.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</a:t>
            </a:r>
            <a:r>
              <a:rPr lang="cs-CZ" sz="2400" dirty="0" smtClean="0"/>
              <a:t>majetkovém vyrovnání s Církvemi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3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7" y="1916832"/>
            <a:ext cx="7840871" cy="3528392"/>
          </a:xfrm>
        </p:spPr>
      </p:pic>
    </p:spTree>
    <p:extLst>
      <p:ext uri="{BB962C8B-B14F-4D97-AF65-F5344CB8AC3E}">
        <p14:creationId xmlns:p14="http://schemas.microsoft.com/office/powerpoint/2010/main" val="30152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Rudolfův Majestát 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My Rudolf Druhý, z boží milosti volený římský císař, po všecky časy rozmnožitel Říše, a uherský, český, dalmatský, charvatský etc. král, arcikníže rakouský, markrabě moravské, lucemburské, a slezské kníže a lužický markrabě etc. k věčné paměti známo činíme tímto listem všem: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… I chtíce My tomu, aby v tomto království mezi všemi třemi stavy, jakož s stranou pod jednou, tak i často dotčenou stranou pod obojí, všemi věrnými a milými poddanými Našimi, nyní i na budoucí časy všelijaká láska, svornost, pokoj a dobré srozumění k vzdělání a zachování obecného dobrého pokoje zůstávati, každá strana náboženství své, v kterémž se spasení svého důvěřuje, volně a svobodně bez utiskování a všech překážek jedni druhým provozovati mohla,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OSUDY ZÁKONA (1)</a:t>
            </a:r>
          </a:p>
          <a:p>
            <a:r>
              <a:rPr lang="cs-CZ" sz="2800" dirty="0" smtClean="0"/>
              <a:t>Topolánkovy vlády předložily zákon o vyrovnání, který neprošel i následkem nesouhlasu části vládních poslanců</a:t>
            </a:r>
          </a:p>
          <a:p>
            <a:r>
              <a:rPr lang="cs-CZ" sz="2800" dirty="0" smtClean="0"/>
              <a:t>Nečasova vláda prohlašovala zákon 8. listopadu 2012 v den výročí porážky českých stavů na Bílé hoře</a:t>
            </a:r>
          </a:p>
          <a:p>
            <a:r>
              <a:rPr lang="cs-CZ" sz="2800" dirty="0" smtClean="0"/>
              <a:t>Zákon prošel díky výměně poslanců, kteří pak byli trestně stíháni, hlasováno bylo v přestávce schůze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47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OSUDY ZÁKONA (2)</a:t>
            </a:r>
          </a:p>
          <a:p>
            <a:r>
              <a:rPr lang="cs-CZ" sz="2800" dirty="0" smtClean="0"/>
              <a:t>Zákon posuzoval Ústavní soud, shledal, že není protiústavní, součástí nálezu jsou však odlišná (nesouhlasná) stanoviska 4 ústavních soudců</a:t>
            </a:r>
          </a:p>
          <a:p>
            <a:r>
              <a:rPr lang="cs-CZ" sz="2800" dirty="0" smtClean="0"/>
              <a:t>Dále je součásti tzv. </a:t>
            </a:r>
            <a:r>
              <a:rPr lang="cs-CZ" sz="2800" i="1" dirty="0" smtClean="0"/>
              <a:t>Obiter dictum</a:t>
            </a:r>
            <a:r>
              <a:rPr lang="cs-CZ" sz="2800" dirty="0" smtClean="0"/>
              <a:t>, konkrétně upozornění, že nález abstraktně posuzuje soulad s ústavou a </a:t>
            </a:r>
            <a:r>
              <a:rPr lang="cs-CZ" sz="2800" dirty="0" err="1" smtClean="0"/>
              <a:t>neznámená</a:t>
            </a:r>
            <a:r>
              <a:rPr lang="cs-CZ" sz="2800" dirty="0" smtClean="0"/>
              <a:t> podporu legitimity toho či onoho politického stanoviska.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054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XXIII.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Zákon stanovuje předávání majetku státu církvím ve dvou okruzích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vracení fyzického majetku, např. pozemků, budov, uměleckých předmětů apod. na základě předložení dokumentů, které potvrzují vlastnictví k 25. prosinci 1948; žádosti bylo nutno podat během roku 2013, stát je má neprodleně vydat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69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XXIV.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majetek, který již není ve vlastnictví státu se kompenzuje finančními částkami, které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konkrétně uvedeny v § 15, vyplácet se má celkem Kč 59 miliard plus inflační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koeficient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ve splátkách po dobu 30 let, přičemž se pět let (počínaje 2013) vyplácí státní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příspěvek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podle zákona 218 / 1949 5 let ve stejné výši a dalších 12 let se snižuje.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493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XXV.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CÍRKVE A PŘIDĚLENÉ ČÁSTKY PODLE § 15</a:t>
            </a:r>
          </a:p>
          <a:p>
            <a:r>
              <a:rPr lang="pt-BR" sz="2800" dirty="0"/>
              <a:t>a) Apoštolská církev </a:t>
            </a:r>
            <a:r>
              <a:rPr lang="cs-CZ" sz="2800" dirty="0" smtClean="0"/>
              <a:t>                     </a:t>
            </a:r>
            <a:r>
              <a:rPr lang="pt-BR" sz="2800" dirty="0" smtClean="0"/>
              <a:t>1 </a:t>
            </a:r>
            <a:r>
              <a:rPr lang="pt-BR" sz="2800" dirty="0"/>
              <a:t>056 336 374 Kč,</a:t>
            </a:r>
          </a:p>
          <a:p>
            <a:r>
              <a:rPr lang="cs-CZ" sz="2800" dirty="0"/>
              <a:t>b) Bratrská jednota baptistů </a:t>
            </a:r>
            <a:r>
              <a:rPr lang="cs-CZ" sz="2800" dirty="0" smtClean="0"/>
              <a:t>             227 </a:t>
            </a:r>
            <a:r>
              <a:rPr lang="cs-CZ" sz="2800" dirty="0"/>
              <a:t>862 069 Kč,</a:t>
            </a:r>
          </a:p>
          <a:p>
            <a:r>
              <a:rPr lang="cs-CZ" sz="2800" dirty="0"/>
              <a:t>c) Církev </a:t>
            </a:r>
            <a:r>
              <a:rPr lang="cs-CZ" sz="2800" dirty="0" smtClean="0"/>
              <a:t>adventistů sedmého </a:t>
            </a:r>
            <a:r>
              <a:rPr lang="cs-CZ" sz="2800" dirty="0"/>
              <a:t>dne </a:t>
            </a:r>
            <a:r>
              <a:rPr lang="cs-CZ" sz="2800" dirty="0" smtClean="0"/>
              <a:t>   520 </a:t>
            </a:r>
            <a:r>
              <a:rPr lang="cs-CZ" sz="2800" dirty="0"/>
              <a:t>827 586 Kč,</a:t>
            </a:r>
          </a:p>
          <a:p>
            <a:r>
              <a:rPr lang="cs-CZ" sz="2800" dirty="0"/>
              <a:t>d) Církev bratrská </a:t>
            </a:r>
            <a:r>
              <a:rPr lang="cs-CZ" sz="2800" dirty="0" smtClean="0"/>
              <a:t>                             761 </a:t>
            </a:r>
            <a:r>
              <a:rPr lang="cs-CZ" sz="2800" dirty="0"/>
              <a:t>051 303 Kč,</a:t>
            </a:r>
          </a:p>
          <a:p>
            <a:r>
              <a:rPr lang="cs-CZ" sz="2800" dirty="0"/>
              <a:t>e) Církev </a:t>
            </a:r>
            <a:r>
              <a:rPr lang="cs-CZ" sz="2800" dirty="0" smtClean="0"/>
              <a:t>československá </a:t>
            </a:r>
            <a:r>
              <a:rPr lang="nn-NO" sz="2800" dirty="0" smtClean="0"/>
              <a:t>husitská </a:t>
            </a:r>
            <a:r>
              <a:rPr lang="nn-NO" sz="2800" dirty="0"/>
              <a:t>3 085 312 000 Kč,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XXVI.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f</a:t>
            </a:r>
            <a:r>
              <a:rPr lang="cs-CZ" sz="2800" dirty="0"/>
              <a:t>) Církev řeckokatolická </a:t>
            </a:r>
            <a:r>
              <a:rPr lang="cs-CZ" sz="2800" dirty="0" smtClean="0"/>
              <a:t>                       298 </a:t>
            </a:r>
            <a:r>
              <a:rPr lang="cs-CZ" sz="2800" dirty="0"/>
              <a:t>933 257 Kč,</a:t>
            </a:r>
          </a:p>
          <a:p>
            <a:r>
              <a:rPr lang="cs-CZ" sz="2800" dirty="0"/>
              <a:t>g) Církev římskokatolická </a:t>
            </a:r>
            <a:r>
              <a:rPr lang="cs-CZ" sz="2800" dirty="0" smtClean="0"/>
              <a:t>               47 </a:t>
            </a:r>
            <a:r>
              <a:rPr lang="cs-CZ" sz="2800" dirty="0"/>
              <a:t>200 000 000 Kč,</a:t>
            </a:r>
          </a:p>
          <a:p>
            <a:r>
              <a:rPr lang="cs-CZ" sz="2800" dirty="0"/>
              <a:t>h) Českobratrská </a:t>
            </a:r>
            <a:r>
              <a:rPr lang="cs-CZ" sz="2800" dirty="0" smtClean="0"/>
              <a:t>církev evangelická </a:t>
            </a:r>
            <a:r>
              <a:rPr lang="cs-CZ" sz="2800" dirty="0"/>
              <a:t>2 266 593 186 Kč,</a:t>
            </a:r>
          </a:p>
          <a:p>
            <a:r>
              <a:rPr lang="cs-CZ" sz="2800" dirty="0"/>
              <a:t>i) Evangelická </a:t>
            </a:r>
            <a:r>
              <a:rPr lang="cs-CZ" sz="2800" dirty="0" smtClean="0"/>
              <a:t>církev a. V. v ČR           118 </a:t>
            </a:r>
            <a:r>
              <a:rPr lang="cs-CZ" sz="2800" dirty="0"/>
              <a:t>506 407 Kč,</a:t>
            </a:r>
          </a:p>
          <a:p>
            <a:r>
              <a:rPr lang="cs-CZ" sz="2800" dirty="0"/>
              <a:t>j) Evangelická </a:t>
            </a:r>
            <a:r>
              <a:rPr lang="cs-CZ" sz="2800" dirty="0" smtClean="0"/>
              <a:t>církev </a:t>
            </a:r>
            <a:r>
              <a:rPr lang="it-IT" sz="2800" dirty="0" smtClean="0"/>
              <a:t>metodistická </a:t>
            </a:r>
            <a:r>
              <a:rPr lang="cs-CZ" sz="2800" dirty="0" smtClean="0"/>
              <a:t>      </a:t>
            </a:r>
            <a:r>
              <a:rPr lang="it-IT" sz="2800" dirty="0" smtClean="0"/>
              <a:t>367 </a:t>
            </a:r>
            <a:r>
              <a:rPr lang="it-IT" sz="2800" dirty="0"/>
              <a:t>634 208 Kč,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61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XXVII.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Zákon O majetkovém vyrovnání s Církvemi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k</a:t>
            </a:r>
            <a:r>
              <a:rPr lang="cs-CZ" sz="2800" dirty="0"/>
              <a:t>) Federace židovských </a:t>
            </a:r>
            <a:r>
              <a:rPr lang="cs-CZ" sz="2800" dirty="0" smtClean="0"/>
              <a:t>obcí v ČR      </a:t>
            </a:r>
            <a:r>
              <a:rPr lang="cs-CZ" sz="2800" dirty="0"/>
              <a:t>272 064 153 Kč,</a:t>
            </a:r>
          </a:p>
          <a:p>
            <a:r>
              <a:rPr lang="pl-PL" sz="2800" dirty="0"/>
              <a:t>l) Jednota bratrská </a:t>
            </a:r>
            <a:r>
              <a:rPr lang="pl-PL" sz="2800" dirty="0" smtClean="0"/>
              <a:t>                              601 </a:t>
            </a:r>
            <a:r>
              <a:rPr lang="pl-PL" sz="2800" dirty="0"/>
              <a:t>707 065 Kč,</a:t>
            </a:r>
          </a:p>
          <a:p>
            <a:r>
              <a:rPr lang="cs-CZ" sz="2800" dirty="0"/>
              <a:t>m) Luterská </a:t>
            </a:r>
            <a:r>
              <a:rPr lang="cs-CZ" sz="2800" dirty="0" smtClean="0"/>
              <a:t>ev. církev a</a:t>
            </a:r>
            <a:r>
              <a:rPr lang="cs-CZ" sz="2800" dirty="0"/>
              <a:t>. v. v </a:t>
            </a:r>
            <a:r>
              <a:rPr lang="cs-CZ" sz="2800" dirty="0" smtClean="0"/>
              <a:t>ČR          </a:t>
            </a:r>
            <a:r>
              <a:rPr lang="cs-CZ" sz="2800" dirty="0"/>
              <a:t>113 828 334 Kč,</a:t>
            </a:r>
          </a:p>
          <a:p>
            <a:r>
              <a:rPr lang="cs-CZ" sz="2800" dirty="0"/>
              <a:t>n) Náboženská </a:t>
            </a:r>
            <a:r>
              <a:rPr lang="cs-CZ" sz="2800" dirty="0" smtClean="0"/>
              <a:t>společnost českých </a:t>
            </a:r>
          </a:p>
          <a:p>
            <a:r>
              <a:rPr lang="cs-CZ" sz="2800" dirty="0" smtClean="0"/>
              <a:t>unitářů                                                    35 </a:t>
            </a:r>
            <a:r>
              <a:rPr lang="cs-CZ" sz="2800" dirty="0"/>
              <a:t>999 847 Kč</a:t>
            </a:r>
            <a:r>
              <a:rPr lang="cs-CZ" sz="2800" dirty="0" smtClean="0"/>
              <a:t>,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960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XXVIII.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Zákon O majetkovém vyrovnání s Církvemi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o</a:t>
            </a:r>
            <a:r>
              <a:rPr lang="cs-CZ" sz="2800" dirty="0"/>
              <a:t>) Pravoslavná </a:t>
            </a:r>
            <a:r>
              <a:rPr lang="cs-CZ" sz="2800" dirty="0" smtClean="0"/>
              <a:t>církev v </a:t>
            </a:r>
            <a:r>
              <a:rPr lang="cs-CZ" sz="2800" dirty="0"/>
              <a:t>českých 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  zemích                                         1 </a:t>
            </a:r>
            <a:r>
              <a:rPr lang="cs-CZ" sz="2800" dirty="0"/>
              <a:t>146 511 242 Kč,</a:t>
            </a:r>
          </a:p>
          <a:p>
            <a:r>
              <a:rPr lang="cs-CZ" sz="2800" dirty="0"/>
              <a:t>p) Slezská církev </a:t>
            </a:r>
            <a:r>
              <a:rPr lang="cs-CZ" sz="2800" dirty="0" err="1" smtClean="0"/>
              <a:t>ev</a:t>
            </a:r>
            <a:r>
              <a:rPr lang="cs-CZ" sz="2800" dirty="0" smtClean="0"/>
              <a:t>, a. v.                   654 </a:t>
            </a:r>
            <a:r>
              <a:rPr lang="cs-CZ" sz="2800" dirty="0"/>
              <a:t>093 059 Kč,</a:t>
            </a:r>
          </a:p>
          <a:p>
            <a:r>
              <a:rPr lang="cs-CZ" sz="2800" dirty="0"/>
              <a:t>r) Starokatolická </a:t>
            </a:r>
            <a:r>
              <a:rPr lang="cs-CZ" sz="2800" dirty="0" smtClean="0"/>
              <a:t>církev v ČR               272 </a:t>
            </a:r>
            <a:r>
              <a:rPr lang="cs-CZ" sz="2800" dirty="0"/>
              <a:t>739 910 Kč.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2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XXIX.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Zákon O majetkovém vyrovnání s </a:t>
            </a:r>
            <a:r>
              <a:rPr lang="cs-CZ" sz="2000" dirty="0" smtClean="0"/>
              <a:t>Církvemi - Komentář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Původně nabídnuto všem 21 subjektům, které mají nárok na financování podle zákona o církvích </a:t>
            </a:r>
          </a:p>
          <a:p>
            <a:r>
              <a:rPr lang="cs-CZ" sz="2400" dirty="0" smtClean="0"/>
              <a:t>Církve měli z celkové částky každá dostat poměrně podle počtu členů (podle sčítání lidu), ostatní církve mimo římskokatolickou by však dostaly cca 2 % z částky, tato církev souhlasila s tím, že dostane 80 % a mezi ostatní se rozdělí proporčně zbytek</a:t>
            </a:r>
          </a:p>
          <a:p>
            <a:r>
              <a:rPr lang="cs-CZ" sz="2400" dirty="0" smtClean="0"/>
              <a:t>4 náboženské společnosti účast odmítly předem, 1 církev (baptisté) v průběhu jednání</a:t>
            </a:r>
          </a:p>
        </p:txBody>
      </p:sp>
    </p:spTree>
    <p:extLst>
      <p:ext uri="{BB962C8B-B14F-4D97-AF65-F5344CB8AC3E}">
        <p14:creationId xmlns:p14="http://schemas.microsoft.com/office/powerpoint/2010/main" val="6762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XXX.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Zákon O majetkovém vyrovnání s Církvemi - Komentář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3200" dirty="0" smtClean="0"/>
          </a:p>
          <a:p>
            <a:r>
              <a:rPr lang="cs-CZ" sz="3200" dirty="0" smtClean="0"/>
              <a:t>Apoštolská </a:t>
            </a:r>
            <a:r>
              <a:rPr lang="cs-CZ" sz="3200" dirty="0"/>
              <a:t>církev, která k 25. únoru 1948 neexistovala a minulý režim ji nemohl nic odebrat, odmítala v průběhu jednání účast, byla ji navržena dvojnásobná částka, </a:t>
            </a:r>
            <a:r>
              <a:rPr lang="cs-CZ" sz="3200" dirty="0" smtClean="0"/>
              <a:t>došlo ke změně ve vedení, dosavadní biskup odstoupil, byl zvolen nový </a:t>
            </a:r>
            <a:r>
              <a:rPr lang="cs-CZ" sz="3200" dirty="0"/>
              <a:t>a církev se </a:t>
            </a:r>
            <a:r>
              <a:rPr lang="cs-CZ" sz="3200" dirty="0" smtClean="0"/>
              <a:t>do „vyrovnání“ zapojila</a:t>
            </a:r>
            <a:endParaRPr lang="cs-CZ" sz="32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47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Rudolfův Majestát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Předně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se víry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dotýče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pod jednou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spůsobou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pod oběma, aby se neutiskovali, než spolu byli za jednoho člověka jako dobří přátelé, též strana strany aby nehaněla, to se při témž zřízení zemském v témž artikuli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zouplna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zůstavuje, a tím sobě oboje strany na budoucí časy zavázány jsou a býti mají, pod pokutami, týmž zřízením zemským vyměřenými. …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Dáleji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také týmž stavům pod obojí tuto zvláštní milost činiti a jim, všem třem stavům pod obojí, k též konfesí se přiznávajícím, konsistoř pražskou dolejší v moc a opatrování jejich zase dávati a k tomu milostivě povolovati ráčíme, aby tíž sjednocení stavové pod obojí touž konsistoř kněžstvem svým podle též konfesí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snešení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svého obnoviti a též kněžstvo, jak české tak německé,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XXXI.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Zákon O majetkovém vyrovnání s Církvemi - Komentář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600" dirty="0"/>
              <a:t>Miloš Rejchrt (mluvčí Charty 77), v době jednání o vyrovnání v článku pro Deník Referendum</a:t>
            </a:r>
            <a:r>
              <a:rPr lang="cs-CZ" sz="2600" dirty="0" smtClean="0"/>
              <a:t>:</a:t>
            </a:r>
            <a:endParaRPr lang="cs-CZ" sz="2600" dirty="0"/>
          </a:p>
          <a:p>
            <a:pPr marL="0" indent="0">
              <a:buNone/>
            </a:pPr>
            <a:endParaRPr lang="cs-CZ" sz="2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rgbClr val="FFFF00"/>
                </a:solidFill>
              </a:rPr>
              <a:t>„</a:t>
            </a:r>
            <a:r>
              <a:rPr lang="cs-CZ" sz="2600" i="1" dirty="0" smtClean="0">
                <a:solidFill>
                  <a:srgbClr val="FFFF00"/>
                </a:solidFill>
              </a:rPr>
              <a:t>Nechci </a:t>
            </a:r>
            <a:r>
              <a:rPr lang="cs-CZ" sz="2600" i="1" dirty="0">
                <a:solidFill>
                  <a:srgbClr val="FFFF00"/>
                </a:solidFill>
              </a:rPr>
              <a:t>zametat před cizím prahem, tedy jako člen Českobratrské církve evangelické se podivuji, že moje církev má dostat celkem 2 miliardy 266 miliónů „</a:t>
            </a:r>
            <a:r>
              <a:rPr lang="cs-CZ" sz="2600" i="1" dirty="0" smtClean="0">
                <a:solidFill>
                  <a:srgbClr val="FFFF00"/>
                </a:solidFill>
              </a:rPr>
              <a:t>finanční </a:t>
            </a:r>
            <a:r>
              <a:rPr lang="cs-CZ" sz="2600" i="1" dirty="0">
                <a:solidFill>
                  <a:srgbClr val="FFFF00"/>
                </a:solidFill>
              </a:rPr>
              <a:t>náhrady“ splácených po dobu třiceti let, navíc se zohledněním inflace. Přece to málo, oč moje církev za komunistické nadvlády přišla, jí bylo už dávno vráceno a o vydání zbývajících 160 ha polí a 80 ha lesních pozemků mohou původní vlastníci (jednotlivé sbory ČCE) požádat. To přece nemůže být náhrada, to je něco </a:t>
            </a:r>
            <a:r>
              <a:rPr lang="cs-CZ" sz="2600" i="1" dirty="0" smtClean="0">
                <a:solidFill>
                  <a:srgbClr val="FFFF00"/>
                </a:solidFill>
              </a:rPr>
              <a:t>jiného. Co?“</a:t>
            </a: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815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XXXII.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Zákon O majetkovém vyrovnání s Církvemi - Komentář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800" dirty="0"/>
              <a:t>V pravoslavné církvi byl </a:t>
            </a:r>
            <a:r>
              <a:rPr lang="cs-CZ" sz="2800" dirty="0" smtClean="0"/>
              <a:t>v dubnu 2013 donucen </a:t>
            </a:r>
            <a:r>
              <a:rPr lang="cs-CZ" sz="2800" dirty="0"/>
              <a:t>k odstoupení metropolita </a:t>
            </a:r>
            <a:r>
              <a:rPr lang="cs-CZ" sz="2800" dirty="0" smtClean="0"/>
              <a:t>Kryštof. Kolem </a:t>
            </a:r>
            <a:r>
              <a:rPr lang="cs-CZ" sz="2800" dirty="0"/>
              <a:t>volby nového představitele nastal ostrý konflikt, kde si strany veřejně vyhrožovaly </a:t>
            </a:r>
            <a:r>
              <a:rPr lang="cs-CZ" sz="2800" dirty="0" smtClean="0"/>
              <a:t>násilím a došlo i k fyzickému násilí. </a:t>
            </a:r>
            <a:r>
              <a:rPr lang="cs-CZ" sz="2800" dirty="0"/>
              <a:t>Dočasný nejvyšší představitel vladyka Simeon se vyslovil, že jde o spor, kdo bude mít v rukou částku poskytnutou od státu. Nakonec byl nástupce Kryštofa jmenován v rozporu s ústavou církve a církev se rozpadla na dvě části.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668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XXXIII.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Zákon O majetkovém vyrovnání s Církvemi - Komentář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Vedení církví bude mít v rukou prostředky, které jim dají značný vliv a církve se stanou podnikatelskými subjekty v konkurenčních vztazích s jinými subjekty, a tak budou posuzovány.</a:t>
            </a:r>
          </a:p>
          <a:p>
            <a:r>
              <a:rPr lang="cs-CZ" sz="2800" dirty="0" smtClean="0"/>
              <a:t>Skutečné potřeby církví však vyrovnání nepokryje. Aby měly prostředky, aspoň jako doposud, musely by investice mít zhruba 50 % výnosu, obvyklé legální podnikání má však výnos kolem 8 %. V perspektivě 20 let a dál se ocitnou církve v existenční krizi.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92030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AKTUÁLNí konfesní právo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XXXIII.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Zákon O majetkovém vyrovnání s Církvemi - Komentář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Financování církevních nákladů (mzdových, provozních a investičních) z výnosu majetku je feudální model, který evropské země opustily, modely financování obvykle závislé (jako u nás doposud) na státním rozpočtu nebo na výběru poplatků od členů. Různé modely budou předmětem přednášky srovnávající české konfesní právo s jinými zeměmi EU a několika dalšími zeměmi.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624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Rudolfův Majestát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nicméně i akademii pražskou, od starodávna straně pod obojí náležející, kterouž jim stavům se vším jejím příslušenstvím tolikéž v moc jejich milostivě dávati ráčíme, tak aby ji muži hodnými a učenými osazovati, …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Dán na hradě Našem pražském ve čtvrtek po svatém Prokopu, leta ráně tisícího šestistého devátého, a království Našich Římského třicátého čtvrtého, Uherského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třidcátého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sedmého a Českého též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třidcátého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čtvrtého.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Rudolf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641016"/>
            <a:ext cx="2713039" cy="4020231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Dokument Ferdinanda II. (1617 – 1637) z r. 1627 pro Čechy a r. 1628 pro Moravu</a:t>
            </a:r>
          </a:p>
          <a:p>
            <a:r>
              <a:rPr lang="cs-CZ" sz="2400" dirty="0" smtClean="0"/>
              <a:t>Katolické </a:t>
            </a:r>
            <a:r>
              <a:rPr lang="cs-CZ" sz="2400" dirty="0"/>
              <a:t>náboženství </a:t>
            </a:r>
            <a:r>
              <a:rPr lang="cs-CZ" sz="2400" dirty="0" smtClean="0"/>
              <a:t>jediné </a:t>
            </a:r>
            <a:r>
              <a:rPr lang="cs-CZ" sz="2400" dirty="0"/>
              <a:t>povolené </a:t>
            </a:r>
            <a:r>
              <a:rPr lang="cs-CZ" sz="2400" dirty="0" smtClean="0"/>
              <a:t>(kdo se </a:t>
            </a:r>
            <a:r>
              <a:rPr lang="cs-CZ" sz="2400" dirty="0"/>
              <a:t>nechtěli „srovnat“ s panovníkem ve víře, museli se </a:t>
            </a:r>
            <a:r>
              <a:rPr lang="cs-CZ" sz="2400" dirty="0" smtClean="0"/>
              <a:t>vystěhovat, s </a:t>
            </a:r>
            <a:r>
              <a:rPr lang="cs-CZ" sz="2400" dirty="0"/>
              <a:t>výjimkou </a:t>
            </a:r>
            <a:r>
              <a:rPr lang="cs-CZ" sz="2400" dirty="0" smtClean="0"/>
              <a:t>poddaných, kteří museli </a:t>
            </a:r>
            <a:r>
              <a:rPr lang="cs-CZ" sz="2400" dirty="0"/>
              <a:t>přestoupit ke </a:t>
            </a:r>
            <a:r>
              <a:rPr lang="cs-CZ" sz="2400" dirty="0" smtClean="0"/>
              <a:t>katolictví.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Obnovené zřízení zemské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6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528392" cy="3528392"/>
          </a:xfrm>
        </p:spPr>
      </p:pic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Dokumenty Josefa II. pro Čechy a pro Moravu (a pro ostatní země Svaté říše římské) umožňující veřejné působení (vedle římskokatolické církve) tří vyznání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pravoslavného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luterského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- reformovaného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toleranční patenty 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5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Vybrané historické dokumenty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Toleranční patenty II.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Její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císařsko-královská apoštolská milost, naše nejmilostivější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dědico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-zemské kníže a pán, pán, přesvědčený z jednej strany z škodlivosti všeho přinucení svědomí a z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druhej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strany toho povážlivého užitku, jenž pro náboženství a pro země z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opravdivej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křesťanské tolerance povstává,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dlé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nejvyššího pod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dátum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13.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receptum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26. dne měsíce října roku plynujícího prošlého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reškryptu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se nejmilostivěji pohnuta vynalezla, příbuzným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augustanského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helvetského náboženství, jako i také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nevjednocenýmu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křeckýmu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národu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pryvátní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 jejím náboženstvím se srovnávající provozování všudy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podovoliti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bez ohledu zdaliž takové kdy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obyčejno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uvedeno neb neuvedeno bylo. </a:t>
            </a:r>
          </a:p>
        </p:txBody>
      </p:sp>
    </p:spTree>
    <p:extLst>
      <p:ext uri="{BB962C8B-B14F-4D97-AF65-F5344CB8AC3E}">
        <p14:creationId xmlns:p14="http://schemas.microsoft.com/office/powerpoint/2010/main" val="23973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1500</TotalTime>
  <Words>2636</Words>
  <Application>Microsoft Office PowerPoint</Application>
  <PresentationFormat>Předvádění na obrazovce (4:3)</PresentationFormat>
  <Paragraphs>258</Paragraphs>
  <Slides>53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Horizont</vt:lpstr>
      <vt:lpstr>NÁBOŽENSTVÍ  A PRÁVO</vt:lpstr>
      <vt:lpstr>Vybrané historické dokumenty I.</vt:lpstr>
      <vt:lpstr>Vybrané historické dokumenty II.</vt:lpstr>
      <vt:lpstr>Vybrané historické dokumenty III. Rudolfův Majestát I.</vt:lpstr>
      <vt:lpstr>Vybrané historické dokumenty Iv. Rudolfův Majestát Ii.</vt:lpstr>
      <vt:lpstr>Vybrané historické dokumenty v. Rudolfův Majestát Iii.</vt:lpstr>
      <vt:lpstr>Vybrané historické dokumenty vI. Obnovené zřízení zemské</vt:lpstr>
      <vt:lpstr>Vybrané historické dokumenty vII. toleranční patenty I. </vt:lpstr>
      <vt:lpstr>Vybrané historické dokumenty VIII Toleranční patenty II.</vt:lpstr>
      <vt:lpstr>Vybrané historické dokumenty IX. Toleranční patenty III.</vt:lpstr>
      <vt:lpstr>Vybrané historické dokumenty X. Protestantský patent</vt:lpstr>
      <vt:lpstr>Vybrané historické dokumenty XI. Prosincová ústava</vt:lpstr>
      <vt:lpstr>Vybrané historické dokumenty XII. ústavní listina československé republiky</vt:lpstr>
      <vt:lpstr>Vybrané historické dokumenty XIII Zákon o hospodářském zabezpečení církví I.</vt:lpstr>
      <vt:lpstr>Vybrané historické dokumenty XIV Zákon o hospodářském zabezpečení církví II.</vt:lpstr>
      <vt:lpstr>Vybrané historické dokumenty XV trestní zákon z r. 1961</vt:lpstr>
      <vt:lpstr>AKTUÁLNí konfesní právo I.</vt:lpstr>
      <vt:lpstr>AKTUÁLNí konfesní právo II. Listina základních práv a svobod</vt:lpstr>
      <vt:lpstr>AKTUÁLNí konfesní právo II. Listina základních práv a svobod čl. 15</vt:lpstr>
      <vt:lpstr>AKTUÁLNí konfesní právo II. Listina základních práv a svobod čl. 16 I.</vt:lpstr>
      <vt:lpstr>AKTUÁLNí konfesní právo III. Listina základních práv a svobod čl. 16 II.</vt:lpstr>
      <vt:lpstr>AKTUÁLNí konfesní právo IV. Zákon č. 218 / 1949</vt:lpstr>
      <vt:lpstr>AKTUÁLNí konfesní právo IV. Zákon č. 218 / 1949 (praktické uplatnění) </vt:lpstr>
      <vt:lpstr>AKTUÁLNí konfesní právo V. Zákon č. 218 / 1949 (praktické uplatnění) </vt:lpstr>
      <vt:lpstr>AKTUÁLNí konfesní právo VI. Zákon O CÍRKVÍCH č. 3 / 2002</vt:lpstr>
      <vt:lpstr>AKTUÁLNí konfesní právo VII. Zákon O CÍRKVÍCH č. 3 / 2002 (Vybrané části)</vt:lpstr>
      <vt:lpstr>AKTUÁLNí konfesní právo VIII. Zákon O CÍRKVÍCH č. 3 / 2002 (Vybrané části)</vt:lpstr>
      <vt:lpstr>AKTUÁLNí konfesní právo IX. Zákon O CÍRKVÍCH č. 3 / 2002 (Vybrané části)</vt:lpstr>
      <vt:lpstr>    AKTUÁLNí konfesní právo X. Zákon O CÍRKVÍCH č. 3 / 2002 (Vybrané části)</vt:lpstr>
      <vt:lpstr>AKTUÁLNí konfesní právo XI. Zákon O CÍRKVÍCH č. 3 / 2002 (Vybrané části)</vt:lpstr>
      <vt:lpstr>AKTUÁLNí konfesní právo XII. Zákon O CÍRKVÍCH č. 3 / 2002 (Vybrané části)</vt:lpstr>
      <vt:lpstr>AKTUÁLNí konfesní právo XIII. Zákon O CÍRKVÍCH č. 3 / 2002 (Vybrané části)</vt:lpstr>
      <vt:lpstr>AKTUÁLNí konfesní právo XIV. Zákon O CÍRKVÍCH č. 3 / 2002 (Vybrané části)</vt:lpstr>
      <vt:lpstr>AKTUÁLNí konfesní právo XV. Zákon O CÍRKVÍCH č. 3 / 2002 (Vybrané části)</vt:lpstr>
      <vt:lpstr>AKTUÁLNí konfesní právo XVI. Zákon O CÍRKVÍCH č. 3 / 2002 (Vybrané části)</vt:lpstr>
      <vt:lpstr>AKTUÁLNí konfesní právo XVII. Zákon O CÍRKVÍCH č. 3 / 2002 (Vybrané části)</vt:lpstr>
      <vt:lpstr>AKTUÁLNí konfesní právo XVIII. Zákon O CÍRKVÍCH č. 3 / 2002 (Vybrané části)</vt:lpstr>
      <vt:lpstr>AKTUÁLNí konfesní právo XIX. Zákon O majetkovém vyrovnání s Církvemi </vt:lpstr>
      <vt:lpstr>AKTUÁLNí konfesní právo XX. Zákon O majetkovém vyrovnání s Církvemi </vt:lpstr>
      <vt:lpstr>AKTUÁLNí konfesní právo XXI. Zákon O majetkovém vyrovnání s Církvemi </vt:lpstr>
      <vt:lpstr>AKTUÁLNí konfesní právo XXII. Zákon O majetkovém vyrovnání s Církvemi </vt:lpstr>
      <vt:lpstr>AKTUÁLNí konfesní právo XXIII. Zákon O majetkovém vyrovnání s Církvemi </vt:lpstr>
      <vt:lpstr>AKTUÁLNí konfesní právo XXIV. Zákon O majetkovém vyrovnání s Církvemi</vt:lpstr>
      <vt:lpstr>AKTUÁLNí konfesní právo XXV. Zákon O majetkovém vyrovnání s Církvemi</vt:lpstr>
      <vt:lpstr>AKTUÁLNí konfesní právo XXVI. Zákon O majetkovém vyrovnání s Církvemi</vt:lpstr>
      <vt:lpstr>AKTUÁLNí konfesní právo XXVII. Zákon O majetkovém vyrovnání s Církvemi</vt:lpstr>
      <vt:lpstr>AKTUÁLNí konfesní právo XXVIII. Zákon O majetkovém vyrovnání s Církvemi</vt:lpstr>
      <vt:lpstr>AKTUÁLNí konfesní právo XXIX. Zákon O majetkovém vyrovnání s Církvemi - Komentář</vt:lpstr>
      <vt:lpstr>AKTUÁLNí konfesní právo XXX. Zákon O majetkovém vyrovnání s Církvemi - Komentář</vt:lpstr>
      <vt:lpstr>AKTUÁLNí konfesní právo XXXI. Zákon O majetkovém vyrovnání s Církvemi - Komentář</vt:lpstr>
      <vt:lpstr>AKTUÁLNí konfesní právo XXXII. Zákon O majetkovém vyrovnání s Církvemi - Komentář</vt:lpstr>
      <vt:lpstr>AKTUÁLNí konfesní právo XXXIII. Zákon O majetkovém vyrovnání s Církvemi - Komentář</vt:lpstr>
      <vt:lpstr>AKTUÁLNí konfesní právo XXXIII. Zákon O majetkovém vyrovnání s Církvemi - Komentář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NÁBOŽENSTVÍ  A PRÁVO</dc:title>
  <dc:creator>Ivan Štampach</dc:creator>
  <cp:lastModifiedBy>Ivan Štampach</cp:lastModifiedBy>
  <cp:revision>35</cp:revision>
  <dcterms:created xsi:type="dcterms:W3CDTF">2014-03-18T21:35:54Z</dcterms:created>
  <dcterms:modified xsi:type="dcterms:W3CDTF">2014-03-19T22:47:25Z</dcterms:modified>
</cp:coreProperties>
</file>