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2" r:id="rId3"/>
    <p:sldId id="257" r:id="rId4"/>
    <p:sldId id="267" r:id="rId5"/>
    <p:sldId id="258" r:id="rId6"/>
    <p:sldId id="259" r:id="rId7"/>
    <p:sldId id="260" r:id="rId8"/>
    <p:sldId id="261" r:id="rId9"/>
    <p:sldId id="263" r:id="rId10"/>
    <p:sldId id="264" r:id="rId11"/>
    <p:sldId id="265" r:id="rId12"/>
    <p:sldId id="266" r:id="rId13"/>
    <p:sldId id="268" r:id="rId14"/>
    <p:sldId id="271" r:id="rId15"/>
    <p:sldId id="269" r:id="rId16"/>
    <p:sldId id="270" r:id="rId17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Kliknutím lze upravit styl předlohy.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D5073-8DC1-4B4D-A6A4-412020676DDD}" type="datetimeFigureOut">
              <a:rPr lang="cs-CZ" smtClean="0"/>
              <a:t>15.12.2014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Přímá spojnice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á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á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4C3181B-8C3C-4EF9-AEA5-94919AD48893}" type="slidenum">
              <a:rPr lang="cs-CZ" smtClean="0"/>
              <a:t>‹#›</a:t>
            </a:fld>
            <a:endParaRPr lang="cs-CZ"/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D5073-8DC1-4B4D-A6A4-412020676DDD}" type="datetimeFigureOut">
              <a:rPr lang="cs-CZ" smtClean="0"/>
              <a:t>15.12.2014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3181B-8C3C-4EF9-AEA5-94919AD48893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Obdélník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Přímá spojnice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á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á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B4C3181B-8C3C-4EF9-AEA5-94919AD48893}" type="slidenum">
              <a:rPr lang="cs-CZ" smtClean="0"/>
              <a:t>‹#›</a:t>
            </a:fld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D5073-8DC1-4B4D-A6A4-412020676DDD}" type="datetimeFigureOut">
              <a:rPr lang="cs-CZ" smtClean="0"/>
              <a:t>15.12.2014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D5073-8DC1-4B4D-A6A4-412020676DDD}" type="datetimeFigureOut">
              <a:rPr lang="cs-CZ" smtClean="0"/>
              <a:t>15.12.2014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B4C3181B-8C3C-4EF9-AEA5-94919AD48893}" type="slidenum">
              <a:rPr lang="cs-CZ" smtClean="0"/>
              <a:t>‹#›</a:t>
            </a:fld>
            <a:endParaRPr lang="cs-CZ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13" name="Obdélník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bdélník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D5073-8DC1-4B4D-A6A4-412020676DDD}" type="datetimeFigureOut">
              <a:rPr lang="cs-CZ" smtClean="0"/>
              <a:t>15.12.2014</a:t>
            </a:fld>
            <a:endParaRPr lang="cs-CZ"/>
          </a:p>
        </p:txBody>
      </p:sp>
      <p:sp>
        <p:nvSpPr>
          <p:cNvPr id="8" name="Přímá spojnice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á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á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4C3181B-8C3C-4EF9-AEA5-94919AD48893}" type="slidenum">
              <a:rPr lang="cs-CZ" smtClean="0"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A7CD5073-8DC1-4B4D-A6A4-412020676DDD}" type="datetimeFigureOut">
              <a:rPr lang="cs-CZ" smtClean="0"/>
              <a:t>15.12.2014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3181B-8C3C-4EF9-AEA5-94919AD48893}" type="slidenum">
              <a:rPr lang="cs-CZ" smtClean="0"/>
              <a:t>‹#›</a:t>
            </a:fld>
            <a:endParaRPr lang="cs-CZ"/>
          </a:p>
        </p:txBody>
      </p:sp>
      <p:sp>
        <p:nvSpPr>
          <p:cNvPr id="8" name="Přímá spojnice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Zástupný symbol pro obsah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2" name="Zástupný symbol pro obsah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římá spojnice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Obdélník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Obdélník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Obdélník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Obdélník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bdélník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D5073-8DC1-4B4D-A6A4-412020676DDD}" type="datetimeFigureOut">
              <a:rPr lang="cs-CZ" smtClean="0"/>
              <a:t>15.12.2014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cs-CZ"/>
          </a:p>
        </p:txBody>
      </p:sp>
      <p:sp>
        <p:nvSpPr>
          <p:cNvPr id="15" name="Přímá spojnice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Zástupný symbol pro obsah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6" name="Zástupný symbol pro obsah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5" name="Ová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á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B4C3181B-8C3C-4EF9-AEA5-94919AD48893}" type="slidenum">
              <a:rPr lang="cs-CZ" smtClean="0"/>
              <a:t>‹#›</a:t>
            </a:fld>
            <a:endParaRPr lang="cs-CZ"/>
          </a:p>
        </p:txBody>
      </p:sp>
      <p:sp>
        <p:nvSpPr>
          <p:cNvPr id="23" name="Nadpis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D5073-8DC1-4B4D-A6A4-412020676DDD}" type="datetimeFigureOut">
              <a:rPr lang="cs-CZ" smtClean="0"/>
              <a:t>15.12.2014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B4C3181B-8C3C-4EF9-AEA5-94919AD48893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Obdélník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Obdélník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D5073-8DC1-4B4D-A6A4-412020676DDD}" type="datetimeFigureOut">
              <a:rPr lang="cs-CZ" smtClean="0"/>
              <a:t>15.12.2014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4C3181B-8C3C-4EF9-AEA5-94919AD48893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Obdélník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Obdélník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Zástupný symbol pro obsah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0" name="Ová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á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4C3181B-8C3C-4EF9-AEA5-94919AD48893}" type="slidenum">
              <a:rPr lang="cs-CZ" smtClean="0"/>
              <a:t>‹#›</a:t>
            </a:fld>
            <a:endParaRPr lang="cs-CZ"/>
          </a:p>
        </p:txBody>
      </p:sp>
      <p:sp>
        <p:nvSpPr>
          <p:cNvPr id="21" name="Obdélník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D5073-8DC1-4B4D-A6A4-412020676DDD}" type="datetimeFigureOut">
              <a:rPr lang="cs-CZ" smtClean="0"/>
              <a:t>15.12.2014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římá spojnice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Obdélník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á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á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B4C3181B-8C3C-4EF9-AEA5-94919AD48893}" type="slidenum">
              <a:rPr lang="cs-CZ" smtClean="0"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Kliknutím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22" name="Obdélník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A7CD5073-8DC1-4B4D-A6A4-412020676DDD}" type="datetimeFigureOut">
              <a:rPr lang="cs-CZ" smtClean="0"/>
              <a:t>15.12.2014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A7CD5073-8DC1-4B4D-A6A4-412020676DDD}" type="datetimeFigureOut">
              <a:rPr lang="cs-CZ" smtClean="0"/>
              <a:t>15.12.2014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cs-CZ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Přímá spojnice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á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á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4C3181B-8C3C-4EF9-AEA5-94919AD48893}" type="slidenum">
              <a:rPr lang="cs-CZ" smtClean="0"/>
              <a:t>‹#›</a:t>
            </a:fld>
            <a:endParaRPr lang="cs-CZ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err="1" smtClean="0"/>
              <a:t>Phdr.</a:t>
            </a:r>
            <a:r>
              <a:rPr lang="cs-CZ" dirty="0" smtClean="0"/>
              <a:t> hana </a:t>
            </a:r>
            <a:r>
              <a:rPr lang="cs-CZ" dirty="0" err="1" smtClean="0"/>
              <a:t>pazlarová</a:t>
            </a:r>
            <a:r>
              <a:rPr lang="cs-CZ" dirty="0" smtClean="0"/>
              <a:t> </a:t>
            </a:r>
            <a:r>
              <a:rPr lang="cs-CZ" dirty="0" err="1" smtClean="0"/>
              <a:t>ph.d.</a:t>
            </a:r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Metody sociální práce 6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50996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Přímá práce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Monitoring – mapování terénu, architektonické, institucionální, místa pro trávení času, riziková místa</a:t>
            </a:r>
          </a:p>
          <a:p>
            <a:r>
              <a:rPr lang="cs-CZ" dirty="0" smtClean="0"/>
              <a:t>Vyhledávání – aktivní depistáž cílových skupin, navazování kontaktu</a:t>
            </a:r>
          </a:p>
          <a:p>
            <a:r>
              <a:rPr lang="cs-CZ" dirty="0" smtClean="0"/>
              <a:t>Individuální práce</a:t>
            </a:r>
          </a:p>
          <a:p>
            <a:r>
              <a:rPr lang="cs-CZ" dirty="0" smtClean="0"/>
              <a:t>Skupinová práce</a:t>
            </a:r>
          </a:p>
          <a:p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235011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Nepřímá práce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Koncepce</a:t>
            </a:r>
          </a:p>
          <a:p>
            <a:r>
              <a:rPr lang="cs-CZ" dirty="0" smtClean="0"/>
              <a:t>Projekty</a:t>
            </a:r>
          </a:p>
          <a:p>
            <a:r>
              <a:rPr lang="cs-CZ" dirty="0" smtClean="0"/>
              <a:t>Administrativa</a:t>
            </a:r>
          </a:p>
          <a:p>
            <a:r>
              <a:rPr lang="cs-CZ" dirty="0" smtClean="0"/>
              <a:t>Jednání s institucemi</a:t>
            </a:r>
          </a:p>
          <a:p>
            <a:r>
              <a:rPr lang="cs-CZ" dirty="0" smtClean="0"/>
              <a:t>Prezentace práce</a:t>
            </a:r>
          </a:p>
          <a:p>
            <a:r>
              <a:rPr lang="cs-CZ" dirty="0" smtClean="0"/>
              <a:t>Medializace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3331897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Přesahující – smíšená práce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Nese prvky obou</a:t>
            </a:r>
          </a:p>
          <a:p>
            <a:pPr marL="0" indent="0">
              <a:buNone/>
            </a:pPr>
            <a:endParaRPr lang="cs-CZ" dirty="0" smtClean="0"/>
          </a:p>
          <a:p>
            <a:r>
              <a:rPr lang="cs-CZ" dirty="0" smtClean="0"/>
              <a:t>Metodické vedení</a:t>
            </a:r>
          </a:p>
          <a:p>
            <a:r>
              <a:rPr lang="cs-CZ" dirty="0" smtClean="0"/>
              <a:t>Profesní vzdělávání</a:t>
            </a:r>
          </a:p>
          <a:p>
            <a:r>
              <a:rPr lang="cs-CZ" dirty="0" err="1" smtClean="0"/>
              <a:t>Intervizní</a:t>
            </a:r>
            <a:r>
              <a:rPr lang="cs-CZ" dirty="0" smtClean="0"/>
              <a:t> sezení</a:t>
            </a:r>
          </a:p>
          <a:p>
            <a:r>
              <a:rPr lang="cs-CZ" dirty="0" smtClean="0"/>
              <a:t>Supervize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9333842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Fáze práce</a:t>
            </a:r>
            <a:r>
              <a:rPr lang="cs-CZ" sz="2000" dirty="0" smtClean="0"/>
              <a:t/>
            </a:r>
            <a:br>
              <a:rPr lang="cs-CZ" sz="2000" dirty="0" smtClean="0"/>
            </a:br>
            <a:r>
              <a:rPr lang="cs-CZ" sz="2000" dirty="0" smtClean="0"/>
              <a:t>(volně podle mezinárodního manuálu terénní SP, 2008)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cs-CZ" dirty="0" smtClean="0"/>
              <a:t>Seznámení se situací – teoreticky i prakticky</a:t>
            </a:r>
          </a:p>
          <a:p>
            <a:r>
              <a:rPr lang="cs-CZ" dirty="0" smtClean="0"/>
              <a:t>Přítomnost – přímé pozorování, začlenění do okolí, „známá tvář“</a:t>
            </a:r>
          </a:p>
          <a:p>
            <a:r>
              <a:rPr lang="cs-CZ" dirty="0" smtClean="0"/>
              <a:t>Identifikace – </a:t>
            </a:r>
            <a:r>
              <a:rPr lang="cs-CZ" dirty="0" err="1" smtClean="0"/>
              <a:t>streetworker</a:t>
            </a:r>
            <a:r>
              <a:rPr lang="cs-CZ" dirty="0" smtClean="0"/>
              <a:t> zveřejní svoji roli a vyjednává o svém místě v komunitě</a:t>
            </a:r>
          </a:p>
          <a:p>
            <a:r>
              <a:rPr lang="cs-CZ" dirty="0" smtClean="0"/>
              <a:t>Navázání vztahu a nabídka pomoci – postupně s rostoucí důvěrou snazší</a:t>
            </a:r>
          </a:p>
          <a:p>
            <a:r>
              <a:rPr lang="cs-CZ" dirty="0" smtClean="0"/>
              <a:t>Podpora a zásah – rozvoj individuální i skupinové práce, vč. zprostředkování kontaktu s komunitou a úřady</a:t>
            </a:r>
          </a:p>
          <a:p>
            <a:r>
              <a:rPr lang="cs-CZ" dirty="0" smtClean="0"/>
              <a:t>Uzavření a udržitelnost – postupné předání nástupci</a:t>
            </a:r>
          </a:p>
          <a:p>
            <a:pPr marL="0" indent="0">
              <a:buNone/>
            </a:pPr>
            <a:endParaRPr lang="cs-CZ" dirty="0" smtClean="0"/>
          </a:p>
          <a:p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2227667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Co je </a:t>
            </a:r>
            <a:r>
              <a:rPr lang="cs-CZ" dirty="0" err="1" smtClean="0"/>
              <a:t>streetworku</a:t>
            </a:r>
            <a:r>
              <a:rPr lang="cs-CZ" dirty="0" smtClean="0"/>
              <a:t> pro </a:t>
            </a:r>
            <a:r>
              <a:rPr lang="cs-CZ" smtClean="0"/>
              <a:t>pracovníka obtížné?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6349193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Dilemata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Blízkost x odlišnost</a:t>
            </a:r>
          </a:p>
          <a:p>
            <a:r>
              <a:rPr lang="cs-CZ" dirty="0" smtClean="0"/>
              <a:t>Geografická blízkost, kulturní přizpůsobení, jazyk x  zachování vlastní identity a odlišnosti, „agent normality“</a:t>
            </a:r>
          </a:p>
          <a:p>
            <a:r>
              <a:rPr lang="cs-CZ" dirty="0" smtClean="0"/>
              <a:t>„lelkování“ jedna z hlavních metod x akce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0076865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Oblasti působení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Práce s jednotlivcem</a:t>
            </a:r>
          </a:p>
          <a:p>
            <a:r>
              <a:rPr lang="cs-CZ" dirty="0" smtClean="0"/>
              <a:t>Práce se skupinou – „záminky k setkání“, sportovní, kulturní akce, společná zábava - fotbálek, kurzy sebeobrany…</a:t>
            </a:r>
          </a:p>
          <a:p>
            <a:r>
              <a:rPr lang="cs-CZ" dirty="0" smtClean="0"/>
              <a:t>Práce s komunitou – kontakt s autoritami, propojování komunity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935278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Opakování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Proč je skupinová práce důležitá pro SP?</a:t>
            </a:r>
          </a:p>
          <a:p>
            <a:r>
              <a:rPr lang="cs-CZ" dirty="0" smtClean="0"/>
              <a:t>Co je skupinová dynamika a k čem nám je dobré jí sledovat?</a:t>
            </a:r>
          </a:p>
          <a:p>
            <a:r>
              <a:rPr lang="cs-CZ" dirty="0" smtClean="0"/>
              <a:t>Jaké druhy skupinových činností můžeme rozlišovat? Uveďte příklady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089494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err="1" smtClean="0"/>
              <a:t>Streetwork</a:t>
            </a:r>
            <a:r>
              <a:rPr lang="cs-CZ" dirty="0"/>
              <a:t> </a:t>
            </a:r>
            <a:r>
              <a:rPr lang="cs-CZ" dirty="0" smtClean="0"/>
              <a:t>jako forma skupinové práce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Mobilní terénní forma sociální práce v přirozeném prostředí klienta</a:t>
            </a:r>
          </a:p>
          <a:p>
            <a:r>
              <a:rPr lang="cs-CZ" dirty="0" smtClean="0"/>
              <a:t>Inspirace v pastorační činnosti kněží (</a:t>
            </a:r>
            <a:r>
              <a:rPr lang="cs-CZ" dirty="0" err="1" smtClean="0"/>
              <a:t>např.Don</a:t>
            </a:r>
            <a:r>
              <a:rPr lang="cs-CZ" dirty="0" smtClean="0"/>
              <a:t> </a:t>
            </a:r>
            <a:r>
              <a:rPr lang="cs-CZ" dirty="0" err="1" smtClean="0"/>
              <a:t>Bosco</a:t>
            </a:r>
            <a:r>
              <a:rPr lang="cs-CZ" dirty="0" smtClean="0"/>
              <a:t>)</a:t>
            </a:r>
          </a:p>
          <a:p>
            <a:r>
              <a:rPr lang="cs-CZ" dirty="0" smtClean="0"/>
              <a:t>Pojem </a:t>
            </a:r>
            <a:r>
              <a:rPr lang="cs-CZ" dirty="0" err="1" smtClean="0"/>
              <a:t>streetwork</a:t>
            </a:r>
            <a:r>
              <a:rPr lang="cs-CZ" dirty="0" smtClean="0"/>
              <a:t> – přelom 19.a 20.st. – USA – práce s gangy mládeže</a:t>
            </a:r>
          </a:p>
          <a:p>
            <a:r>
              <a:rPr lang="cs-CZ" dirty="0" smtClean="0"/>
              <a:t>V ČR – 1993 -  usnesení vlády „program sociální prevence“ – sociální pracovník obecních úřadů, v systému sociálního zabezpečení</a:t>
            </a:r>
          </a:p>
          <a:p>
            <a:r>
              <a:rPr lang="cs-CZ" dirty="0" smtClean="0"/>
              <a:t>Paralelně se rozvíjí </a:t>
            </a:r>
            <a:r>
              <a:rPr lang="cs-CZ" dirty="0" err="1" smtClean="0"/>
              <a:t>streetwork</a:t>
            </a:r>
            <a:r>
              <a:rPr lang="cs-CZ" dirty="0" smtClean="0"/>
              <a:t> v neziskovém sektoru – 1997 CAS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867283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Principy terénní SP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Respekt a tolerance</a:t>
            </a:r>
          </a:p>
          <a:p>
            <a:r>
              <a:rPr lang="cs-CZ" dirty="0" smtClean="0"/>
              <a:t>Maximální dostupnost</a:t>
            </a:r>
          </a:p>
          <a:p>
            <a:r>
              <a:rPr lang="cs-CZ" dirty="0" smtClean="0"/>
              <a:t>První a poslední článek osvěty a sociální péče</a:t>
            </a:r>
          </a:p>
          <a:p>
            <a:r>
              <a:rPr lang="cs-CZ" dirty="0" smtClean="0"/>
              <a:t>Inovativnost</a:t>
            </a:r>
          </a:p>
          <a:p>
            <a:r>
              <a:rPr lang="cs-CZ" dirty="0" smtClean="0"/>
              <a:t>Blízkost klientovi – podpora osobního rozvoje a sebeúcty</a:t>
            </a:r>
          </a:p>
          <a:p>
            <a:r>
              <a:rPr lang="cs-CZ" dirty="0" smtClean="0"/>
              <a:t>Podpora účasti na společenském životě</a:t>
            </a:r>
          </a:p>
          <a:p>
            <a:r>
              <a:rPr lang="cs-CZ" dirty="0" smtClean="0"/>
              <a:t>Prevence a snižování rizik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618896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Cílové skupiny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Osoby na okraji společnosti</a:t>
            </a:r>
          </a:p>
          <a:p>
            <a:r>
              <a:rPr lang="cs-CZ" dirty="0" smtClean="0"/>
              <a:t>Děti a mladiství na ulicích</a:t>
            </a:r>
          </a:p>
          <a:p>
            <a:r>
              <a:rPr lang="cs-CZ" dirty="0" smtClean="0"/>
              <a:t>Subkultury mládeže (punk, skinheads, graffiti..)</a:t>
            </a:r>
          </a:p>
          <a:p>
            <a:r>
              <a:rPr lang="cs-CZ" dirty="0" smtClean="0"/>
              <a:t>Prostitutky a </a:t>
            </a:r>
            <a:r>
              <a:rPr lang="cs-CZ" dirty="0" err="1" smtClean="0"/>
              <a:t>homoprostituti</a:t>
            </a:r>
            <a:endParaRPr lang="cs-CZ" dirty="0" smtClean="0"/>
          </a:p>
          <a:p>
            <a:r>
              <a:rPr lang="cs-CZ" dirty="0" smtClean="0"/>
              <a:t>Závislí </a:t>
            </a:r>
          </a:p>
          <a:p>
            <a:r>
              <a:rPr lang="cs-CZ" dirty="0" smtClean="0"/>
              <a:t>Lidé bez domova</a:t>
            </a:r>
          </a:p>
          <a:p>
            <a:r>
              <a:rPr lang="cs-CZ" dirty="0" smtClean="0"/>
              <a:t>Fanoušci (</a:t>
            </a:r>
            <a:r>
              <a:rPr lang="cs-CZ" dirty="0" err="1" smtClean="0"/>
              <a:t>hooligans</a:t>
            </a:r>
            <a:r>
              <a:rPr lang="cs-CZ" dirty="0" smtClean="0"/>
              <a:t>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484250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Co může dělat </a:t>
            </a:r>
            <a:r>
              <a:rPr lang="cs-CZ" dirty="0" err="1" smtClean="0"/>
              <a:t>streetworker</a:t>
            </a:r>
            <a:r>
              <a:rPr lang="cs-CZ" dirty="0" smtClean="0"/>
              <a:t>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960242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Úkoly </a:t>
            </a:r>
            <a:r>
              <a:rPr lang="cs-CZ" dirty="0" err="1" smtClean="0"/>
              <a:t>streetworku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Vytvářet kontakty s oficiálními strukturami</a:t>
            </a:r>
          </a:p>
          <a:p>
            <a:r>
              <a:rPr lang="cs-CZ" dirty="0" smtClean="0"/>
              <a:t>Poradit v osobních potížích a těžkých situacích</a:t>
            </a:r>
          </a:p>
          <a:p>
            <a:r>
              <a:rPr lang="cs-CZ" dirty="0" smtClean="0"/>
              <a:t>Pomoc ve styku s úřady</a:t>
            </a:r>
          </a:p>
          <a:p>
            <a:r>
              <a:rPr lang="cs-CZ" dirty="0" smtClean="0"/>
              <a:t>Zprostředkovatel při konfliktech</a:t>
            </a:r>
          </a:p>
          <a:p>
            <a:r>
              <a:rPr lang="cs-CZ" dirty="0" smtClean="0"/>
              <a:t>Nabídka smysluplného trávení času</a:t>
            </a:r>
          </a:p>
          <a:p>
            <a:r>
              <a:rPr lang="cs-CZ" dirty="0" smtClean="0"/>
              <a:t>Pomoc při potížích se školou</a:t>
            </a:r>
          </a:p>
          <a:p>
            <a:r>
              <a:rPr lang="cs-CZ" dirty="0" smtClean="0"/>
              <a:t>Prevence násilí, podpora zdravých mezilidských kontaktů</a:t>
            </a:r>
          </a:p>
          <a:p>
            <a:r>
              <a:rPr lang="cs-CZ" dirty="0" smtClean="0"/>
              <a:t>Podpora osobního potenciálu vedoucí k samostatnému řešení situace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094931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Zprostředkování lékařské péče, terapie, detoxikace</a:t>
            </a:r>
          </a:p>
          <a:p>
            <a:r>
              <a:rPr lang="cs-CZ" dirty="0" smtClean="0"/>
              <a:t>Vybudování důvěry</a:t>
            </a:r>
          </a:p>
          <a:p>
            <a:r>
              <a:rPr lang="cs-CZ" dirty="0" smtClean="0"/>
              <a:t>Ulehčení životních podmínek</a:t>
            </a:r>
          </a:p>
          <a:p>
            <a:r>
              <a:rPr lang="cs-CZ" dirty="0" smtClean="0"/>
              <a:t>Podpora sebevědomí a odpovědnosti</a:t>
            </a:r>
          </a:p>
          <a:p>
            <a:r>
              <a:rPr lang="cs-CZ" dirty="0" smtClean="0"/>
              <a:t>Zastavení psychosociálního zbídačení</a:t>
            </a:r>
          </a:p>
          <a:p>
            <a:r>
              <a:rPr lang="cs-CZ" dirty="0" smtClean="0"/>
              <a:t>Posílení důvěry a naděje na </a:t>
            </a:r>
            <a:r>
              <a:rPr lang="cs-CZ" smtClean="0"/>
              <a:t>nový začátek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699940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Formy práce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Přímá</a:t>
            </a:r>
          </a:p>
          <a:p>
            <a:r>
              <a:rPr lang="cs-CZ" dirty="0" smtClean="0"/>
              <a:t>Nepřímá</a:t>
            </a:r>
          </a:p>
          <a:p>
            <a:r>
              <a:rPr lang="cs-CZ" dirty="0" smtClean="0"/>
              <a:t>Přesahující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8845778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ministrativní">
  <a:themeElements>
    <a:clrScheme name="Arkýř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Administrativní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dministrativní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92</TotalTime>
  <Words>459</Words>
  <Application>Microsoft Office PowerPoint</Application>
  <PresentationFormat>Předvádění na obrazovce (4:3)</PresentationFormat>
  <Paragraphs>84</Paragraphs>
  <Slides>16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16</vt:i4>
      </vt:variant>
    </vt:vector>
  </HeadingPairs>
  <TitlesOfParts>
    <vt:vector size="17" baseType="lpstr">
      <vt:lpstr>Administrativní</vt:lpstr>
      <vt:lpstr>Metody sociální práce 6</vt:lpstr>
      <vt:lpstr>Opakování</vt:lpstr>
      <vt:lpstr>Streetwork jako forma skupinové práce</vt:lpstr>
      <vt:lpstr>Principy terénní SP</vt:lpstr>
      <vt:lpstr>Cílové skupiny</vt:lpstr>
      <vt:lpstr>Co může dělat streetworker?</vt:lpstr>
      <vt:lpstr>Úkoly streetworku</vt:lpstr>
      <vt:lpstr>Prezentace aplikace PowerPoint</vt:lpstr>
      <vt:lpstr>Formy práce </vt:lpstr>
      <vt:lpstr>Přímá práce</vt:lpstr>
      <vt:lpstr>Nepřímá práce</vt:lpstr>
      <vt:lpstr>Přesahující – smíšená práce</vt:lpstr>
      <vt:lpstr>Fáze práce (volně podle mezinárodního manuálu terénní SP, 2008)</vt:lpstr>
      <vt:lpstr>Co je streetworku pro pracovníka obtížné?</vt:lpstr>
      <vt:lpstr>Dilemata </vt:lpstr>
      <vt:lpstr>Oblasti působení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Metody sociální práce 6</dc:title>
  <dc:creator>pc</dc:creator>
  <cp:lastModifiedBy>pc</cp:lastModifiedBy>
  <cp:revision>8</cp:revision>
  <dcterms:created xsi:type="dcterms:W3CDTF">2014-12-13T09:53:44Z</dcterms:created>
  <dcterms:modified xsi:type="dcterms:W3CDTF">2014-12-15T06:49:38Z</dcterms:modified>
</cp:coreProperties>
</file>