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5A39C75-EC26-43B4-891E-754B0606D83A}" type="datetimeFigureOut">
              <a:rPr lang="cs-CZ" smtClean="0"/>
              <a:t>2.11.2014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0E4523-1DC9-4CDD-AFBB-09446BAC914C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521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Vedení rozhovoru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Klíčová kompetence sociálního pracovníka</a:t>
            </a:r>
          </a:p>
          <a:p>
            <a:r>
              <a:rPr lang="cs-CZ" dirty="0" smtClean="0"/>
              <a:t>Sada dovedností – dovednost strukturovat rozhovor, schopnost navázat a udržet zdvořilý lidský vztah, autentičnost, empatie, otevřenost, profesní etika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8231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Vnější podmínky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Klidné prostředí bez rušivých vlivů (telefony, návštěvy, kolegové, hodinky…)</a:t>
            </a:r>
          </a:p>
          <a:p>
            <a:r>
              <a:rPr lang="cs-CZ" dirty="0" smtClean="0"/>
              <a:t>Neverbální komunikace, řeč těla, usazení klienta</a:t>
            </a:r>
          </a:p>
          <a:p>
            <a:r>
              <a:rPr lang="cs-CZ" dirty="0" smtClean="0"/>
              <a:t>Oblečení pracovníka</a:t>
            </a:r>
          </a:p>
          <a:p>
            <a:r>
              <a:rPr lang="cs-CZ" dirty="0" smtClean="0"/>
              <a:t>Klima instituce</a:t>
            </a:r>
          </a:p>
          <a:p>
            <a:r>
              <a:rPr lang="cs-CZ" dirty="0" smtClean="0"/>
              <a:t>Vybavení místnosti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311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mě studium na </a:t>
            </a:r>
            <a:r>
              <a:rPr lang="cs-CZ" dirty="0" err="1" smtClean="0"/>
              <a:t>Jaboku</a:t>
            </a:r>
            <a:r>
              <a:rPr lang="cs-CZ" smtClean="0"/>
              <a:t> změnilo?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41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Modely vedení rozhovoru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Systemický přístup</a:t>
            </a:r>
          </a:p>
          <a:p>
            <a:r>
              <a:rPr lang="cs-CZ" dirty="0" smtClean="0"/>
              <a:t>Narativní přístup</a:t>
            </a:r>
          </a:p>
          <a:p>
            <a:r>
              <a:rPr lang="cs-CZ" dirty="0" smtClean="0"/>
              <a:t>Systémové přístupy</a:t>
            </a:r>
          </a:p>
          <a:p>
            <a:r>
              <a:rPr lang="cs-CZ" dirty="0" smtClean="0"/>
              <a:t>Přístup zaměřený na osobu</a:t>
            </a:r>
          </a:p>
          <a:p>
            <a:r>
              <a:rPr lang="cs-CZ" dirty="0" smtClean="0"/>
              <a:t>Transakční analýza</a:t>
            </a:r>
          </a:p>
          <a:p>
            <a:r>
              <a:rPr lang="cs-CZ" dirty="0" smtClean="0"/>
              <a:t>Kognitivně-behaviorální přístup</a:t>
            </a:r>
          </a:p>
          <a:p>
            <a:r>
              <a:rPr lang="cs-CZ" dirty="0" smtClean="0"/>
              <a:t>Eklektické a </a:t>
            </a:r>
            <a:r>
              <a:rPr lang="cs-CZ" dirty="0" err="1" smtClean="0"/>
              <a:t>integrativní</a:t>
            </a:r>
            <a:r>
              <a:rPr lang="cs-CZ" dirty="0" smtClean="0"/>
              <a:t> přístupy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78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Systemický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Pomocí dialogu hledá alternativní možnosti zvládnutí problému</a:t>
            </a:r>
          </a:p>
          <a:p>
            <a:r>
              <a:rPr lang="cs-CZ" dirty="0" smtClean="0"/>
              <a:t>Pracovník nepůsobí na klienta, ale je součástí kontextu</a:t>
            </a:r>
          </a:p>
          <a:p>
            <a:r>
              <a:rPr lang="cs-CZ" dirty="0"/>
              <a:t>K</a:t>
            </a:r>
            <a:r>
              <a:rPr lang="cs-CZ" dirty="0" smtClean="0"/>
              <a:t>líčová témata – klientova zakázka (Co klient očekává?), </a:t>
            </a:r>
            <a:r>
              <a:rPr lang="cs-CZ" dirty="0" err="1" smtClean="0"/>
              <a:t>kl.problém</a:t>
            </a:r>
            <a:r>
              <a:rPr lang="cs-CZ" dirty="0" smtClean="0"/>
              <a:t> (na čem budeme pracovat?), cíl spolupráce, cesty k cílům, kritéria hodnocení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4838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Narativní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Cílem je pomoci klientovi pochopit jeho životní příběh</a:t>
            </a:r>
          </a:p>
          <a:p>
            <a:r>
              <a:rPr lang="cs-CZ" dirty="0" smtClean="0"/>
              <a:t>Klient je odborník na svůj příběh, má právo na vlastní perspektivu</a:t>
            </a:r>
          </a:p>
          <a:p>
            <a:r>
              <a:rPr lang="cs-CZ" dirty="0" smtClean="0"/>
              <a:t>Terapeut nabízí kontexty, významy příběhů, inspiraci, nikoliv řešení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9233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Systémový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Člověk je součástí přirozených či formálních systémů </a:t>
            </a:r>
          </a:p>
          <a:p>
            <a:r>
              <a:rPr lang="cs-CZ" dirty="0" smtClean="0"/>
              <a:t>Pravidla zachovávají rovnováhu systémů i na úkor jednotlivců</a:t>
            </a:r>
          </a:p>
          <a:p>
            <a:r>
              <a:rPr lang="cs-CZ" dirty="0" smtClean="0"/>
              <a:t>Účelem terapie resp. rozhovoru je změna vzorce pravidel, aby vyhovovala více členům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02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Přístup zaměřený na osobu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Tzv. </a:t>
            </a:r>
            <a:r>
              <a:rPr lang="cs-CZ" dirty="0" err="1" smtClean="0"/>
              <a:t>Rogersovský</a:t>
            </a:r>
            <a:r>
              <a:rPr lang="cs-CZ" dirty="0" smtClean="0"/>
              <a:t> přístup</a:t>
            </a:r>
          </a:p>
          <a:p>
            <a:r>
              <a:rPr lang="cs-CZ" dirty="0" smtClean="0"/>
              <a:t>Především empatické naslouchání</a:t>
            </a:r>
          </a:p>
          <a:p>
            <a:r>
              <a:rPr lang="cs-CZ" dirty="0" smtClean="0"/>
              <a:t>V centru pozornosti je klientův vnitřní svět</a:t>
            </a:r>
          </a:p>
          <a:p>
            <a:r>
              <a:rPr lang="cs-CZ" dirty="0" smtClean="0"/>
              <a:t>Klient rozhoduje, na čem bude pracovat; určuje tempo práce, rozhoduje, kdy spolupráce končí…</a:t>
            </a:r>
          </a:p>
          <a:p>
            <a:pPr marL="0" indent="0">
              <a:buNone/>
            </a:pPr>
            <a:r>
              <a:rPr lang="cs-CZ" dirty="0" smtClean="0"/>
              <a:t>Základní prvky</a:t>
            </a:r>
          </a:p>
          <a:p>
            <a:r>
              <a:rPr lang="cs-CZ" dirty="0" smtClean="0"/>
              <a:t>Bezpodmínečná akceptace klienta</a:t>
            </a:r>
          </a:p>
          <a:p>
            <a:r>
              <a:rPr lang="cs-CZ" dirty="0" smtClean="0"/>
              <a:t>Empatická komunikace</a:t>
            </a:r>
          </a:p>
          <a:p>
            <a:r>
              <a:rPr lang="cs-CZ" dirty="0" smtClean="0"/>
              <a:t>Autentické vyjadřování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7705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Zaměřená na lidskou komunikaci, </a:t>
            </a:r>
            <a:r>
              <a:rPr lang="cs-CZ" dirty="0" err="1" smtClean="0"/>
              <a:t>kerá</a:t>
            </a:r>
            <a:r>
              <a:rPr lang="cs-CZ" dirty="0" smtClean="0"/>
              <a:t> je zdrojem mnoha obtíží, ale nástrojem nápravy</a:t>
            </a:r>
          </a:p>
          <a:p>
            <a:r>
              <a:rPr lang="cs-CZ" dirty="0" smtClean="0"/>
              <a:t>Ke komunikaci s druhými přistupuji za tří ego-stavů – </a:t>
            </a:r>
            <a:r>
              <a:rPr lang="cs-CZ" dirty="0" err="1" smtClean="0"/>
              <a:t>rodič,dítě</a:t>
            </a:r>
            <a:r>
              <a:rPr lang="cs-CZ" dirty="0" smtClean="0"/>
              <a:t>, dospělý</a:t>
            </a:r>
          </a:p>
          <a:p>
            <a:r>
              <a:rPr lang="cs-CZ" dirty="0" smtClean="0"/>
              <a:t>Přístupy se mohou v průběhu komunikace měnit</a:t>
            </a:r>
          </a:p>
          <a:p>
            <a:r>
              <a:rPr lang="cs-CZ" dirty="0" smtClean="0"/>
              <a:t>Problémy vznikají pokud ego-stavy nejsou zjevně či neverbálně sladěné </a:t>
            </a:r>
          </a:p>
          <a:p>
            <a:r>
              <a:rPr lang="cs-CZ" dirty="0" smtClean="0"/>
              <a:t>Sladěné např. rodič-rodič, dítě-dítě</a:t>
            </a:r>
          </a:p>
          <a:p>
            <a:r>
              <a:rPr lang="cs-CZ" dirty="0" err="1" smtClean="0"/>
              <a:t>Tzv.křížové</a:t>
            </a:r>
            <a:r>
              <a:rPr lang="cs-CZ" dirty="0" smtClean="0"/>
              <a:t> např. dítě-dospělý, rodič-dospělý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233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Kognitivně-behaviorální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Klient myšlenkami ovlivňuje pocity a chování</a:t>
            </a:r>
          </a:p>
          <a:p>
            <a:r>
              <a:rPr lang="cs-CZ" dirty="0" smtClean="0"/>
              <a:t>Negativní vzorce se terapeut snaží nahradit pozitivními</a:t>
            </a:r>
          </a:p>
          <a:p>
            <a:r>
              <a:rPr lang="cs-CZ" dirty="0" smtClean="0"/>
              <a:t>Řeší se problémy te</a:t>
            </a:r>
            <a:r>
              <a:rPr lang="cs-CZ" dirty="0"/>
              <a:t>ď</a:t>
            </a:r>
            <a:r>
              <a:rPr lang="cs-CZ" dirty="0" smtClean="0"/>
              <a:t> a tady</a:t>
            </a:r>
          </a:p>
          <a:p>
            <a:r>
              <a:rPr lang="cs-CZ" dirty="0" smtClean="0"/>
              <a:t>Změny v chování jsou podporovány tréninkovými úkoly</a:t>
            </a:r>
          </a:p>
          <a:p>
            <a:r>
              <a:rPr lang="cs-CZ" dirty="0" smtClean="0"/>
              <a:t>Rozhovory více strukturované než u </a:t>
            </a:r>
            <a:r>
              <a:rPr lang="cs-CZ" dirty="0" err="1" smtClean="0"/>
              <a:t>rogersovského</a:t>
            </a:r>
            <a:r>
              <a:rPr lang="cs-CZ" dirty="0" smtClean="0"/>
              <a:t> nebo systemického přístupu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043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spadá do neverbální komunikace?</a:t>
            </a:r>
          </a:p>
          <a:p>
            <a:r>
              <a:rPr lang="cs-CZ" dirty="0" smtClean="0"/>
              <a:t>Jaké jsou techniky aktivního naslouchání?</a:t>
            </a:r>
          </a:p>
          <a:p>
            <a:r>
              <a:rPr lang="cs-CZ" dirty="0" smtClean="0"/>
              <a:t>Nejčastější chyby v naslouchání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302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Poradenství</a:t>
            </a:r>
          </a:p>
          <a:p>
            <a:r>
              <a:rPr lang="cs-CZ" dirty="0" smtClean="0"/>
              <a:t>Vedení </a:t>
            </a:r>
            <a:r>
              <a:rPr lang="cs-CZ" dirty="0" smtClean="0"/>
              <a:t>rozhovoru</a:t>
            </a:r>
          </a:p>
          <a:p>
            <a:r>
              <a:rPr lang="cs-CZ" dirty="0" smtClean="0"/>
              <a:t>Přístupy k vedení rozhovoru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141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Každý se někdy ocitá v roli poradce – laické poradenství - nejširší pojetí</a:t>
            </a:r>
          </a:p>
          <a:p>
            <a:r>
              <a:rPr lang="cs-CZ" dirty="0" smtClean="0"/>
              <a:t>Poradenství v rámci pomáhajících profesí – kde všude? </a:t>
            </a:r>
          </a:p>
          <a:p>
            <a:r>
              <a:rPr lang="cs-CZ" dirty="0" smtClean="0"/>
              <a:t>Poradenství v rámci SP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734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sociální 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Informace o nárocích, službách a možnostech člověka v obtížné situaci</a:t>
            </a:r>
          </a:p>
          <a:p>
            <a:r>
              <a:rPr lang="cs-CZ" dirty="0" smtClean="0"/>
              <a:t>Co nejblíž klientovi </a:t>
            </a:r>
          </a:p>
          <a:p>
            <a:r>
              <a:rPr lang="cs-CZ" dirty="0" smtClean="0"/>
              <a:t>Součástí je zprostředkování další pomoci</a:t>
            </a:r>
          </a:p>
          <a:p>
            <a:r>
              <a:rPr lang="cs-CZ" dirty="0" smtClean="0"/>
              <a:t>Povinně poskytované všemi poskytovateli soc. služeb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306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Odborné sociální 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„Odborné </a:t>
            </a:r>
            <a:r>
              <a:rPr lang="cs-CZ" dirty="0"/>
              <a:t>sociální poradenství je poskytováno se zaměřením na potřeby </a:t>
            </a:r>
            <a:r>
              <a:rPr lang="cs-CZ" dirty="0" smtClean="0"/>
              <a:t>jednotlivých okruhů </a:t>
            </a:r>
            <a:r>
              <a:rPr lang="cs-CZ" dirty="0"/>
              <a:t>sociálních skupin osob v občanských poradnách, manželských a rodinných </a:t>
            </a:r>
            <a:r>
              <a:rPr lang="cs-CZ" dirty="0" smtClean="0"/>
              <a:t>poradnách, poradnách </a:t>
            </a:r>
            <a:r>
              <a:rPr lang="cs-CZ" dirty="0"/>
              <a:t>pro seniory, poradnách pro osoby se zdravotním postižením, poradnách pro </a:t>
            </a:r>
            <a:r>
              <a:rPr lang="cs-CZ" dirty="0" smtClean="0"/>
              <a:t>oběti trestných </a:t>
            </a:r>
            <a:r>
              <a:rPr lang="cs-CZ" dirty="0"/>
              <a:t>činů a domácího násilí; zahrnuje též sociální práci s osobami, jejichž způsob </a:t>
            </a:r>
            <a:r>
              <a:rPr lang="cs-CZ" dirty="0" smtClean="0"/>
              <a:t>života může </a:t>
            </a:r>
            <a:r>
              <a:rPr lang="cs-CZ" dirty="0"/>
              <a:t>vést ke konfliktu se společností. Součástí odborného poradenství je i </a:t>
            </a:r>
            <a:r>
              <a:rPr lang="cs-CZ" dirty="0" smtClean="0"/>
              <a:t>půjčování kompenzačních </a:t>
            </a:r>
            <a:r>
              <a:rPr lang="cs-CZ" dirty="0"/>
              <a:t>pomůcek</a:t>
            </a:r>
            <a:r>
              <a:rPr lang="cs-CZ" dirty="0" smtClean="0"/>
              <a:t>.“ (zák.108/2006)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787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v rámci odborného </a:t>
            </a:r>
            <a:r>
              <a:rPr lang="cs-CZ" dirty="0" err="1" smtClean="0"/>
              <a:t>soc.poradenství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b-NO" dirty="0"/>
              <a:t>zprostředkování kontaktu se společenským prostředím,</a:t>
            </a:r>
          </a:p>
          <a:p>
            <a:r>
              <a:rPr lang="cs-CZ" dirty="0" smtClean="0"/>
              <a:t>sociálně </a:t>
            </a:r>
            <a:r>
              <a:rPr lang="cs-CZ" dirty="0"/>
              <a:t>terapeutické činnosti,</a:t>
            </a:r>
          </a:p>
          <a:p>
            <a:r>
              <a:rPr lang="cs-CZ" dirty="0" smtClean="0"/>
              <a:t>pomoc </a:t>
            </a:r>
            <a:r>
              <a:rPr lang="cs-CZ" dirty="0"/>
              <a:t>při uplatňování práv, oprávněných zájmů a při obstarávání osobních záležitostí</a:t>
            </a:r>
          </a:p>
        </p:txBody>
      </p:sp>
    </p:spTree>
    <p:extLst>
      <p:ext uri="{BB962C8B-B14F-4D97-AF65-F5344CB8AC3E}">
        <p14:creationId xmlns:p14="http://schemas.microsoft.com/office/powerpoint/2010/main" val="3713153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Občanské poradny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Síť nestátních </a:t>
            </a:r>
            <a:r>
              <a:rPr lang="cs-CZ" dirty="0" err="1" smtClean="0"/>
              <a:t>org</a:t>
            </a:r>
            <a:r>
              <a:rPr lang="cs-CZ" dirty="0" smtClean="0"/>
              <a:t>. podle britského vzoru</a:t>
            </a:r>
          </a:p>
          <a:p>
            <a:r>
              <a:rPr lang="cs-CZ" dirty="0" smtClean="0"/>
              <a:t>Princip diskrétnosti, bezplatnosti, nezávislosti a nestrannosti, respekt a nediskriminace</a:t>
            </a:r>
          </a:p>
          <a:p>
            <a:r>
              <a:rPr lang="cs-CZ" dirty="0" smtClean="0"/>
              <a:t>Poradny působí na více než 60 místech v ČR</a:t>
            </a:r>
          </a:p>
          <a:p>
            <a:r>
              <a:rPr lang="cs-CZ" dirty="0" smtClean="0"/>
              <a:t>Dva cíle – 1) snaha, aby klient netrpěl neznalostí svých práv a povinností, dostupných možností a neschopností vyjádřit své potřeby, 2) upozorňovat na nedostatky </a:t>
            </a:r>
            <a:r>
              <a:rPr lang="cs-CZ" dirty="0"/>
              <a:t>l</a:t>
            </a:r>
            <a:r>
              <a:rPr lang="cs-CZ" dirty="0" smtClean="0"/>
              <a:t>egislativy, prováděcí praxe či systémové problémy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1529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Dluhové 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Stále aktuálnější</a:t>
            </a:r>
          </a:p>
          <a:p>
            <a:r>
              <a:rPr lang="cs-CZ" dirty="0" smtClean="0"/>
              <a:t>Pomoc s orientací </a:t>
            </a:r>
            <a:r>
              <a:rPr lang="cs-CZ" smtClean="0"/>
              <a:t>v pohledávkách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822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795</TotalTime>
  <Words>607</Words>
  <Application>Microsoft Office PowerPoint</Application>
  <PresentationFormat>Předvádění na obrazovce 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Administrativní</vt:lpstr>
      <vt:lpstr>Metody sociální práce 3</vt:lpstr>
      <vt:lpstr>Opáčko </vt:lpstr>
      <vt:lpstr>Co nás dnes čeká?</vt:lpstr>
      <vt:lpstr>Poradenství</vt:lpstr>
      <vt:lpstr>Základní sociální poradenství</vt:lpstr>
      <vt:lpstr>Odborné sociální poradenství</vt:lpstr>
      <vt:lpstr>Služby v rámci odborného soc.poradenství</vt:lpstr>
      <vt:lpstr>Občanské poradny</vt:lpstr>
      <vt:lpstr>Dluhové poradenství</vt:lpstr>
      <vt:lpstr>Vedení rozhovoru</vt:lpstr>
      <vt:lpstr>Vnější podmínky</vt:lpstr>
      <vt:lpstr>Jak mě studium na Jaboku změnilo?</vt:lpstr>
      <vt:lpstr>Modely vedení rozhovoru</vt:lpstr>
      <vt:lpstr>Systemický přístup</vt:lpstr>
      <vt:lpstr>Narativní přístup</vt:lpstr>
      <vt:lpstr>Systémový přístup</vt:lpstr>
      <vt:lpstr>Přístup zaměřený na osobu</vt:lpstr>
      <vt:lpstr>Transakční analýza</vt:lpstr>
      <vt:lpstr>Kognitivně-behaviorální terapie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3</dc:title>
  <dc:creator>pc</dc:creator>
  <cp:lastModifiedBy>pc</cp:lastModifiedBy>
  <cp:revision>8</cp:revision>
  <dcterms:created xsi:type="dcterms:W3CDTF">2014-08-29T10:05:23Z</dcterms:created>
  <dcterms:modified xsi:type="dcterms:W3CDTF">2014-11-02T18:07:41Z</dcterms:modified>
</cp:coreProperties>
</file>