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68" r:id="rId5"/>
    <p:sldId id="269" r:id="rId6"/>
    <p:sldId id="270" r:id="rId7"/>
    <p:sldId id="274" r:id="rId8"/>
    <p:sldId id="272" r:id="rId9"/>
    <p:sldId id="273" r:id="rId10"/>
    <p:sldId id="271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75" r:id="rId20"/>
    <p:sldId id="267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51B9F-039D-459E-8092-FF232E5526EB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5470A-1B52-4F96-9A0F-19D2E3BCE3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323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727D2C-F04A-4DD3-A8C2-F91F80543DE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758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DADC70-9457-4A2B-A1FB-00E14B309CFD}" type="slidenum">
              <a:rPr lang="cs-CZ" altLang="cs-CZ" smtClean="0"/>
              <a:pPr eaLnBrk="1" hangingPunct="1"/>
              <a:t>18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D302B6-746D-4BEA-A196-B4851580EA8B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042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EE987CB-0700-4B08-B93C-2516E4FE5D2E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14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2212CA-6151-43F3-9AE8-8C209B90EC21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246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E3EF384-E602-42AF-90CE-683ED81A40C5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349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20C470-4B1F-41E0-BA3B-F9084EB870E6}" type="slidenum">
              <a:rPr lang="cs-CZ" altLang="cs-CZ" smtClean="0"/>
              <a:pPr eaLnBrk="1" hangingPunct="1"/>
              <a:t>14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451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5D5DEB-85BA-45C4-8104-4EACD1BC03F0}" type="slidenum">
              <a:rPr lang="cs-CZ" altLang="cs-CZ" smtClean="0"/>
              <a:pPr eaLnBrk="1" hangingPunct="1"/>
              <a:t>15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554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77B7CF-5405-49C3-8608-9E0472AFC38B}" type="slidenum">
              <a:rPr lang="cs-CZ" altLang="cs-CZ" smtClean="0"/>
              <a:pPr eaLnBrk="1" hangingPunct="1"/>
              <a:t>16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151DA7-2D77-4205-9B0C-011D0C3A8E55}" type="slidenum">
              <a:rPr lang="cs-CZ" altLang="cs-CZ" smtClean="0"/>
              <a:pPr eaLnBrk="1" hangingPunct="1"/>
              <a:t>17</a:t>
            </a:fld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ABB89A7-C222-4627-88CE-70E32270A2D2}" type="datetimeFigureOut">
              <a:rPr lang="cs-CZ" smtClean="0"/>
              <a:t>14.9.2014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70C60C-4AC9-4253-810F-992956C15AD7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5831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rozhovoru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Úvod  - navázání kontaktu, odstranění obav, vzájemné naladění, získání základních údajů</a:t>
            </a:r>
          </a:p>
          <a:p>
            <a:r>
              <a:rPr lang="cs-CZ" dirty="0" smtClean="0"/>
              <a:t>Jádro rozhovoru – očekávání, cíle, zakázka</a:t>
            </a:r>
          </a:p>
          <a:p>
            <a:r>
              <a:rPr lang="cs-CZ" dirty="0" smtClean="0"/>
              <a:t>Závěr – rozloučení, uvolnění, vyladění na další spolupráci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9647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Techniky aktivního naslouchání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Povzbuzování</a:t>
            </a:r>
          </a:p>
          <a:p>
            <a:pPr eaLnBrk="1" hangingPunct="1"/>
            <a:r>
              <a:rPr lang="cs-CZ" altLang="cs-CZ" smtClean="0"/>
              <a:t>Objasňování</a:t>
            </a:r>
          </a:p>
          <a:p>
            <a:pPr eaLnBrk="1" hangingPunct="1"/>
            <a:r>
              <a:rPr lang="cs-CZ" altLang="cs-CZ" smtClean="0"/>
              <a:t>Parafrázování</a:t>
            </a:r>
          </a:p>
          <a:p>
            <a:pPr eaLnBrk="1" hangingPunct="1"/>
            <a:r>
              <a:rPr lang="cs-CZ" altLang="cs-CZ" smtClean="0"/>
              <a:t>Zrcadlení</a:t>
            </a:r>
          </a:p>
          <a:p>
            <a:pPr eaLnBrk="1" hangingPunct="1"/>
            <a:r>
              <a:rPr lang="cs-CZ" altLang="cs-CZ" smtClean="0"/>
              <a:t>Shrnutí</a:t>
            </a:r>
          </a:p>
          <a:p>
            <a:pPr eaLnBrk="1" hangingPunct="1"/>
            <a:r>
              <a:rPr lang="cs-CZ" altLang="cs-CZ" smtClean="0"/>
              <a:t>Ocenění</a:t>
            </a:r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397441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Povzbuzování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Projevit zájem, povzbudit k hovoru</a:t>
            </a:r>
          </a:p>
          <a:p>
            <a:pPr eaLnBrk="1" hangingPunct="1"/>
            <a:r>
              <a:rPr lang="cs-CZ" altLang="cs-CZ" smtClean="0"/>
              <a:t>Je třeba: Užívat neutrální slova, nehodnotit</a:t>
            </a:r>
          </a:p>
          <a:p>
            <a:pPr eaLnBrk="1" hangingPunct="1"/>
            <a:r>
              <a:rPr lang="cs-CZ" altLang="cs-CZ" smtClean="0"/>
              <a:t>Příklad: Řekněte mi o otm víc, prosím</a:t>
            </a:r>
          </a:p>
        </p:txBody>
      </p:sp>
    </p:spTree>
    <p:extLst>
      <p:ext uri="{BB962C8B-B14F-4D97-AF65-F5344CB8AC3E}">
        <p14:creationId xmlns:p14="http://schemas.microsoft.com/office/powerpoint/2010/main" val="2959367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Objasňování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Objasnit, co nám druhý říká, získat víc informací, pomoc mluvčímu vidět i další hlediska problému</a:t>
            </a:r>
          </a:p>
          <a:p>
            <a:pPr eaLnBrk="1" hangingPunct="1"/>
            <a:r>
              <a:rPr lang="cs-CZ" altLang="cs-CZ" smtClean="0"/>
              <a:t>Je třeba: Klást otevřené otázky</a:t>
            </a:r>
          </a:p>
          <a:p>
            <a:pPr eaLnBrk="1" hangingPunct="1"/>
            <a:r>
              <a:rPr lang="cs-CZ" altLang="cs-CZ" smtClean="0"/>
              <a:t>Příklad: Jak to probíhalo? Co jste dělal, když…?</a:t>
            </a:r>
          </a:p>
        </p:txBody>
      </p:sp>
    </p:spTree>
    <p:extLst>
      <p:ext uri="{BB962C8B-B14F-4D97-AF65-F5344CB8AC3E}">
        <p14:creationId xmlns:p14="http://schemas.microsoft.com/office/powerpoint/2010/main" val="2211130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Parafrázování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Cíl:Ukázat mluvčímu, že nasloucháme a rozumíme, ověřit si, zda chápeme</a:t>
            </a:r>
          </a:p>
          <a:p>
            <a:pPr eaLnBrk="1" hangingPunct="1"/>
            <a:r>
              <a:rPr lang="cs-CZ" altLang="cs-CZ" smtClean="0"/>
              <a:t>Je třeba: svými slovy zopakovat hlavní myšlenky</a:t>
            </a:r>
          </a:p>
          <a:p>
            <a:pPr eaLnBrk="1" hangingPunct="1"/>
            <a:r>
              <a:rPr lang="cs-CZ" altLang="cs-CZ" smtClean="0"/>
              <a:t>Příklad: Jestli tomu rozumím,… Říkate, že…. JE TO TAK?</a:t>
            </a:r>
          </a:p>
        </p:txBody>
      </p:sp>
    </p:spTree>
    <p:extLst>
      <p:ext uri="{BB962C8B-B14F-4D97-AF65-F5344CB8AC3E}">
        <p14:creationId xmlns:p14="http://schemas.microsoft.com/office/powerpoint/2010/main" val="1630031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Zrcadlení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Projevit pochopení, porozumění, umožnit zvládnout pocity</a:t>
            </a:r>
          </a:p>
          <a:p>
            <a:pPr eaLnBrk="1" hangingPunct="1"/>
            <a:r>
              <a:rPr lang="cs-CZ" altLang="cs-CZ" smtClean="0"/>
              <a:t>Je třeba: Vyjádřit pocity a emoce mluvčího</a:t>
            </a:r>
          </a:p>
          <a:p>
            <a:pPr eaLnBrk="1" hangingPunct="1"/>
            <a:r>
              <a:rPr lang="cs-CZ" altLang="cs-CZ" smtClean="0"/>
              <a:t>Příklad: Je vám líto…Vidím, že jste rozzlobený… Vnímám to správně? JE TO TAK?</a:t>
            </a:r>
          </a:p>
        </p:txBody>
      </p:sp>
    </p:spTree>
    <p:extLst>
      <p:ext uri="{BB962C8B-B14F-4D97-AF65-F5344CB8AC3E}">
        <p14:creationId xmlns:p14="http://schemas.microsoft.com/office/powerpoint/2010/main" val="1981897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Shrnutí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zhodnotit dosažený pokrok, shrnout důležitá fakta a emoce</a:t>
            </a:r>
          </a:p>
          <a:p>
            <a:pPr eaLnBrk="1" hangingPunct="1"/>
            <a:r>
              <a:rPr lang="cs-CZ" altLang="cs-CZ" smtClean="0"/>
              <a:t>Je třeba: shrnout a strukturovat hlavní myšlenky, fakta a přidat emoce</a:t>
            </a:r>
          </a:p>
          <a:p>
            <a:pPr eaLnBrk="1" hangingPunct="1"/>
            <a:r>
              <a:rPr lang="cs-CZ" altLang="cs-CZ" smtClean="0"/>
              <a:t>Příklad: Mluvil jste o 1),2),3) a to vás znepokojilo, rozzlobilo….JE TO TAK?</a:t>
            </a:r>
          </a:p>
        </p:txBody>
      </p:sp>
    </p:spTree>
    <p:extLst>
      <p:ext uri="{BB962C8B-B14F-4D97-AF65-F5344CB8AC3E}">
        <p14:creationId xmlns:p14="http://schemas.microsoft.com/office/powerpoint/2010/main" val="4067880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Ocenění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dát najevo uznání, respekt</a:t>
            </a:r>
          </a:p>
          <a:p>
            <a:pPr eaLnBrk="1" hangingPunct="1"/>
            <a:r>
              <a:rPr lang="cs-CZ" altLang="cs-CZ" smtClean="0"/>
              <a:t>Je třeba: provit uznání za úsilí a ochotu jednat</a:t>
            </a:r>
          </a:p>
          <a:p>
            <a:pPr eaLnBrk="1" hangingPunct="1"/>
            <a:r>
              <a:rPr lang="cs-CZ" altLang="cs-CZ" smtClean="0"/>
              <a:t>Příklad: Cením si vaší snahy situaci řešit. Oceňuji vaši ochotu….</a:t>
            </a:r>
          </a:p>
        </p:txBody>
      </p:sp>
    </p:spTree>
    <p:extLst>
      <p:ext uri="{BB962C8B-B14F-4D97-AF65-F5344CB8AC3E}">
        <p14:creationId xmlns:p14="http://schemas.microsoft.com/office/powerpoint/2010/main" val="2682353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Pravidla aktivního naslouchání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Ověřuji, zda jsem porozuměl (JE TO TAK?).</a:t>
            </a:r>
          </a:p>
          <a:p>
            <a:pPr eaLnBrk="1" hangingPunct="1"/>
            <a:r>
              <a:rPr lang="cs-CZ" altLang="cs-CZ" dirty="0" smtClean="0"/>
              <a:t>Nevysvětluji, nehodnotím.</a:t>
            </a:r>
          </a:p>
          <a:p>
            <a:pPr eaLnBrk="1" hangingPunct="1"/>
            <a:r>
              <a:rPr lang="cs-CZ" altLang="cs-CZ" dirty="0" smtClean="0"/>
              <a:t>Nepřerušuji, neradím.</a:t>
            </a:r>
          </a:p>
          <a:p>
            <a:pPr eaLnBrk="1" hangingPunct="1"/>
            <a:r>
              <a:rPr lang="cs-CZ" altLang="cs-CZ" dirty="0" smtClean="0"/>
              <a:t>Respektuji názory, postoje a pocity druhého.</a:t>
            </a:r>
          </a:p>
          <a:p>
            <a:pPr eaLnBrk="1" hangingPunct="1"/>
            <a:r>
              <a:rPr lang="cs-CZ" altLang="cs-CZ" dirty="0" smtClean="0"/>
              <a:t>Verbálně i neverbálně vyjadřuji zájem.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304619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Čemu bych se chtěl věnovat, až dostuduji a proč?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030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Malé opáčko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případová práce? </a:t>
            </a:r>
          </a:p>
          <a:p>
            <a:r>
              <a:rPr lang="cs-CZ" dirty="0" smtClean="0"/>
              <a:t>Jaké jsou fáze případové práce?</a:t>
            </a:r>
          </a:p>
          <a:p>
            <a:r>
              <a:rPr lang="cs-CZ" dirty="0" smtClean="0"/>
              <a:t>Jaké kompetence jsou klíčové pro případovou práci?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238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chyby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Čtení myšlenek - </a:t>
            </a:r>
            <a:r>
              <a:rPr lang="cs-CZ" b="1" dirty="0"/>
              <a:t>předpokládání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Rady a doporučení, které </a:t>
            </a:r>
            <a:r>
              <a:rPr lang="cs-CZ" b="1" dirty="0"/>
              <a:t>nejsou žádány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b="1" dirty="0"/>
              <a:t>Přerušování</a:t>
            </a:r>
            <a:r>
              <a:rPr lang="cs-CZ" dirty="0"/>
              <a:t> partnera a skákání do řeči 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Ignorování </a:t>
            </a:r>
            <a:r>
              <a:rPr lang="cs-CZ" b="1" dirty="0" smtClean="0"/>
              <a:t> </a:t>
            </a:r>
            <a:r>
              <a:rPr lang="cs-CZ" b="1" dirty="0"/>
              <a:t>signálů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Nedostatek zájmu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Ostatní přemýšlejí jako já/ </a:t>
            </a:r>
            <a:r>
              <a:rPr lang="cs-CZ" b="1" dirty="0"/>
              <a:t>znají </a:t>
            </a:r>
            <a:r>
              <a:rPr lang="cs-CZ" dirty="0"/>
              <a:t>to co já</a:t>
            </a:r>
          </a:p>
        </p:txBody>
      </p:sp>
    </p:spTree>
    <p:extLst>
      <p:ext uri="{BB962C8B-B14F-4D97-AF65-F5344CB8AC3E}">
        <p14:creationId xmlns:p14="http://schemas.microsoft.com/office/powerpoint/2010/main" val="298139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 dnes?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Komunikace s klientem</a:t>
            </a:r>
          </a:p>
          <a:p>
            <a:r>
              <a:rPr lang="cs-CZ" dirty="0" smtClean="0"/>
              <a:t>Aktivní naslouchání jako základní nástroj pracovníka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2535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Verbální</a:t>
            </a:r>
          </a:p>
          <a:p>
            <a:r>
              <a:rPr lang="cs-CZ" dirty="0" smtClean="0"/>
              <a:t>Neverbální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298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Neverbální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Oční kontakt</a:t>
            </a:r>
          </a:p>
          <a:p>
            <a:r>
              <a:rPr lang="cs-CZ" dirty="0" smtClean="0"/>
              <a:t>Odstín hlasu</a:t>
            </a:r>
          </a:p>
          <a:p>
            <a:r>
              <a:rPr lang="cs-CZ" dirty="0" smtClean="0"/>
              <a:t>Výraz obličeje</a:t>
            </a:r>
          </a:p>
          <a:p>
            <a:r>
              <a:rPr lang="cs-CZ" dirty="0" smtClean="0"/>
              <a:t>Poloha a pohyb těla, rukou</a:t>
            </a:r>
          </a:p>
          <a:p>
            <a:r>
              <a:rPr lang="cs-CZ" dirty="0" smtClean="0"/>
              <a:t>Oblečení a celkový zjev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8411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Verbální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Rozhovor – základní nástroj pracovníka</a:t>
            </a:r>
          </a:p>
          <a:p>
            <a:r>
              <a:rPr lang="cs-CZ" dirty="0" smtClean="0"/>
              <a:t>Otevřené x uzavřené otázky</a:t>
            </a:r>
          </a:p>
          <a:p>
            <a:r>
              <a:rPr lang="cs-CZ" dirty="0" smtClean="0"/>
              <a:t>Různá pojetí rozhovoru - např. </a:t>
            </a:r>
            <a:r>
              <a:rPr lang="cs-CZ" dirty="0" err="1" smtClean="0"/>
              <a:t>M.H.Ericson</a:t>
            </a:r>
            <a:r>
              <a:rPr lang="cs-CZ" dirty="0" smtClean="0"/>
              <a:t>, </a:t>
            </a:r>
            <a:r>
              <a:rPr lang="cs-CZ" dirty="0" err="1" smtClean="0"/>
              <a:t>C.R.Rogers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1747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jsem dělal o prázdninách? – cvičení ve trojicích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8825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Bariéry v komunikaci </a:t>
            </a:r>
            <a:endParaRPr lang="cs-CZ" altLang="cs-CZ" dirty="0" smtClean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cs-CZ" altLang="cs-CZ" dirty="0" smtClean="0"/>
              <a:t>Hodnoty</a:t>
            </a:r>
            <a:endParaRPr lang="cs-CZ" altLang="cs-CZ" dirty="0" smtClean="0"/>
          </a:p>
          <a:p>
            <a:pPr eaLnBrk="1" hangingPunct="1">
              <a:buFont typeface="Arial" charset="0"/>
              <a:buChar char="•"/>
            </a:pPr>
            <a:r>
              <a:rPr lang="cs-CZ" altLang="cs-CZ" dirty="0" smtClean="0"/>
              <a:t>Vnímání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dirty="0" smtClean="0"/>
              <a:t>Předpojatost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dirty="0" smtClean="0"/>
              <a:t>Komunikační styl</a:t>
            </a:r>
          </a:p>
        </p:txBody>
      </p:sp>
    </p:spTree>
    <p:extLst>
      <p:ext uri="{BB962C8B-B14F-4D97-AF65-F5344CB8AC3E}">
        <p14:creationId xmlns:p14="http://schemas.microsoft.com/office/powerpoint/2010/main" val="4110935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Vnímání druhých ovlivňují naše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Zkušenosti (vlastní i obecné)</a:t>
            </a:r>
          </a:p>
          <a:p>
            <a:pPr eaLnBrk="1" hangingPunct="1"/>
            <a:r>
              <a:rPr lang="cs-CZ" altLang="cs-CZ" smtClean="0"/>
              <a:t>Předchozí informace</a:t>
            </a:r>
          </a:p>
          <a:p>
            <a:pPr eaLnBrk="1" hangingPunct="1"/>
            <a:r>
              <a:rPr lang="cs-CZ" altLang="cs-CZ" smtClean="0"/>
              <a:t>Podobnosti (naše, našich blízkých)</a:t>
            </a:r>
          </a:p>
          <a:p>
            <a:pPr eaLnBrk="1" hangingPunct="1"/>
            <a:r>
              <a:rPr lang="cs-CZ" altLang="cs-CZ" smtClean="0"/>
              <a:t>Nálady, atmosféra</a:t>
            </a:r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  <a:p>
            <a:pPr eaLnBrk="1" hangingPunct="1">
              <a:buFont typeface="Wingdings" pitchFamily="2" charset="2"/>
              <a:buNone/>
            </a:pPr>
            <a:r>
              <a:rPr lang="cs-CZ" altLang="cs-CZ" smtClean="0"/>
              <a:t>Cvičení „Domaluj obrázek“</a:t>
            </a:r>
          </a:p>
        </p:txBody>
      </p:sp>
    </p:spTree>
    <p:extLst>
      <p:ext uri="{BB962C8B-B14F-4D97-AF65-F5344CB8AC3E}">
        <p14:creationId xmlns:p14="http://schemas.microsoft.com/office/powerpoint/2010/main" val="12714809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475</Words>
  <Application>Microsoft Office PowerPoint</Application>
  <PresentationFormat>Předvádění na obrazovce (4:3)</PresentationFormat>
  <Paragraphs>95</Paragraphs>
  <Slides>20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Administrativní</vt:lpstr>
      <vt:lpstr>Metody sociální práce 2</vt:lpstr>
      <vt:lpstr>Malé opáčko</vt:lpstr>
      <vt:lpstr>Co nás čeká dnes?</vt:lpstr>
      <vt:lpstr>Komunikace</vt:lpstr>
      <vt:lpstr>Neverbální</vt:lpstr>
      <vt:lpstr>Verbální</vt:lpstr>
      <vt:lpstr>Prezentace aplikace PowerPoint</vt:lpstr>
      <vt:lpstr>Bariéry v komunikaci </vt:lpstr>
      <vt:lpstr>Vnímání druhých ovlivňují naše</vt:lpstr>
      <vt:lpstr>Fáze rozhovoru</vt:lpstr>
      <vt:lpstr>Techniky aktivního naslouchání</vt:lpstr>
      <vt:lpstr>Povzbuzování</vt:lpstr>
      <vt:lpstr>Objasňování</vt:lpstr>
      <vt:lpstr>Parafrázování</vt:lpstr>
      <vt:lpstr>Zrcadlení</vt:lpstr>
      <vt:lpstr>Shrnutí</vt:lpstr>
      <vt:lpstr>Ocenění</vt:lpstr>
      <vt:lpstr>Pravidla aktivního naslouchání</vt:lpstr>
      <vt:lpstr>Prezentace aplikace PowerPoint</vt:lpstr>
      <vt:lpstr>Nejčastější chyby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 2</dc:title>
  <dc:creator>pc</dc:creator>
  <cp:lastModifiedBy>pc</cp:lastModifiedBy>
  <cp:revision>5</cp:revision>
  <dcterms:created xsi:type="dcterms:W3CDTF">2014-08-29T09:08:09Z</dcterms:created>
  <dcterms:modified xsi:type="dcterms:W3CDTF">2014-09-14T11:00:31Z</dcterms:modified>
</cp:coreProperties>
</file>