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71E13F9-CD96-43D9-ACDB-8D5488868355}" type="datetimeFigureOut">
              <a:rPr lang="cs-CZ" smtClean="0"/>
              <a:pPr/>
              <a:t>14.9.2015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347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Formulace strategií a </a:t>
            </a:r>
            <a:r>
              <a:rPr lang="cs-CZ" dirty="0" smtClean="0"/>
              <a:t>plánů</a:t>
            </a:r>
          </a:p>
          <a:p>
            <a:r>
              <a:rPr lang="cs-CZ" dirty="0" smtClean="0"/>
              <a:t>Pomoci pochopit vliv strategie na směřování k cíli</a:t>
            </a:r>
          </a:p>
          <a:p>
            <a:r>
              <a:rPr lang="cs-CZ" dirty="0" smtClean="0"/>
              <a:t>Pomoci vybrat strategii odpovídající možnostem</a:t>
            </a:r>
          </a:p>
          <a:p>
            <a:r>
              <a:rPr lang="cs-CZ" dirty="0" smtClean="0"/>
              <a:t>Pomoci formulovat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44343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21.9. – samostudium</a:t>
            </a:r>
          </a:p>
          <a:p>
            <a:r>
              <a:rPr lang="cs-CZ" dirty="0" smtClean="0"/>
              <a:t>28.9. – státní svátek</a:t>
            </a:r>
          </a:p>
          <a:p>
            <a:r>
              <a:rPr lang="cs-CZ" dirty="0" smtClean="0"/>
              <a:t>5.10, 19.10, 2.11. – </a:t>
            </a:r>
            <a:r>
              <a:rPr lang="cs-CZ" dirty="0" err="1" smtClean="0"/>
              <a:t>dr.Šťastná</a:t>
            </a:r>
            <a:endParaRPr lang="cs-CZ" dirty="0" smtClean="0"/>
          </a:p>
          <a:p>
            <a:r>
              <a:rPr lang="cs-CZ" dirty="0" smtClean="0"/>
              <a:t>12.10, 9.11. – praxe</a:t>
            </a:r>
          </a:p>
          <a:p>
            <a:r>
              <a:rPr lang="cs-CZ" dirty="0" smtClean="0"/>
              <a:t>Od 16.11.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Zápočtový test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4319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 a kol. Encyklopedie sociální práce. Praha: Portál. 2014</a:t>
            </a:r>
          </a:p>
          <a:p>
            <a:r>
              <a:rPr lang="cs-CZ" dirty="0"/>
              <a:t>Matoušek, O. a kol. </a:t>
            </a:r>
            <a:r>
              <a:rPr lang="cs-CZ" dirty="0" smtClean="0"/>
              <a:t>Metody a řízení SP. </a:t>
            </a:r>
            <a:r>
              <a:rPr lang="cs-CZ" dirty="0"/>
              <a:t>Praha: Portál. </a:t>
            </a:r>
            <a:r>
              <a:rPr lang="cs-CZ" dirty="0" smtClean="0"/>
              <a:t>2013</a:t>
            </a:r>
          </a:p>
          <a:p>
            <a:r>
              <a:rPr lang="cs-CZ" dirty="0" smtClean="0"/>
              <a:t>Kopřiva, K. Lidský vztah jako součást profese. Praha: Portál. 1997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579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se vám vybaví, když se řekne „metody sociální práce“?</a:t>
            </a:r>
          </a:p>
          <a:p>
            <a:r>
              <a:rPr lang="cs-CZ" dirty="0" smtClean="0"/>
              <a:t>Jaké metody znáte?</a:t>
            </a:r>
          </a:p>
          <a:p>
            <a:r>
              <a:rPr lang="cs-CZ" dirty="0" smtClean="0"/>
              <a:t>O jakých byste rádi slyšeli?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Případová práce je práce s jednotlivcem</a:t>
            </a:r>
          </a:p>
          <a:p>
            <a:r>
              <a:rPr lang="cs-CZ" dirty="0" smtClean="0"/>
              <a:t>Kdo je klient, ovlivňuje řada faktorů – historické, společenské, kulturní…</a:t>
            </a:r>
          </a:p>
          <a:p>
            <a:r>
              <a:rPr lang="cs-CZ" dirty="0" smtClean="0"/>
              <a:t>Lze využít řadu metod a technik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574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Stává se součástí klientova světa a ovlivňuje ho!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Co k tomu potřebuje? Nebo-</a:t>
            </a:r>
            <a:r>
              <a:rPr lang="cs-CZ" dirty="0" err="1" smtClean="0"/>
              <a:t>li</a:t>
            </a:r>
            <a:r>
              <a:rPr lang="cs-CZ" dirty="0" smtClean="0"/>
              <a:t> jaké by měly </a:t>
            </a:r>
            <a:r>
              <a:rPr lang="cs-CZ" smtClean="0"/>
              <a:t>být jeho kompetence?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5562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Kompetence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Komunikace</a:t>
            </a:r>
          </a:p>
          <a:p>
            <a:r>
              <a:rPr lang="cs-CZ" dirty="0" smtClean="0"/>
              <a:t>Navázaní a udržení vztahu</a:t>
            </a:r>
          </a:p>
          <a:p>
            <a:r>
              <a:rPr lang="cs-CZ" dirty="0" smtClean="0"/>
              <a:t>Definice vlastní role v pomáhajícím vztahu</a:t>
            </a:r>
          </a:p>
          <a:p>
            <a:r>
              <a:rPr lang="cs-CZ" dirty="0" smtClean="0"/>
              <a:t>Pomoc klientovi s vyjádřením emocí a postojů</a:t>
            </a:r>
          </a:p>
          <a:p>
            <a:r>
              <a:rPr lang="cs-CZ" dirty="0" smtClean="0"/>
              <a:t>Sdílení emocí a postojů</a:t>
            </a:r>
          </a:p>
          <a:p>
            <a:r>
              <a:rPr lang="cs-CZ" dirty="0" smtClean="0"/>
              <a:t>Pomoc při definici a hierarchizaci problémů</a:t>
            </a:r>
          </a:p>
          <a:p>
            <a:r>
              <a:rPr lang="cs-CZ" dirty="0" smtClean="0"/>
              <a:t>Hledání zdrojů řešení</a:t>
            </a:r>
          </a:p>
          <a:p>
            <a:r>
              <a:rPr lang="cs-CZ" dirty="0" smtClean="0"/>
              <a:t>Koordinace řešení</a:t>
            </a:r>
          </a:p>
          <a:p>
            <a:r>
              <a:rPr lang="cs-CZ" dirty="0" smtClean="0"/>
              <a:t>Kulturní a etnická citlivost</a:t>
            </a:r>
          </a:p>
          <a:p>
            <a:r>
              <a:rPr lang="cs-CZ" dirty="0" smtClean="0"/>
              <a:t>Pomoc s hledáním smyslu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1962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případové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Hodnocení potřeb klienta, jeho prostředí, interakcí a překážek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Plánování služby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Intervence, poskytnutí služby, </a:t>
            </a:r>
            <a:r>
              <a:rPr lang="cs-CZ" dirty="0" err="1" smtClean="0"/>
              <a:t>příp.napojení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Průběžné hodnocení, event. úprava plánu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Závěrečné hodnocení, ukončení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59599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Struktura plánování pomáhajícího procesu</a:t>
            </a:r>
            <a:br>
              <a:rPr lang="cs-CZ" dirty="0" smtClean="0"/>
            </a:br>
            <a:r>
              <a:rPr lang="cs-CZ" sz="1600" dirty="0" smtClean="0"/>
              <a:t>volně podle </a:t>
            </a:r>
            <a:r>
              <a:rPr lang="cs-CZ" sz="1600" dirty="0" err="1" smtClean="0"/>
              <a:t>G.Egana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Prozkoumání stavu věcí </a:t>
            </a:r>
          </a:p>
          <a:p>
            <a:r>
              <a:rPr lang="cs-CZ" dirty="0" smtClean="0"/>
              <a:t>Pomoci klientovi říci jeho příběh</a:t>
            </a:r>
          </a:p>
          <a:p>
            <a:r>
              <a:rPr lang="cs-CZ" dirty="0" smtClean="0"/>
              <a:t>Pomoci klientovi vidět nové perspektivy</a:t>
            </a:r>
          </a:p>
          <a:p>
            <a:r>
              <a:rPr lang="cs-CZ" dirty="0" smtClean="0"/>
              <a:t>Pomoci kl. soustředit se na důležité věci</a:t>
            </a:r>
          </a:p>
          <a:p>
            <a:pPr marL="0" indent="0">
              <a:buNone/>
            </a:pPr>
            <a:r>
              <a:rPr lang="cs-CZ" dirty="0" smtClean="0"/>
              <a:t>Scénář rozvoje a preferencí</a:t>
            </a:r>
          </a:p>
          <a:p>
            <a:r>
              <a:rPr lang="cs-CZ" dirty="0" smtClean="0"/>
              <a:t>Vytvoření možných scénářů pro lepší budoucnost</a:t>
            </a:r>
          </a:p>
          <a:p>
            <a:r>
              <a:rPr lang="cs-CZ" dirty="0" smtClean="0"/>
              <a:t>Vybraný scénář převést v cíle</a:t>
            </a:r>
          </a:p>
          <a:p>
            <a:r>
              <a:rPr lang="cs-CZ" dirty="0" smtClean="0"/>
              <a:t>Pomoc zaměřit se na zvolený cíl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0741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974</TotalTime>
  <Words>305</Words>
  <Application>Microsoft Office PowerPoint</Application>
  <PresentationFormat>Předvádění na obrazovce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Metody sociální práce</vt:lpstr>
      <vt:lpstr>Podmínky atestace</vt:lpstr>
      <vt:lpstr>Doporučená literatura</vt:lpstr>
      <vt:lpstr>Snímek 4</vt:lpstr>
      <vt:lpstr>Případová práce</vt:lpstr>
      <vt:lpstr>Role pracovníka</vt:lpstr>
      <vt:lpstr>Kompetence pracovníka</vt:lpstr>
      <vt:lpstr>Fáze případové práce</vt:lpstr>
      <vt:lpstr>Struktura plánování pomáhajícího procesu volně podle G.Egana</vt:lpstr>
      <vt:lpstr>Snímek 10</vt:lpstr>
      <vt:lpstr>termíny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</dc:title>
  <dc:creator>pc</dc:creator>
  <cp:lastModifiedBy>Pazlarova</cp:lastModifiedBy>
  <cp:revision>12</cp:revision>
  <dcterms:created xsi:type="dcterms:W3CDTF">2014-08-29T07:52:21Z</dcterms:created>
  <dcterms:modified xsi:type="dcterms:W3CDTF">2015-09-14T09:54:01Z</dcterms:modified>
</cp:coreProperties>
</file>