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71E13F9-CD96-43D9-ACDB-8D5488868355}" type="datetimeFigureOut">
              <a:rPr lang="cs-CZ" smtClean="0"/>
              <a:t>7.9.2014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9713D3E-728B-46F6-9A3C-C3D119D6E2F0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7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Formulace strategií a </a:t>
            </a:r>
            <a:r>
              <a:rPr lang="cs-CZ" dirty="0" smtClean="0"/>
              <a:t>plánů</a:t>
            </a:r>
          </a:p>
          <a:p>
            <a:r>
              <a:rPr lang="cs-CZ" dirty="0" smtClean="0"/>
              <a:t>Pomoci pochopit vliv strategie na směřování k cíli</a:t>
            </a:r>
          </a:p>
          <a:p>
            <a:r>
              <a:rPr lang="cs-CZ" dirty="0" smtClean="0"/>
              <a:t>Pomoci vybrat strategii odpovídající možnostem</a:t>
            </a:r>
          </a:p>
          <a:p>
            <a:r>
              <a:rPr lang="cs-CZ" dirty="0" smtClean="0"/>
              <a:t>Pomoci formulovat plán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34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8.9.    -   Úvod do metod</a:t>
            </a:r>
          </a:p>
          <a:p>
            <a:r>
              <a:rPr lang="cs-CZ" dirty="0" smtClean="0"/>
              <a:t>15.9.  -   SP s jednotlivcem</a:t>
            </a:r>
          </a:p>
          <a:p>
            <a:r>
              <a:rPr lang="cs-CZ" dirty="0" smtClean="0"/>
              <a:t>22.9.  –  Komunitní práce – </a:t>
            </a:r>
            <a:r>
              <a:rPr lang="cs-CZ" dirty="0" err="1" smtClean="0"/>
              <a:t>dr.Šťastná</a:t>
            </a:r>
            <a:endParaRPr lang="cs-CZ" dirty="0" smtClean="0"/>
          </a:p>
          <a:p>
            <a:r>
              <a:rPr lang="cs-CZ" dirty="0" smtClean="0"/>
              <a:t>29.9.  –  Komunitní práce – </a:t>
            </a:r>
            <a:r>
              <a:rPr lang="cs-CZ" dirty="0" err="1" smtClean="0"/>
              <a:t>dr.Šťastná</a:t>
            </a:r>
            <a:endParaRPr lang="cs-CZ" dirty="0" smtClean="0"/>
          </a:p>
          <a:p>
            <a:r>
              <a:rPr lang="cs-CZ" dirty="0" smtClean="0"/>
              <a:t>6.10.  -   Komunitní práce – </a:t>
            </a:r>
            <a:r>
              <a:rPr lang="cs-CZ" dirty="0" err="1" smtClean="0"/>
              <a:t>dr.Šťastná</a:t>
            </a:r>
            <a:endParaRPr lang="cs-CZ" dirty="0" smtClean="0"/>
          </a:p>
          <a:p>
            <a:r>
              <a:rPr lang="cs-CZ" dirty="0" smtClean="0"/>
              <a:t>13.10. -  praxe</a:t>
            </a:r>
          </a:p>
          <a:p>
            <a:r>
              <a:rPr lang="cs-CZ" dirty="0" smtClean="0"/>
              <a:t>20.10 –  Komunitní práce –  </a:t>
            </a:r>
            <a:r>
              <a:rPr lang="cs-CZ" dirty="0" err="1" smtClean="0"/>
              <a:t>dr.Šťastná</a:t>
            </a:r>
            <a:endParaRPr lang="cs-CZ" dirty="0" smtClean="0"/>
          </a:p>
          <a:p>
            <a:r>
              <a:rPr lang="cs-CZ" dirty="0" smtClean="0"/>
              <a:t>27.10 –  prázdniny</a:t>
            </a:r>
          </a:p>
          <a:p>
            <a:r>
              <a:rPr lang="cs-CZ" dirty="0" smtClean="0"/>
              <a:t>3.11.  -   SP s jednotlivcem</a:t>
            </a:r>
          </a:p>
          <a:p>
            <a:r>
              <a:rPr lang="cs-CZ" dirty="0" smtClean="0"/>
              <a:t>10.11. – praxe</a:t>
            </a:r>
          </a:p>
          <a:p>
            <a:r>
              <a:rPr lang="cs-CZ" dirty="0" smtClean="0"/>
              <a:t>17.11. -  SP s jednotlivcem</a:t>
            </a:r>
          </a:p>
          <a:p>
            <a:r>
              <a:rPr lang="cs-CZ" dirty="0" smtClean="0"/>
              <a:t>24.11. -  Práce se skupinou</a:t>
            </a:r>
          </a:p>
          <a:p>
            <a:r>
              <a:rPr lang="cs-CZ" dirty="0" smtClean="0"/>
              <a:t>1.12.   -  Práce se skupinou</a:t>
            </a:r>
          </a:p>
          <a:p>
            <a:r>
              <a:rPr lang="cs-CZ" dirty="0" smtClean="0"/>
              <a:t>8.12.   – praxe</a:t>
            </a:r>
          </a:p>
          <a:p>
            <a:r>
              <a:rPr lang="cs-CZ" dirty="0" smtClean="0"/>
              <a:t>15.12. -  Práce se skupinou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294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Zápočtový test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19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Matoušek, O. a kol. Encyklopedie sociální práce. Praha: Portál. 2014</a:t>
            </a:r>
          </a:p>
          <a:p>
            <a:r>
              <a:rPr lang="cs-CZ" dirty="0"/>
              <a:t>Matoušek, O. a kol. </a:t>
            </a:r>
            <a:r>
              <a:rPr lang="cs-CZ" dirty="0" smtClean="0"/>
              <a:t>Metody a řízení SP. </a:t>
            </a:r>
            <a:r>
              <a:rPr lang="cs-CZ" dirty="0"/>
              <a:t>Praha: Portál. </a:t>
            </a:r>
            <a:r>
              <a:rPr lang="cs-CZ" dirty="0" smtClean="0"/>
              <a:t>2013</a:t>
            </a:r>
          </a:p>
          <a:p>
            <a:r>
              <a:rPr lang="cs-CZ" dirty="0" smtClean="0"/>
              <a:t>Kopřiva, K. Lidský vztah jako součást profese. Praha: Portál. 1997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799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Případová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Případová práce je práce s jednotlivcem</a:t>
            </a:r>
          </a:p>
          <a:p>
            <a:r>
              <a:rPr lang="cs-CZ" dirty="0" smtClean="0"/>
              <a:t>Kdo je klient, ovlivňuje řada faktorů – historické, společenské, kulturní…</a:t>
            </a:r>
          </a:p>
          <a:p>
            <a:r>
              <a:rPr lang="cs-CZ" dirty="0" smtClean="0"/>
              <a:t>Lze využít řadu metod a technik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740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Stává se součástí klientova světa a ovlivňuje ho!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Co k tomu potřebuje? Nebo-</a:t>
            </a:r>
            <a:r>
              <a:rPr lang="cs-CZ" dirty="0" err="1" smtClean="0"/>
              <a:t>li</a:t>
            </a:r>
            <a:r>
              <a:rPr lang="cs-CZ" dirty="0" smtClean="0"/>
              <a:t> jaké by měly </a:t>
            </a:r>
            <a:r>
              <a:rPr lang="cs-CZ" smtClean="0"/>
              <a:t>být jeho kompetence?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62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Kompetence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Komunikace</a:t>
            </a:r>
          </a:p>
          <a:p>
            <a:r>
              <a:rPr lang="cs-CZ" dirty="0" smtClean="0"/>
              <a:t>Navázaní a udržení vztahu</a:t>
            </a:r>
          </a:p>
          <a:p>
            <a:r>
              <a:rPr lang="cs-CZ" dirty="0" smtClean="0"/>
              <a:t>Definice vlastní role v pomáhajícím vztahu</a:t>
            </a:r>
          </a:p>
          <a:p>
            <a:r>
              <a:rPr lang="cs-CZ" dirty="0" smtClean="0"/>
              <a:t>Pomoc klientovi s vyjádřením emocí a postojů</a:t>
            </a:r>
          </a:p>
          <a:p>
            <a:r>
              <a:rPr lang="cs-CZ" dirty="0" smtClean="0"/>
              <a:t>Sdílení emocí a postojů</a:t>
            </a:r>
          </a:p>
          <a:p>
            <a:r>
              <a:rPr lang="cs-CZ" dirty="0" smtClean="0"/>
              <a:t>Pomoc při definici a hierarchizaci problémů</a:t>
            </a:r>
          </a:p>
          <a:p>
            <a:r>
              <a:rPr lang="cs-CZ" dirty="0" smtClean="0"/>
              <a:t>Hledání zdrojů řešení</a:t>
            </a:r>
          </a:p>
          <a:p>
            <a:r>
              <a:rPr lang="cs-CZ" dirty="0" smtClean="0"/>
              <a:t>Koordinace řešení</a:t>
            </a:r>
          </a:p>
          <a:p>
            <a:r>
              <a:rPr lang="cs-CZ" dirty="0" smtClean="0"/>
              <a:t>Kulturní a etnická citlivost</a:t>
            </a:r>
          </a:p>
          <a:p>
            <a:r>
              <a:rPr lang="cs-CZ" dirty="0" smtClean="0"/>
              <a:t>Pomoc s hledáním smyslu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62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případové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Hodnocení potřeb klienta, jeho prostředí, interakcí a překážek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Plánování služby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Intervence, poskytnutí služby, </a:t>
            </a:r>
            <a:r>
              <a:rPr lang="cs-CZ" dirty="0" err="1" smtClean="0"/>
              <a:t>příp.napojení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Průběžné hodnocení, event. úprava plánu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Závěrečné hodnocení, ukončení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599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Struktura plánování pomáhajícího procesu</a:t>
            </a:r>
            <a:br>
              <a:rPr lang="cs-CZ" dirty="0" smtClean="0"/>
            </a:br>
            <a:r>
              <a:rPr lang="cs-CZ" sz="1600" dirty="0" smtClean="0"/>
              <a:t>volně podle </a:t>
            </a:r>
            <a:r>
              <a:rPr lang="cs-CZ" sz="1600" dirty="0" err="1" smtClean="0"/>
              <a:t>G.Egana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Prozkoumání stavu věcí </a:t>
            </a:r>
          </a:p>
          <a:p>
            <a:r>
              <a:rPr lang="cs-CZ" dirty="0" smtClean="0"/>
              <a:t>Pomoci klientovi říci jeho příběh</a:t>
            </a:r>
          </a:p>
          <a:p>
            <a:r>
              <a:rPr lang="cs-CZ" dirty="0" smtClean="0"/>
              <a:t>Pomoci klientovi vidět nové perspektivy</a:t>
            </a:r>
          </a:p>
          <a:p>
            <a:r>
              <a:rPr lang="cs-CZ" dirty="0" smtClean="0"/>
              <a:t>Pomoci kl. soustředit se na důležité věci</a:t>
            </a:r>
          </a:p>
          <a:p>
            <a:pPr marL="0" indent="0">
              <a:buNone/>
            </a:pPr>
            <a:r>
              <a:rPr lang="cs-CZ" dirty="0" smtClean="0"/>
              <a:t>Scénář rozvoje a preferencí</a:t>
            </a:r>
          </a:p>
          <a:p>
            <a:r>
              <a:rPr lang="cs-CZ" dirty="0" smtClean="0"/>
              <a:t>Vytvoření možných scénářů pro lepší budoucnost</a:t>
            </a:r>
          </a:p>
          <a:p>
            <a:r>
              <a:rPr lang="cs-CZ" dirty="0" smtClean="0"/>
              <a:t>Vybraný scénář převést v cíle</a:t>
            </a:r>
          </a:p>
          <a:p>
            <a:r>
              <a:rPr lang="cs-CZ" dirty="0" smtClean="0"/>
              <a:t>Pomoc zaměřit se na zvolený cíl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741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130</TotalTime>
  <Words>340</Words>
  <Application>Microsoft Office PowerPoint</Application>
  <PresentationFormat>Předvádění na obrazovce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Administrativní</vt:lpstr>
      <vt:lpstr>Metody sociální práce</vt:lpstr>
      <vt:lpstr>Termíny</vt:lpstr>
      <vt:lpstr>Podmínky atestace</vt:lpstr>
      <vt:lpstr>Doporučená literatura</vt:lpstr>
      <vt:lpstr>Případová práce</vt:lpstr>
      <vt:lpstr>Role pracovníka</vt:lpstr>
      <vt:lpstr>Kompetence pracovníka</vt:lpstr>
      <vt:lpstr>Fáze případové práce</vt:lpstr>
      <vt:lpstr>Struktura plánování pomáhajícího procesu volně podle G.Egana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</dc:title>
  <dc:creator>pc</dc:creator>
  <cp:lastModifiedBy>pc</cp:lastModifiedBy>
  <cp:revision>10</cp:revision>
  <dcterms:created xsi:type="dcterms:W3CDTF">2014-08-29T07:52:21Z</dcterms:created>
  <dcterms:modified xsi:type="dcterms:W3CDTF">2014-09-07T19:19:58Z</dcterms:modified>
</cp:coreProperties>
</file>