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1" r:id="rId14"/>
    <p:sldId id="268" r:id="rId15"/>
    <p:sldId id="270" r:id="rId16"/>
    <p:sldId id="272" r:id="rId17"/>
    <p:sldId id="267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1A83B-1DCB-4CD8-B435-8B84EA0883F6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Zákon č. 108/2006 Sb. o sociálních službách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Úvod do sociální práce</a:t>
            </a:r>
          </a:p>
          <a:p>
            <a:r>
              <a:rPr lang="cs-CZ" b="1" dirty="0" smtClean="0"/>
              <a:t>ZS 2015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poradenství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Základní sociální poradenství</a:t>
            </a:r>
          </a:p>
          <a:p>
            <a:pPr>
              <a:buNone/>
            </a:pPr>
            <a:r>
              <a:rPr lang="cs-CZ" dirty="0" smtClean="0"/>
              <a:t>    informace pro řešení nepříznivé  sociální situace, základní činnost při poskytování všech  druhů služeb</a:t>
            </a:r>
          </a:p>
          <a:p>
            <a:r>
              <a:rPr lang="cs-CZ" b="1" dirty="0" smtClean="0"/>
              <a:t>Odborné sociální poradenství</a:t>
            </a:r>
          </a:p>
          <a:p>
            <a:pPr>
              <a:buNone/>
            </a:pPr>
            <a:r>
              <a:rPr lang="cs-CZ" dirty="0" smtClean="0"/>
              <a:t>    zaměření na potřeby  různých cílových skupin lidí ( poradny pro seniory, lidi s postižením, manželské a rodinné poradny,….)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Služby sociální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Napomáhají zajistit  fyzickou a psychickou  soběstačnost</a:t>
            </a:r>
          </a:p>
          <a:p>
            <a:r>
              <a:rPr lang="cs-CZ" dirty="0" smtClean="0"/>
              <a:t>Cíl :</a:t>
            </a:r>
          </a:p>
          <a:p>
            <a:pPr marL="514350" indent="-514350">
              <a:buAutoNum type="alphaLcParenR"/>
            </a:pPr>
            <a:r>
              <a:rPr lang="cs-CZ" dirty="0" smtClean="0"/>
              <a:t>umožnit v co nevyšší  možné míře </a:t>
            </a:r>
            <a:r>
              <a:rPr lang="cs-CZ" b="1" dirty="0" smtClean="0"/>
              <a:t>zapojení do běžného života</a:t>
            </a:r>
            <a:r>
              <a:rPr lang="cs-CZ" dirty="0" smtClean="0"/>
              <a:t> společnosti ( fungování v přirozeném prostředí)</a:t>
            </a:r>
          </a:p>
          <a:p>
            <a:pPr marL="514350" indent="-514350">
              <a:buAutoNum type="alphaLcParenR" startAt="2"/>
            </a:pPr>
            <a:r>
              <a:rPr lang="cs-CZ" dirty="0" smtClean="0"/>
              <a:t>zajistit </a:t>
            </a:r>
            <a:r>
              <a:rPr lang="cs-CZ" b="1" dirty="0" smtClean="0"/>
              <a:t>důstojné prostředí  a zacházení </a:t>
            </a:r>
            <a:r>
              <a:rPr lang="cs-CZ" dirty="0" smtClean="0"/>
              <a:t>(pokud stav osob vylučuje a))</a:t>
            </a:r>
          </a:p>
          <a:p>
            <a:pPr marL="514350" indent="-514350">
              <a:buAutoNum type="alphaLcParenR" startAt="2"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Příklady služeb </a:t>
            </a:r>
            <a:r>
              <a:rPr lang="cs-CZ" b="1" dirty="0" err="1" smtClean="0"/>
              <a:t>soc</a:t>
            </a:r>
            <a:r>
              <a:rPr lang="cs-CZ" b="1" dirty="0" smtClean="0"/>
              <a:t>.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Osobní asistence,   pečovatelská služba, tísňová péče,  podpora samostatného bydlení, odlehčovací služby, denní a týdenní stacionáře, domovy pro seniory a pro osoby se zdravotním postižením, domovy se zvláštním režimem, chráněné bydlení,…..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Činnosti služeb sociální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Výchovné, vzdělávací, aktivizační</a:t>
            </a:r>
          </a:p>
          <a:p>
            <a:r>
              <a:rPr lang="cs-CZ" dirty="0" smtClean="0"/>
              <a:t>Zprostředkování kontaktu se společenským prostředím</a:t>
            </a:r>
          </a:p>
          <a:p>
            <a:r>
              <a:rPr lang="cs-CZ" dirty="0" smtClean="0"/>
              <a:t>Sociálně terapeutické </a:t>
            </a:r>
          </a:p>
          <a:p>
            <a:r>
              <a:rPr lang="cs-CZ" dirty="0" smtClean="0"/>
              <a:t>Pomoc při uplatňování práv, oprávněných zájmů a při obstarávání  osobních záležitostí</a:t>
            </a:r>
          </a:p>
          <a:p>
            <a:r>
              <a:rPr lang="cs-CZ" dirty="0" smtClean="0"/>
              <a:t>(Pomoc při péči o vlastní osobu nebo zajištění péče,  poskytnutí stravy, ubytování ……..)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Služby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Napomáhají </a:t>
            </a:r>
            <a:r>
              <a:rPr lang="cs-CZ" b="1" dirty="0" smtClean="0"/>
              <a:t>zabránit  sociálnímu vyloučení </a:t>
            </a:r>
            <a:r>
              <a:rPr lang="cs-CZ" dirty="0" smtClean="0"/>
              <a:t>osob ohroženým z důvodu krizové sociální situace, životních  návyků a způsobů vedoucích  ke konfliktu se společností, sociálně znevýhodňujícího prostředí,……….</a:t>
            </a:r>
          </a:p>
          <a:p>
            <a:r>
              <a:rPr lang="cs-CZ" dirty="0" smtClean="0"/>
              <a:t>Cílem je  napomáhat k </a:t>
            </a:r>
            <a:r>
              <a:rPr lang="cs-CZ" b="1" dirty="0" smtClean="0"/>
              <a:t>překonání nepříznivé sociální situace</a:t>
            </a:r>
            <a:r>
              <a:rPr lang="cs-CZ" dirty="0" smtClean="0"/>
              <a:t> a  </a:t>
            </a:r>
            <a:r>
              <a:rPr lang="cs-CZ" b="1" dirty="0" smtClean="0"/>
              <a:t>chránit společnost </a:t>
            </a:r>
            <a:r>
              <a:rPr lang="cs-CZ" dirty="0" smtClean="0"/>
              <a:t>před vznikem, a šířením SPJ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Příklady služeb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Raná péče, krizová pomoc, tlumočnické služby, intervenční centra,     kontaktní centra,   </a:t>
            </a:r>
            <a:r>
              <a:rPr lang="cs-CZ" dirty="0" err="1" smtClean="0"/>
              <a:t>nízkoprahová</a:t>
            </a:r>
            <a:r>
              <a:rPr lang="cs-CZ" dirty="0" smtClean="0"/>
              <a:t> zařízení pro děti a mládež, </a:t>
            </a:r>
            <a:r>
              <a:rPr lang="cs-CZ" dirty="0" err="1" smtClean="0"/>
              <a:t>nízkoprahová</a:t>
            </a:r>
            <a:r>
              <a:rPr lang="cs-CZ" dirty="0" smtClean="0"/>
              <a:t> denní centra, noclehárny, azylové domy, </a:t>
            </a:r>
            <a:r>
              <a:rPr lang="cs-CZ" dirty="0" err="1" smtClean="0"/>
              <a:t>domy</a:t>
            </a:r>
            <a:r>
              <a:rPr lang="cs-CZ" dirty="0" smtClean="0"/>
              <a:t> na půl cesty, terapeutická komunita,  sociálně aktivizační služby pro rodiny s dětmi, terénní programy,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Činnosti služeb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pomoc při uplatňování  práv, oprávněných zájmů,  obstarávání osobních záležitostí</a:t>
            </a:r>
          </a:p>
          <a:p>
            <a:r>
              <a:rPr lang="cs-CZ" dirty="0" smtClean="0"/>
              <a:t>zprostředkování kontaktů se společenským prostředím </a:t>
            </a:r>
          </a:p>
          <a:p>
            <a:r>
              <a:rPr lang="cs-CZ" dirty="0" smtClean="0"/>
              <a:t>sociálně terapeutické činnosti</a:t>
            </a:r>
          </a:p>
          <a:p>
            <a:r>
              <a:rPr lang="cs-CZ" dirty="0" smtClean="0"/>
              <a:t>poskytnutí stravy nebo pomoc při jejím zajištění</a:t>
            </a:r>
          </a:p>
          <a:p>
            <a:r>
              <a:rPr lang="cs-CZ" dirty="0" smtClean="0"/>
              <a:t>poskytnutí podmínek pro osobní hygienu nebo pomoc při osobní hygieně</a:t>
            </a:r>
          </a:p>
          <a:p>
            <a:r>
              <a:rPr lang="cs-CZ" dirty="0" smtClean="0"/>
              <a:t>poskytnutí ubytování, přenocování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Podmínky poskytování sociálních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Registrace</a:t>
            </a:r>
          </a:p>
          <a:p>
            <a:r>
              <a:rPr lang="cs-CZ" dirty="0" smtClean="0"/>
              <a:t>Registr poskytovatelů sociálních služeb</a:t>
            </a:r>
          </a:p>
          <a:p>
            <a:r>
              <a:rPr lang="cs-CZ" b="1" dirty="0" smtClean="0"/>
              <a:t>Povinnosti poskytovatelů </a:t>
            </a:r>
            <a:r>
              <a:rPr lang="cs-CZ" b="1" dirty="0" err="1" smtClean="0"/>
              <a:t>soc</a:t>
            </a:r>
            <a:r>
              <a:rPr lang="cs-CZ" b="1" dirty="0" smtClean="0"/>
              <a:t>. služeb  </a:t>
            </a:r>
          </a:p>
          <a:p>
            <a:pPr>
              <a:buNone/>
            </a:pPr>
            <a:r>
              <a:rPr lang="cs-CZ" dirty="0" smtClean="0"/>
              <a:t>    veřejný závazek ,  jednání se zájemcem, </a:t>
            </a:r>
            <a:r>
              <a:rPr lang="cs-CZ" b="1" dirty="0" smtClean="0"/>
              <a:t>smlouva </a:t>
            </a:r>
            <a:r>
              <a:rPr lang="cs-CZ" dirty="0" smtClean="0"/>
              <a:t>o poskytování </a:t>
            </a:r>
            <a:r>
              <a:rPr lang="cs-CZ" dirty="0" err="1" smtClean="0"/>
              <a:t>ss</a:t>
            </a:r>
            <a:r>
              <a:rPr lang="cs-CZ" dirty="0" smtClean="0"/>
              <a:t>.  podmínky a pravidla poskytování služby,  práva a důstojnost,  stížnosti, srozumitelnost informací pro všechny,  </a:t>
            </a:r>
            <a:r>
              <a:rPr lang="cs-CZ" b="1" dirty="0" smtClean="0"/>
              <a:t>individuální plán  </a:t>
            </a:r>
            <a:r>
              <a:rPr lang="cs-CZ" dirty="0" smtClean="0"/>
              <a:t>průběhu  poskytování </a:t>
            </a:r>
            <a:r>
              <a:rPr lang="cs-CZ" dirty="0" err="1" smtClean="0"/>
              <a:t>ss</a:t>
            </a:r>
            <a:r>
              <a:rPr lang="cs-CZ" dirty="0" smtClean="0"/>
              <a:t>. , </a:t>
            </a:r>
            <a:r>
              <a:rPr lang="cs-CZ" b="1" dirty="0" smtClean="0"/>
              <a:t>standardy kvality </a:t>
            </a:r>
            <a:r>
              <a:rPr lang="cs-CZ" b="1" dirty="0" err="1" smtClean="0"/>
              <a:t>soc</a:t>
            </a:r>
            <a:r>
              <a:rPr lang="cs-CZ" b="1" dirty="0" smtClean="0"/>
              <a:t>. služeb </a:t>
            </a:r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Standardy kvality sociálních služeb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Požadavky na kvalitu sociální služby a kriteria pro její posuzování</a:t>
            </a:r>
          </a:p>
          <a:p>
            <a:r>
              <a:rPr lang="cs-CZ" dirty="0" smtClean="0"/>
              <a:t>Oblasti SQ : personální</a:t>
            </a:r>
          </a:p>
          <a:p>
            <a:pPr lvl="1">
              <a:buNone/>
            </a:pPr>
            <a:r>
              <a:rPr lang="cs-CZ" dirty="0" smtClean="0"/>
              <a:t>			       provozní</a:t>
            </a:r>
          </a:p>
          <a:p>
            <a:pPr lvl="1">
              <a:buNone/>
            </a:pPr>
            <a:r>
              <a:rPr lang="cs-CZ" dirty="0" smtClean="0"/>
              <a:t>                        </a:t>
            </a:r>
            <a:r>
              <a:rPr lang="cs-CZ" b="1" dirty="0" smtClean="0"/>
              <a:t>procedurální </a:t>
            </a:r>
          </a:p>
          <a:p>
            <a:pPr lvl="1">
              <a:buNone/>
            </a:pPr>
            <a:r>
              <a:rPr lang="cs-CZ" dirty="0" smtClean="0"/>
              <a:t>   (cíle a způsoby poskytování  </a:t>
            </a:r>
            <a:r>
              <a:rPr lang="cs-CZ" dirty="0" err="1" smtClean="0"/>
              <a:t>soc</a:t>
            </a:r>
            <a:r>
              <a:rPr lang="cs-CZ" dirty="0" smtClean="0"/>
              <a:t>. služby,  ochrana práv osob,  jednání se zájemcem o službu, smlouva o poskytování  služby,   dokumentace o poskytování služby,  stížnosti,  návaznost  služby  na další zdroje )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Předmět úpravy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Podmínky pro poskytování sociálních služeb a příspěvku na péči</a:t>
            </a:r>
          </a:p>
          <a:p>
            <a:r>
              <a:rPr lang="cs-CZ" dirty="0" smtClean="0"/>
              <a:t>Podmínky pro vydávání oprávnění k  poskytování </a:t>
            </a:r>
            <a:r>
              <a:rPr lang="cs-CZ" dirty="0" err="1" smtClean="0"/>
              <a:t>soc.služeb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pro výkon veřejné správy a inspekci </a:t>
            </a:r>
            <a:r>
              <a:rPr lang="cs-CZ" dirty="0" err="1" smtClean="0"/>
              <a:t>soc</a:t>
            </a:r>
            <a:r>
              <a:rPr lang="cs-CZ" dirty="0" smtClean="0"/>
              <a:t>. služeb</a:t>
            </a:r>
          </a:p>
          <a:p>
            <a:r>
              <a:rPr lang="cs-CZ" dirty="0" smtClean="0"/>
              <a:t>Předpoklady pro výkon činnosti v sociálních službách</a:t>
            </a:r>
          </a:p>
          <a:p>
            <a:r>
              <a:rPr lang="cs-CZ" dirty="0" smtClean="0"/>
              <a:t>Předpoklady pro  výkon povolání sociálního pracovníka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Základní zásady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Každá osoba má nárok na </a:t>
            </a:r>
            <a:r>
              <a:rPr lang="cs-CZ" b="1" dirty="0" smtClean="0"/>
              <a:t>základní sociální poradenství</a:t>
            </a:r>
          </a:p>
          <a:p>
            <a:r>
              <a:rPr lang="cs-CZ" b="1" dirty="0" smtClean="0"/>
              <a:t>Lidská důstojnost</a:t>
            </a:r>
          </a:p>
          <a:p>
            <a:r>
              <a:rPr lang="cs-CZ" b="1" dirty="0" smtClean="0"/>
              <a:t>Individuálně  určené potřeby osob</a:t>
            </a:r>
          </a:p>
          <a:p>
            <a:r>
              <a:rPr lang="cs-CZ" b="1" dirty="0" smtClean="0"/>
              <a:t>Rozvoj samostatnosti a aktivity </a:t>
            </a:r>
            <a:endParaRPr lang="cs-CZ" b="1" dirty="0"/>
          </a:p>
          <a:p>
            <a:r>
              <a:rPr lang="cs-CZ" b="1" dirty="0"/>
              <a:t>P</a:t>
            </a:r>
            <a:r>
              <a:rPr lang="cs-CZ" b="1" dirty="0" smtClean="0"/>
              <a:t>osilování </a:t>
            </a:r>
            <a:r>
              <a:rPr lang="cs-CZ" b="1" dirty="0" err="1" smtClean="0"/>
              <a:t>soc</a:t>
            </a:r>
            <a:r>
              <a:rPr lang="cs-CZ" b="1" dirty="0" smtClean="0"/>
              <a:t>. začleňování</a:t>
            </a:r>
          </a:p>
          <a:p>
            <a:r>
              <a:rPr lang="cs-CZ" b="1" dirty="0" smtClean="0"/>
              <a:t>Kvalita, dodržování lidských práv a základních svobod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Sociální služba 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činnost nebo soubor činností              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pomoc a podpora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sociální začlenění</a:t>
            </a:r>
          </a:p>
          <a:p>
            <a:pPr>
              <a:buNone/>
            </a:pPr>
            <a:r>
              <a:rPr lang="cs-CZ" dirty="0" smtClean="0"/>
              <a:t>    prevence sociálního vyloučení</a:t>
            </a:r>
          </a:p>
          <a:p>
            <a:r>
              <a:rPr lang="cs-CZ" b="1" dirty="0" smtClean="0"/>
              <a:t>Přirozené sociální prostředí</a:t>
            </a:r>
          </a:p>
          <a:p>
            <a:pPr>
              <a:buNone/>
            </a:pPr>
            <a:r>
              <a:rPr lang="cs-CZ" dirty="0" smtClean="0"/>
              <a:t>    rodina,  vazby k blízkým osobám, místa kde lidé pracují, vzdělávají se, realizují běžné sociální aktivity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Nepříznivá sociální situace</a:t>
            </a:r>
          </a:p>
          <a:p>
            <a:pPr>
              <a:buNone/>
            </a:pPr>
            <a:r>
              <a:rPr lang="cs-CZ" dirty="0" smtClean="0"/>
              <a:t>    ztráta  nebo oslabení schopnosti , důvody 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věk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nepříznivý zdravotní stav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krizová sociální situace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životní návyky a způsob života vedoucí ke konfliktům se společností</a:t>
            </a:r>
          </a:p>
          <a:p>
            <a:pPr>
              <a:buNone/>
            </a:pPr>
            <a:r>
              <a:rPr lang="cs-CZ" dirty="0" smtClean="0"/>
              <a:t>    sociálně znevýhodňující prostředí</a:t>
            </a:r>
          </a:p>
          <a:p>
            <a:pPr>
              <a:buNone/>
            </a:pPr>
            <a:r>
              <a:rPr lang="cs-CZ" dirty="0" smtClean="0"/>
              <a:t>    ohrožení práv a zájmů  trestnou činností  jiné osoby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b="1" dirty="0" smtClean="0"/>
              <a:t>řešení</a:t>
            </a:r>
            <a:r>
              <a:rPr lang="cs-CZ" dirty="0" smtClean="0"/>
              <a:t>  musí podporovat  sociální začlenění nebo chránit před sociálním vyloučením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vyloučení</a:t>
            </a:r>
          </a:p>
          <a:p>
            <a:pPr>
              <a:buNone/>
            </a:pPr>
            <a:r>
              <a:rPr lang="cs-CZ" dirty="0" smtClean="0"/>
              <a:t>    vyčlenění člověka mimo  běžný život společnosti a nemožnost  se do něj zapojit v důsledku  nepříznivé sociální situace</a:t>
            </a:r>
          </a:p>
          <a:p>
            <a:r>
              <a:rPr lang="cs-CZ" b="1" dirty="0" smtClean="0"/>
              <a:t>Sociální začleňování</a:t>
            </a:r>
          </a:p>
          <a:p>
            <a:pPr>
              <a:buNone/>
            </a:pPr>
            <a:r>
              <a:rPr lang="cs-CZ" dirty="0" smtClean="0"/>
              <a:t>    proces, příležitosti a možnosti, které napomáhají k zapojení  do ekonomického, sociálního, kulturního života společnosti, běžný způsob života  ve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Kdo sociální služby poskytuje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Obce  a kraje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podmínky pro rozvoj </a:t>
            </a:r>
            <a:r>
              <a:rPr lang="cs-CZ" dirty="0" err="1" smtClean="0"/>
              <a:t>soc</a:t>
            </a:r>
            <a:r>
              <a:rPr lang="cs-CZ" dirty="0" smtClean="0"/>
              <a:t>. služeb, zjišťování potřeb lidí a zdrojů, zřizovatelé  organizací (komunitní plánování)</a:t>
            </a:r>
          </a:p>
          <a:p>
            <a:r>
              <a:rPr lang="cs-CZ" b="1" dirty="0" smtClean="0"/>
              <a:t>NNO a fyzické osoby</a:t>
            </a:r>
          </a:p>
          <a:p>
            <a:pPr>
              <a:buNone/>
            </a:pPr>
            <a:r>
              <a:rPr lang="cs-CZ" dirty="0" smtClean="0"/>
              <a:t>    poskytovatelé  služeb</a:t>
            </a:r>
          </a:p>
          <a:p>
            <a:r>
              <a:rPr lang="cs-CZ" b="1" dirty="0" smtClean="0"/>
              <a:t>MPSV</a:t>
            </a:r>
          </a:p>
          <a:p>
            <a:pPr>
              <a:buNone/>
            </a:pPr>
            <a:r>
              <a:rPr lang="cs-CZ" dirty="0" smtClean="0"/>
              <a:t>    zřizovatel specializovaných  zařízení (celkem 5)</a:t>
            </a:r>
          </a:p>
          <a:p>
            <a:pPr>
              <a:buNone/>
            </a:pPr>
            <a:r>
              <a:rPr lang="cs-CZ" dirty="0" smtClean="0"/>
              <a:t>    systémová  a právní opatření ,  podpora kvality </a:t>
            </a:r>
            <a:r>
              <a:rPr lang="cs-CZ" dirty="0" err="1" smtClean="0"/>
              <a:t>soc</a:t>
            </a:r>
            <a:r>
              <a:rPr lang="cs-CZ" dirty="0" smtClean="0"/>
              <a:t>. služeb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Příspěvek  na péči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Poskytuje se osobám závislým na péči jiné osoby, účelem je  zajištění potřebné pomoci </a:t>
            </a:r>
          </a:p>
          <a:p>
            <a:r>
              <a:rPr lang="cs-CZ" dirty="0" smtClean="0"/>
              <a:t>Pomoc může poskytovat osoba blízká  nebo poskytovatel sociálních služeb</a:t>
            </a:r>
          </a:p>
          <a:p>
            <a:r>
              <a:rPr lang="cs-CZ" dirty="0" smtClean="0"/>
              <a:t>Výše příspěvku záleží na stupni závislosti (IV stupně, </a:t>
            </a:r>
          </a:p>
          <a:p>
            <a:r>
              <a:rPr lang="cs-CZ" dirty="0" smtClean="0"/>
              <a:t>Pro stanovení stupně závislosti se  posuzuje péče o vlastní osobu,  soběstačnost v péči o domácnost, v  komunikaci, nakládání s penězi, obstarávání osobních záležitostí, zapojení do </a:t>
            </a:r>
            <a:r>
              <a:rPr lang="cs-CZ" dirty="0" err="1" smtClean="0"/>
              <a:t>soc</a:t>
            </a:r>
            <a:r>
              <a:rPr lang="cs-CZ" dirty="0" smtClean="0"/>
              <a:t>. aktivit,  ……. (viz §9)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Druhy a formy poskytování sociálních 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Druhy :  </a:t>
            </a:r>
            <a:r>
              <a:rPr lang="cs-CZ" b="1" dirty="0" smtClean="0"/>
              <a:t>Sociální poradenství</a:t>
            </a:r>
          </a:p>
          <a:p>
            <a:pPr>
              <a:buNone/>
            </a:pPr>
            <a:r>
              <a:rPr lang="cs-CZ" b="1" dirty="0" smtClean="0"/>
              <a:t>                   Služby sociální péče</a:t>
            </a:r>
          </a:p>
          <a:p>
            <a:pPr>
              <a:buNone/>
            </a:pPr>
            <a:r>
              <a:rPr lang="cs-CZ" b="1" dirty="0" smtClean="0"/>
              <a:t>                   Služby sociální prevence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Formy :   </a:t>
            </a:r>
            <a:r>
              <a:rPr lang="cs-CZ" b="1" dirty="0" smtClean="0"/>
              <a:t>terénní</a:t>
            </a:r>
          </a:p>
          <a:p>
            <a:pPr>
              <a:buNone/>
            </a:pPr>
            <a:r>
              <a:rPr lang="cs-CZ" b="1" dirty="0" smtClean="0"/>
              <a:t>                     ambulantní</a:t>
            </a:r>
          </a:p>
          <a:p>
            <a:pPr>
              <a:buNone/>
            </a:pPr>
            <a:r>
              <a:rPr lang="cs-CZ" b="1" dirty="0" smtClean="0"/>
              <a:t>                     pobytové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zařízení a činnosti sociálních služeb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749</Words>
  <Application>Microsoft Office PowerPoint</Application>
  <PresentationFormat>Předvádění na obrazovce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Zákon č. 108/2006 Sb. o sociálních službách</vt:lpstr>
      <vt:lpstr>Předmět úpravy</vt:lpstr>
      <vt:lpstr>Základní zásady</vt:lpstr>
      <vt:lpstr>Důležité pojmy</vt:lpstr>
      <vt:lpstr>Snímek 5</vt:lpstr>
      <vt:lpstr>Snímek 6</vt:lpstr>
      <vt:lpstr> Kdo sociální služby poskytuje</vt:lpstr>
      <vt:lpstr>Příspěvek  na péči</vt:lpstr>
      <vt:lpstr>Druhy a formy poskytování sociálních  služeb</vt:lpstr>
      <vt:lpstr>Sociální poradenství</vt:lpstr>
      <vt:lpstr>Služby sociální péče</vt:lpstr>
      <vt:lpstr>Příklady služeb soc. péče</vt:lpstr>
      <vt:lpstr>Činnosti služeb sociální péče</vt:lpstr>
      <vt:lpstr>Služby sociální prevence</vt:lpstr>
      <vt:lpstr>Příklady služeb sociální prevence</vt:lpstr>
      <vt:lpstr>Činnosti služeb sociální prevence</vt:lpstr>
      <vt:lpstr>Podmínky poskytování sociálních služeb</vt:lpstr>
      <vt:lpstr>Standardy kvality sociálních služeb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č. 108/2006 Sb. o sociálních službách</dc:title>
  <dc:creator>vorlova</dc:creator>
  <cp:lastModifiedBy>vorlova</cp:lastModifiedBy>
  <cp:revision>54</cp:revision>
  <dcterms:created xsi:type="dcterms:W3CDTF">2013-10-14T16:03:03Z</dcterms:created>
  <dcterms:modified xsi:type="dcterms:W3CDTF">2015-10-20T10:25:20Z</dcterms:modified>
</cp:coreProperties>
</file>