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B411C-330E-455C-9570-BBF9B0F5DEC5}" type="datetimeFigureOut">
              <a:rPr lang="cs-CZ" smtClean="0"/>
              <a:pPr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Sociální práce</a:t>
            </a:r>
            <a:br>
              <a:rPr lang="cs-CZ" dirty="0" smtClean="0"/>
            </a:br>
            <a:r>
              <a:rPr lang="cs-CZ" dirty="0" smtClean="0"/>
              <a:t>charakteristiky, definice, vývoj oboru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sociální práce</a:t>
            </a:r>
          </a:p>
          <a:p>
            <a:r>
              <a:rPr lang="cs-CZ" dirty="0" smtClean="0"/>
              <a:t>ZS 2015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1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800" dirty="0" smtClean="0"/>
              <a:t>s</a:t>
            </a:r>
            <a:r>
              <a:rPr lang="cs-CZ" sz="2800" dirty="0" smtClean="0"/>
              <a:t>polečenskovědní </a:t>
            </a:r>
            <a:r>
              <a:rPr lang="cs-CZ" sz="2800" dirty="0" smtClean="0"/>
              <a:t>disciplina</a:t>
            </a:r>
          </a:p>
          <a:p>
            <a:r>
              <a:rPr lang="cs-CZ" sz="2800" dirty="0" smtClean="0"/>
              <a:t>o</a:t>
            </a:r>
            <a:r>
              <a:rPr lang="cs-CZ" sz="2800" dirty="0" smtClean="0"/>
              <a:t>blast </a:t>
            </a:r>
            <a:r>
              <a:rPr lang="cs-CZ" sz="2800" dirty="0" smtClean="0"/>
              <a:t>praktické </a:t>
            </a:r>
            <a:r>
              <a:rPr lang="cs-CZ" sz="2800" dirty="0" smtClean="0"/>
              <a:t>činnosti</a:t>
            </a:r>
          </a:p>
          <a:p>
            <a:r>
              <a:rPr lang="cs-CZ" sz="2800" dirty="0" smtClean="0"/>
              <a:t>rámec společenské solidarity  a ideál naplňování </a:t>
            </a:r>
            <a:r>
              <a:rPr lang="cs-CZ" sz="2800" dirty="0" err="1" smtClean="0"/>
              <a:t>individ</a:t>
            </a:r>
            <a:r>
              <a:rPr lang="cs-CZ" sz="2800" dirty="0" smtClean="0"/>
              <a:t>. potenciálu každého </a:t>
            </a:r>
            <a:r>
              <a:rPr lang="cs-CZ" sz="2800" dirty="0" smtClean="0"/>
              <a:t>člověk</a:t>
            </a:r>
            <a:endParaRPr lang="cs-CZ" sz="2800" dirty="0" smtClean="0"/>
          </a:p>
          <a:p>
            <a:r>
              <a:rPr lang="cs-CZ" sz="2800" dirty="0" smtClean="0"/>
              <a:t>z</a:t>
            </a:r>
            <a:r>
              <a:rPr lang="cs-CZ" sz="2800" dirty="0" smtClean="0"/>
              <a:t>aměření </a:t>
            </a:r>
            <a:r>
              <a:rPr lang="cs-CZ" sz="2800" dirty="0" smtClean="0"/>
              <a:t>na odhalování, vysvětlování, zmírňování sociálních problémů</a:t>
            </a:r>
          </a:p>
          <a:p>
            <a:r>
              <a:rPr lang="cs-CZ" sz="2800" dirty="0" smtClean="0"/>
              <a:t>s</a:t>
            </a:r>
            <a:r>
              <a:rPr lang="cs-CZ" sz="2800" dirty="0" smtClean="0"/>
              <a:t>ociální </a:t>
            </a:r>
            <a:r>
              <a:rPr lang="cs-CZ" sz="2800" dirty="0" smtClean="0"/>
              <a:t>uplatnění jedinců, skupin, komunit</a:t>
            </a:r>
          </a:p>
          <a:p>
            <a:r>
              <a:rPr lang="cs-CZ" sz="2800" dirty="0" smtClean="0"/>
              <a:t>s</a:t>
            </a:r>
            <a:r>
              <a:rPr lang="cs-CZ" sz="2800" dirty="0" smtClean="0"/>
              <a:t>polečenské </a:t>
            </a:r>
            <a:r>
              <a:rPr lang="cs-CZ" sz="2800" dirty="0" smtClean="0"/>
              <a:t>podmínky pro jejich sociální uplatnění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Specifika 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omoc </a:t>
            </a:r>
            <a:r>
              <a:rPr lang="cs-CZ" dirty="0" smtClean="0"/>
              <a:t>lidem (rodinám, skupinám, komunitám) v obtížné životní situaci</a:t>
            </a:r>
          </a:p>
          <a:p>
            <a:r>
              <a:rPr lang="cs-CZ" dirty="0" smtClean="0"/>
              <a:t>p</a:t>
            </a:r>
            <a:r>
              <a:rPr lang="cs-CZ" dirty="0" smtClean="0"/>
              <a:t>omoc </a:t>
            </a:r>
            <a:r>
              <a:rPr lang="cs-CZ" dirty="0" smtClean="0"/>
              <a:t>(zároveň) subjektům v jejich sociálním prostředí (jedincům, skupinám,… organizacím) v jejich sociálním prostředí</a:t>
            </a:r>
          </a:p>
          <a:p>
            <a:r>
              <a:rPr lang="cs-CZ" dirty="0" smtClean="0"/>
              <a:t>ř</a:t>
            </a:r>
            <a:r>
              <a:rPr lang="cs-CZ" dirty="0" smtClean="0"/>
              <a:t>ešení </a:t>
            </a:r>
            <a:r>
              <a:rPr lang="cs-CZ" dirty="0" smtClean="0"/>
              <a:t>konfliktů   nebo zmírňování napětí mezi nimi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Vývoj a proměny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800" dirty="0"/>
              <a:t>v</a:t>
            </a:r>
            <a:r>
              <a:rPr lang="cs-CZ" sz="2800" dirty="0" smtClean="0"/>
              <a:t>zájemná pomoc a solidarita vždy spjaty s lidským společenstvím a soužitím</a:t>
            </a:r>
          </a:p>
          <a:p>
            <a:r>
              <a:rPr lang="cs-CZ" sz="2800" dirty="0"/>
              <a:t>r</a:t>
            </a:r>
            <a:r>
              <a:rPr lang="cs-CZ" sz="2800" dirty="0" smtClean="0"/>
              <a:t>ozmanitost forem i obsahů aktivit, poskytovatelů i přístupů</a:t>
            </a:r>
          </a:p>
          <a:p>
            <a:r>
              <a:rPr lang="cs-CZ" sz="2800" dirty="0"/>
              <a:t>r</a:t>
            </a:r>
            <a:r>
              <a:rPr lang="cs-CZ" sz="2800" dirty="0" smtClean="0"/>
              <a:t>odina, sousedská solidarita, aktivity církví (princip </a:t>
            </a:r>
            <a:r>
              <a:rPr lang="cs-CZ" sz="2800" b="1" dirty="0" smtClean="0"/>
              <a:t>„můžeš pomoci“)</a:t>
            </a:r>
          </a:p>
          <a:p>
            <a:r>
              <a:rPr lang="cs-CZ" sz="2800" dirty="0"/>
              <a:t>c</a:t>
            </a:r>
            <a:r>
              <a:rPr lang="cs-CZ" sz="2800" dirty="0" smtClean="0"/>
              <a:t>hudinské zákony, obce, města, šlechta (princip </a:t>
            </a:r>
            <a:r>
              <a:rPr lang="cs-CZ" sz="2800" b="1" dirty="0" smtClean="0"/>
              <a:t>„musíš pomoci</a:t>
            </a:r>
            <a:r>
              <a:rPr lang="cs-CZ" sz="2800" b="1" dirty="0" smtClean="0"/>
              <a:t>“)</a:t>
            </a:r>
            <a:endParaRPr lang="cs-CZ" sz="2800" b="1" dirty="0" smtClean="0"/>
          </a:p>
          <a:p>
            <a:r>
              <a:rPr lang="cs-CZ" sz="2800" dirty="0" err="1" smtClean="0"/>
              <a:t>poč</a:t>
            </a:r>
            <a:r>
              <a:rPr lang="cs-CZ" sz="2800" dirty="0" smtClean="0"/>
              <a:t>. 20.stol. vliv společenských věd , 2.pol.20.stol důraz na lidská práva (princip „ </a:t>
            </a:r>
            <a:r>
              <a:rPr lang="cs-CZ" sz="2800" b="1" dirty="0" smtClean="0"/>
              <a:t>právo </a:t>
            </a:r>
            <a:r>
              <a:rPr lang="cs-CZ" sz="2800" b="1" dirty="0" smtClean="0"/>
              <a:t>na </a:t>
            </a:r>
            <a:r>
              <a:rPr lang="cs-CZ" sz="2800" b="1" dirty="0" smtClean="0"/>
              <a:t>pomoc“)</a:t>
            </a:r>
            <a:endParaRPr lang="cs-CZ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Motivy a hodnoty 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dirty="0" smtClean="0"/>
              <a:t>Motivy: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 </a:t>
            </a:r>
            <a:r>
              <a:rPr lang="cs-CZ" sz="2400" b="1" dirty="0" smtClean="0"/>
              <a:t>soucit </a:t>
            </a:r>
            <a:r>
              <a:rPr lang="cs-CZ" sz="2400" dirty="0" smtClean="0"/>
              <a:t>    profesionální </a:t>
            </a:r>
            <a:r>
              <a:rPr lang="cs-CZ" sz="2400" b="1" dirty="0" smtClean="0"/>
              <a:t>pomoc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 </a:t>
            </a:r>
            <a:r>
              <a:rPr lang="cs-CZ" sz="2400" b="1" dirty="0" smtClean="0"/>
              <a:t>strach</a:t>
            </a:r>
            <a:r>
              <a:rPr lang="cs-CZ" sz="2400" dirty="0" smtClean="0"/>
              <a:t>    profesionální </a:t>
            </a:r>
            <a:r>
              <a:rPr lang="cs-CZ" sz="2400" b="1" dirty="0" smtClean="0"/>
              <a:t>kontrola</a:t>
            </a:r>
          </a:p>
          <a:p>
            <a:r>
              <a:rPr lang="cs-CZ" sz="2400" dirty="0" smtClean="0"/>
              <a:t>Hodnoty: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ú</a:t>
            </a:r>
            <a:r>
              <a:rPr lang="cs-CZ" sz="2400" dirty="0" smtClean="0"/>
              <a:t>cta k člověku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r</a:t>
            </a:r>
            <a:r>
              <a:rPr lang="cs-CZ" sz="2400" dirty="0" smtClean="0"/>
              <a:t>ovnost všech lidí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s</a:t>
            </a:r>
            <a:r>
              <a:rPr lang="cs-CZ" sz="2400" dirty="0" smtClean="0"/>
              <a:t>olidarita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s</a:t>
            </a:r>
            <a:r>
              <a:rPr lang="cs-CZ" sz="2400" dirty="0" smtClean="0"/>
              <a:t>pravedlnost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k</a:t>
            </a:r>
            <a:r>
              <a:rPr lang="cs-CZ" sz="2400" dirty="0" smtClean="0"/>
              <a:t>aždý je schopen změny, růstu, sebezdokonalení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j</a:t>
            </a:r>
            <a:r>
              <a:rPr lang="cs-CZ" sz="2400" dirty="0" smtClean="0"/>
              <a:t>edinečnost každého se může projevit pouze ve společenství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Charakteristiky </a:t>
            </a:r>
            <a:br>
              <a:rPr lang="cs-CZ" b="1" dirty="0" smtClean="0"/>
            </a:br>
            <a:r>
              <a:rPr lang="cs-CZ" b="1" dirty="0" smtClean="0"/>
              <a:t>moderní sociální 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polečenskovědní disciplina</a:t>
            </a:r>
          </a:p>
          <a:p>
            <a:r>
              <a:rPr lang="cs-CZ" dirty="0"/>
              <a:t>p</a:t>
            </a:r>
            <a:r>
              <a:rPr lang="cs-CZ" dirty="0" smtClean="0"/>
              <a:t>raktická profesionální činnost</a:t>
            </a:r>
          </a:p>
          <a:p>
            <a:r>
              <a:rPr lang="cs-CZ" dirty="0"/>
              <a:t>t</a:t>
            </a:r>
            <a:r>
              <a:rPr lang="cs-CZ" dirty="0" smtClean="0"/>
              <a:t>eoretická základna</a:t>
            </a:r>
          </a:p>
          <a:p>
            <a:r>
              <a:rPr lang="cs-CZ" dirty="0"/>
              <a:t>p</a:t>
            </a:r>
            <a:r>
              <a:rPr lang="cs-CZ" dirty="0" smtClean="0"/>
              <a:t>římá aplikace teorií v praxi při řešení konkrétních problémů</a:t>
            </a:r>
          </a:p>
          <a:p>
            <a:r>
              <a:rPr lang="cs-CZ" dirty="0"/>
              <a:t>v</a:t>
            </a:r>
            <a:r>
              <a:rPr lang="cs-CZ" dirty="0" smtClean="0"/>
              <a:t>lastní metodické postupy</a:t>
            </a:r>
          </a:p>
          <a:p>
            <a:r>
              <a:rPr lang="cs-CZ" dirty="0"/>
              <a:t>l</a:t>
            </a:r>
            <a:r>
              <a:rPr lang="cs-CZ" dirty="0" smtClean="0"/>
              <a:t>egislativní a institucionální rámec</a:t>
            </a:r>
          </a:p>
          <a:p>
            <a:r>
              <a:rPr lang="cs-CZ" dirty="0"/>
              <a:t>f</a:t>
            </a:r>
            <a:r>
              <a:rPr lang="cs-CZ" dirty="0" smtClean="0"/>
              <a:t>inanční a organizační propojení se státní správou</a:t>
            </a:r>
          </a:p>
          <a:p>
            <a:r>
              <a:rPr lang="cs-CZ" dirty="0"/>
              <a:t>e</a:t>
            </a:r>
            <a:r>
              <a:rPr lang="cs-CZ" dirty="0" smtClean="0"/>
              <a:t>tický kodex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Definice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Viz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Slovník sociální práce (</a:t>
            </a:r>
            <a:r>
              <a:rPr lang="cs-CZ" dirty="0" err="1" smtClean="0"/>
              <a:t>O</a:t>
            </a:r>
            <a:r>
              <a:rPr lang="cs-CZ" dirty="0" smtClean="0"/>
              <a:t>.Matoušek str.213)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Základy sociální práce (O. Matoušek a kol. str. 184,185)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Etický kodex sociálních pracovníků (Mezinárodní federace SP, 2000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Paradigmata moderní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T</a:t>
            </a:r>
            <a:r>
              <a:rPr lang="cs-CZ" b="1" dirty="0" smtClean="0"/>
              <a:t>erapeutické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podpora zdrojů jedince, rodiny,…</a:t>
            </a:r>
          </a:p>
          <a:p>
            <a:r>
              <a:rPr lang="cs-CZ" b="1" dirty="0" smtClean="0"/>
              <a:t>Reformní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</a:t>
            </a:r>
            <a:r>
              <a:rPr lang="cs-CZ" dirty="0" smtClean="0"/>
              <a:t>osilování utlačených, reforma  </a:t>
            </a:r>
            <a:r>
              <a:rPr lang="cs-CZ" dirty="0" err="1" smtClean="0"/>
              <a:t>společ</a:t>
            </a:r>
            <a:r>
              <a:rPr lang="cs-CZ" dirty="0" smtClean="0"/>
              <a:t>. systému, institucí</a:t>
            </a:r>
          </a:p>
          <a:p>
            <a:r>
              <a:rPr lang="cs-CZ" b="1" dirty="0" smtClean="0"/>
              <a:t>Poradenské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d</a:t>
            </a:r>
            <a:r>
              <a:rPr lang="cs-CZ" dirty="0" smtClean="0"/>
              <a:t>ůraz na informace, informovanost, potřeby klientů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302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Sociální práce charakteristiky, definice, vývoj oboru</vt:lpstr>
      <vt:lpstr>Sociální práce </vt:lpstr>
      <vt:lpstr>Specifika sociální práce </vt:lpstr>
      <vt:lpstr>Vývoj a proměny sociální práce</vt:lpstr>
      <vt:lpstr>Motivy a hodnoty sociální práce </vt:lpstr>
      <vt:lpstr>Charakteristiky  moderní sociální  práce</vt:lpstr>
      <vt:lpstr>Definice sociální práce</vt:lpstr>
      <vt:lpstr>Paradigmata moderní sociální práce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charakteristiky, definice oboru</dc:title>
  <dc:creator>vorlova</dc:creator>
  <cp:lastModifiedBy>vorlova</cp:lastModifiedBy>
  <cp:revision>7</cp:revision>
  <dcterms:created xsi:type="dcterms:W3CDTF">2015-09-14T15:04:52Z</dcterms:created>
  <dcterms:modified xsi:type="dcterms:W3CDTF">2015-09-15T08:21:55Z</dcterms:modified>
</cp:coreProperties>
</file>