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8" d="100"/>
        <a:sy n="148" d="100"/>
      </p:scale>
      <p:origin x="0" y="109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1F98-7588-4473-9CBD-AA8095DDD585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EEEF-1993-451E-BD8B-88C92E9F4B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0732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542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26CED13-C0F8-4832-AA62-665E72751D68}" type="slidenum">
              <a:rPr lang="cs-CZ" altLang="cs-CZ" smtClean="0"/>
              <a:pPr>
                <a:spcBef>
                  <a:spcPct val="0"/>
                </a:spcBef>
              </a:pPr>
              <a:t>2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>
              <a:latin typeface="Arial" charset="0"/>
            </a:endParaRPr>
          </a:p>
        </p:txBody>
      </p:sp>
      <p:sp>
        <p:nvSpPr>
          <p:cNvPr id="553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fld id="{A4BFAECA-A17D-469B-9789-7B8033E39719}" type="slidenum">
              <a:rPr lang="cs-CZ" altLang="cs-CZ" smtClean="0">
                <a:solidFill>
                  <a:schemeClr val="tx1"/>
                </a:solidFill>
              </a:rPr>
              <a:pPr/>
              <a:t>9</a:t>
            </a:fld>
            <a:endParaRPr lang="cs-CZ" altLang="cs-CZ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fld id="{4293CD30-3B50-4288-BB47-E1EC96EB35D2}" type="slidenum">
              <a:rPr lang="cs-CZ" altLang="cs-CZ" smtClean="0">
                <a:solidFill>
                  <a:schemeClr val="tx1"/>
                </a:solidFill>
              </a:rPr>
              <a:pPr/>
              <a:t>32</a:t>
            </a:fld>
            <a:endParaRPr lang="cs-CZ" altLang="cs-CZ" smtClean="0">
              <a:solidFill>
                <a:schemeClr val="tx1"/>
              </a:solidFill>
            </a:endParaRPr>
          </a:p>
        </p:txBody>
      </p:sp>
      <p:sp>
        <p:nvSpPr>
          <p:cNvPr id="56323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4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56325" name="Zástupný symbol pro číslo snímk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pPr algn="r" eaLnBrk="1" hangingPunct="1"/>
            <a:fld id="{83E47510-7E7A-42F6-96C4-5B25E8517341}" type="slidenum">
              <a:rPr lang="cs-CZ" altLang="cs-CZ" sz="1200">
                <a:solidFill>
                  <a:schemeClr val="tx1"/>
                </a:solidFill>
              </a:rPr>
              <a:pPr algn="r" eaLnBrk="1" hangingPunct="1"/>
              <a:t>32</a:t>
            </a:fld>
            <a:endParaRPr lang="cs-CZ" altLang="cs-CZ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fld id="{F2F9AFCC-7064-402A-BC1E-755609D94CE5}" type="slidenum">
              <a:rPr lang="cs-CZ" altLang="cs-CZ" smtClean="0">
                <a:solidFill>
                  <a:schemeClr val="tx1"/>
                </a:solidFill>
              </a:rPr>
              <a:pPr/>
              <a:t>33</a:t>
            </a:fld>
            <a:endParaRPr lang="cs-CZ" altLang="cs-CZ" smtClean="0">
              <a:solidFill>
                <a:schemeClr val="tx1"/>
              </a:solidFill>
            </a:endParaRPr>
          </a:p>
        </p:txBody>
      </p:sp>
      <p:sp>
        <p:nvSpPr>
          <p:cNvPr id="57347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8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57349" name="Zástupný symbol pro číslo snímku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rgbClr val="FF3300"/>
                </a:solidFill>
                <a:latin typeface="Arial" charset="0"/>
              </a:defRPr>
            </a:lvl1pPr>
            <a:lvl2pPr marL="742950" indent="-285750">
              <a:defRPr>
                <a:solidFill>
                  <a:srgbClr val="FF3300"/>
                </a:solidFill>
                <a:latin typeface="Arial" charset="0"/>
              </a:defRPr>
            </a:lvl2pPr>
            <a:lvl3pPr marL="1143000" indent="-228600">
              <a:defRPr>
                <a:solidFill>
                  <a:srgbClr val="FF3300"/>
                </a:solidFill>
                <a:latin typeface="Arial" charset="0"/>
              </a:defRPr>
            </a:lvl3pPr>
            <a:lvl4pPr marL="1600200" indent="-228600">
              <a:defRPr>
                <a:solidFill>
                  <a:srgbClr val="FF3300"/>
                </a:solidFill>
                <a:latin typeface="Arial" charset="0"/>
              </a:defRPr>
            </a:lvl4pPr>
            <a:lvl5pPr marL="2057400" indent="-228600">
              <a:defRPr>
                <a:solidFill>
                  <a:srgbClr val="FF33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3300"/>
                </a:solidFill>
                <a:latin typeface="Arial" charset="0"/>
              </a:defRPr>
            </a:lvl9pPr>
          </a:lstStyle>
          <a:p>
            <a:pPr algn="r" eaLnBrk="1" hangingPunct="1"/>
            <a:fld id="{487B1A6D-E998-4CD1-AF04-B11F0C59CFF5}" type="slidenum">
              <a:rPr lang="cs-CZ" altLang="cs-CZ" sz="1200">
                <a:solidFill>
                  <a:schemeClr val="tx1"/>
                </a:solidFill>
              </a:rPr>
              <a:pPr algn="r" eaLnBrk="1" hangingPunct="1"/>
              <a:t>33</a:t>
            </a:fld>
            <a:endParaRPr lang="cs-CZ" altLang="cs-CZ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0938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6510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9848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nline obrázek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D541B-2A7B-4EE0-93AC-7A33E2C6FB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7295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0474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51178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2151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7345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2568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4024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8427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5775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77DE-C03B-4026-B3D2-AADB973F8FD1}" type="datetimeFigureOut">
              <a:rPr lang="cs-CZ" smtClean="0"/>
              <a:pPr/>
              <a:t>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297F5-B24B-4A72-AE55-FFB2EA2BA7E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2478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is.muni.cz/osoba/9241?lang=cs" TargetMode="External"/><Relationship Id="rId2" Type="http://schemas.openxmlformats.org/officeDocument/2006/relationships/hyperlink" Target="https://is.muni.cz/osoba/42916?lang=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graceonline.cz/e-knihovna/publikace-vyzkumy/" TargetMode="External"/><Relationship Id="rId5" Type="http://schemas.openxmlformats.org/officeDocument/2006/relationships/hyperlink" Target="http://www.biograf.org/clanky/members/clanek.php?clanek=v4001" TargetMode="External"/><Relationship Id="rId4" Type="http://schemas.openxmlformats.org/officeDocument/2006/relationships/hyperlink" Target="https://is.muni.cz/osoba/7385?lang=cs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c-institute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Sociologie zdraví a nemoci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ETF</a:t>
            </a:r>
          </a:p>
          <a:p>
            <a:r>
              <a:rPr lang="cs-CZ" dirty="0" smtClean="0"/>
              <a:t>Pastorační a sociální práce</a:t>
            </a:r>
          </a:p>
          <a:p>
            <a:r>
              <a:rPr lang="cs-CZ" smtClean="0"/>
              <a:t>2015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7504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3600" b="1" smtClean="0"/>
              <a:t>Zdraví a nemoc </a:t>
            </a:r>
            <a:br>
              <a:rPr lang="cs-CZ" altLang="cs-CZ" sz="3600" b="1" smtClean="0"/>
            </a:br>
            <a:r>
              <a:rPr lang="cs-CZ" altLang="cs-CZ" sz="3600" b="1" smtClean="0"/>
              <a:t>– sociologická perspektiva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627688" cy="48529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altLang="cs-CZ" sz="3600" b="1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altLang="cs-CZ" sz="3600" b="1" smtClean="0"/>
              <a:t>Talcott Parsons</a:t>
            </a:r>
            <a:r>
              <a:rPr lang="cs-CZ" altLang="cs-CZ" sz="3600" smtClean="0"/>
              <a:t>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(1902 – 1979)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Velké sociologické teorie: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800" smtClean="0"/>
              <a:t>strukturálního funkcionalismu,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cs-CZ" altLang="cs-CZ" sz="2800" smtClean="0"/>
              <a:t>teorie jednání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altLang="cs-CZ" sz="2800" smtClean="0"/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r>
              <a:rPr lang="cs-CZ" altLang="cs-CZ" sz="2400" smtClean="0"/>
              <a:t>lidské jednání je dobrovolné, umyslné (účelné) a má symbolický rozměr </a:t>
            </a:r>
          </a:p>
          <a:p>
            <a:pPr marL="609600" indent="-609600" eaLnBrk="1" hangingPunct="1">
              <a:lnSpc>
                <a:spcPct val="90000"/>
              </a:lnSpc>
              <a:buFontTx/>
              <a:buChar char="-"/>
            </a:pPr>
            <a:endParaRPr lang="cs-CZ" altLang="cs-CZ" sz="2400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altLang="cs-CZ" sz="3600" smtClean="0"/>
          </a:p>
        </p:txBody>
      </p:sp>
      <p:pic>
        <p:nvPicPr>
          <p:cNvPr id="17412" name="Picture 5" descr="obr_Parso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227763" y="2276475"/>
            <a:ext cx="2057400" cy="360045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3" name="Picture 6" descr="http://upload.wikimedia.org/wikipedia/en/4/45/Talcott_Parsons_%28photo%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0613" y="2133600"/>
            <a:ext cx="212090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2475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600" b="1" smtClean="0"/>
              <a:t>Role nemocného = sick role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altLang="cs-CZ" smtClean="0"/>
              <a:t>Dle Parsonse musí člověk v roli nemocného</a:t>
            </a:r>
          </a:p>
          <a:p>
            <a:pPr eaLnBrk="1" hangingPunct="1">
              <a:buFontTx/>
              <a:buNone/>
            </a:pPr>
            <a:r>
              <a:rPr lang="cs-CZ" altLang="cs-CZ" smtClean="0"/>
              <a:t>naplňovat očekávání společnosti:</a:t>
            </a:r>
          </a:p>
          <a:p>
            <a:pPr eaLnBrk="1" hangingPunct="1"/>
            <a:r>
              <a:rPr lang="cs-CZ" altLang="cs-CZ" smtClean="0"/>
              <a:t>Nenese zodpovědnost za svůj stav a nemůže být za něj viněn</a:t>
            </a:r>
          </a:p>
          <a:p>
            <a:pPr eaLnBrk="1" hangingPunct="1"/>
            <a:r>
              <a:rPr lang="cs-CZ" altLang="cs-CZ" smtClean="0"/>
              <a:t>Nevykonává běžné povinnosti</a:t>
            </a:r>
          </a:p>
          <a:p>
            <a:pPr eaLnBrk="1" hangingPunct="1"/>
            <a:r>
              <a:rPr lang="cs-CZ" altLang="cs-CZ" smtClean="0"/>
              <a:t>Musí respektovat pokyny lékaře</a:t>
            </a:r>
          </a:p>
          <a:p>
            <a:pPr eaLnBrk="1" hangingPunct="1"/>
            <a:r>
              <a:rPr lang="cs-CZ" altLang="cs-CZ" smtClean="0"/>
              <a:t>Musí usilovat o své uzdravení a návrat k plnění běžných funkcí</a:t>
            </a:r>
          </a:p>
          <a:p>
            <a:pPr eaLnBrk="1" hangingPunct="1">
              <a:buFontTx/>
              <a:buNone/>
            </a:pPr>
            <a:endParaRPr lang="cs-CZ" altLang="cs-CZ" b="1" smtClean="0"/>
          </a:p>
        </p:txBody>
      </p:sp>
    </p:spTree>
    <p:extLst>
      <p:ext uri="{BB962C8B-B14F-4D97-AF65-F5344CB8AC3E}">
        <p14:creationId xmlns:p14="http://schemas.microsoft.com/office/powerpoint/2010/main" xmlns="" val="3774768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613"/>
            <a:ext cx="8229600" cy="581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Kritika tohoto konceptu</a:t>
            </a:r>
            <a:r>
              <a:rPr lang="cs-CZ" altLang="cs-CZ" sz="4000" smtClean="0"/>
              <a:t>:</a:t>
            </a:r>
            <a:br>
              <a:rPr lang="cs-CZ" altLang="cs-CZ" sz="4000" smtClean="0"/>
            </a:br>
            <a:endParaRPr lang="cs-CZ" altLang="cs-CZ" sz="40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42350" cy="5183187"/>
          </a:xfrm>
        </p:spPr>
        <p:txBody>
          <a:bodyPr/>
          <a:lstStyle/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Koncept role nemocného byl vhodný pro </a:t>
            </a:r>
            <a:r>
              <a:rPr lang="cs-CZ" altLang="cs-CZ" sz="2400" b="1" dirty="0" smtClean="0"/>
              <a:t>akutní onemocnění</a:t>
            </a:r>
            <a:endParaRPr lang="cs-CZ" altLang="cs-CZ" sz="2400" dirty="0" smtClean="0"/>
          </a:p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Nárůst dlouhodobých onemocnění přináší nový pohled na roli chronicky nemocného, na roli člověka s postižením a </a:t>
            </a:r>
            <a:r>
              <a:rPr lang="cs-CZ" altLang="cs-CZ" sz="2400" b="1" dirty="0" smtClean="0"/>
              <a:t>potlačování role nemocného – normalizaci</a:t>
            </a:r>
            <a:r>
              <a:rPr lang="cs-CZ" altLang="cs-CZ" sz="2400" dirty="0" smtClean="0"/>
              <a:t> (</a:t>
            </a:r>
            <a:r>
              <a:rPr lang="cs-CZ" altLang="cs-CZ" sz="2400" b="1" dirty="0" smtClean="0"/>
              <a:t>sociální model nemoci/postižení</a:t>
            </a:r>
            <a:r>
              <a:rPr lang="cs-CZ" altLang="cs-CZ" sz="2400" dirty="0" smtClean="0"/>
              <a:t> x medicínský  model) </a:t>
            </a:r>
          </a:p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Přijetí role pacienta není automatické – je podmíněno </a:t>
            </a:r>
            <a:r>
              <a:rPr lang="cs-CZ" altLang="cs-CZ" sz="2400" b="1" dirty="0" smtClean="0"/>
              <a:t>věkem, genderem, příslušností k sociální vrstvě, etnickou skupinou, zaměstnáním a jinými sociálními faktory;</a:t>
            </a:r>
          </a:p>
          <a:p>
            <a:pPr lvl="1" eaLnBrk="1" hangingPunct="1">
              <a:buFont typeface="Arial" charset="0"/>
              <a:buChar char="•"/>
            </a:pPr>
            <a:r>
              <a:rPr lang="cs-CZ" altLang="cs-CZ" sz="2400" dirty="0" smtClean="0"/>
              <a:t>Přijetí role nemocného nesouvisí jenom s nemocí, ale též s jejím významem - téma </a:t>
            </a:r>
            <a:r>
              <a:rPr lang="cs-CZ" altLang="cs-CZ" sz="2400" b="1" dirty="0" smtClean="0"/>
              <a:t>stigmatizace, </a:t>
            </a:r>
            <a:r>
              <a:rPr lang="cs-CZ" altLang="cs-CZ" sz="2400" dirty="0" smtClean="0"/>
              <a:t>(</a:t>
            </a:r>
            <a:r>
              <a:rPr lang="cs-CZ" altLang="cs-CZ" sz="2400" dirty="0" err="1" smtClean="0"/>
              <a:t>destigmatizace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autostigmatizace</a:t>
            </a:r>
            <a:r>
              <a:rPr lang="cs-CZ" altLang="cs-CZ" sz="2400" dirty="0" smtClean="0"/>
              <a:t>)</a:t>
            </a:r>
          </a:p>
          <a:p>
            <a:pPr lvl="1" eaLnBrk="1" hangingPunct="1"/>
            <a:endParaRPr lang="cs-CZ" altLang="cs-CZ" sz="2400" dirty="0" smtClean="0"/>
          </a:p>
          <a:p>
            <a:pPr eaLnBrk="1" hangingPunct="1"/>
            <a:endParaRPr lang="cs-CZ" alt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4529384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Nemoc jako sociální konstrukce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5150" y="1628775"/>
            <a:ext cx="8578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Symbolický </a:t>
            </a:r>
            <a:r>
              <a:rPr lang="cs-CZ" altLang="cs-CZ" sz="2400" b="1" dirty="0" err="1" smtClean="0"/>
              <a:t>interakcioismus</a:t>
            </a:r>
            <a:r>
              <a:rPr lang="cs-CZ" altLang="cs-CZ" sz="24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směr, který se zabývá sociálním jednáním a interakcemi lidí, tedy i lidí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nemocných, na základě </a:t>
            </a:r>
            <a:r>
              <a:rPr lang="cs-CZ" altLang="cs-CZ" sz="2000" b="1" dirty="0" smtClean="0"/>
              <a:t>významů,</a:t>
            </a:r>
            <a:r>
              <a:rPr lang="cs-CZ" altLang="cs-CZ" sz="2000" dirty="0" smtClean="0"/>
              <a:t> které přisuzují různým jevům 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situacím – </a:t>
            </a:r>
            <a:r>
              <a:rPr lang="cs-CZ" altLang="cs-CZ" sz="2000" dirty="0" err="1" smtClean="0"/>
              <a:t>G.H.Mead</a:t>
            </a:r>
            <a:r>
              <a:rPr lang="cs-CZ" altLang="cs-CZ" sz="2000" dirty="0" smtClean="0"/>
              <a:t>, </a:t>
            </a:r>
            <a:r>
              <a:rPr lang="cs-CZ" altLang="cs-CZ" sz="2000" dirty="0" err="1" smtClean="0"/>
              <a:t>C.H.Cooley</a:t>
            </a:r>
            <a:r>
              <a:rPr lang="cs-CZ" altLang="cs-CZ" sz="2000" dirty="0" smtClean="0"/>
              <a:t>, </a:t>
            </a:r>
            <a:r>
              <a:rPr lang="cs-CZ" altLang="cs-CZ" sz="2000" dirty="0" err="1" smtClean="0"/>
              <a:t>Erving</a:t>
            </a:r>
            <a:r>
              <a:rPr lang="cs-CZ" altLang="cs-CZ" sz="2000" dirty="0" smtClean="0"/>
              <a:t> </a:t>
            </a:r>
            <a:r>
              <a:rPr lang="cs-CZ" altLang="cs-CZ" sz="2000" dirty="0" err="1" smtClean="0"/>
              <a:t>Goffman</a:t>
            </a:r>
            <a:r>
              <a:rPr lang="cs-CZ" altLang="cs-CZ" sz="2000" dirty="0" smtClean="0"/>
              <a:t>)</a:t>
            </a:r>
            <a:r>
              <a:rPr lang="cs-CZ" altLang="cs-CZ" sz="1600" dirty="0" smtClean="0"/>
              <a:t/>
            </a:r>
            <a:br>
              <a:rPr lang="cs-CZ" altLang="cs-CZ" sz="1600" dirty="0" smtClean="0"/>
            </a:br>
            <a:endParaRPr lang="cs-CZ" altLang="cs-CZ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Sociální konstrukce zdravotních problémů a otázek v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systémech zdravotní péče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např. porodu, smrti, nemoci – AIDS, nádorová onemocnění, duševní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  onemocnění, demence – </a:t>
            </a:r>
            <a:r>
              <a:rPr lang="cs-CZ" altLang="cs-CZ" sz="2000" b="1" dirty="0" smtClean="0"/>
              <a:t>téma stigmatizace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expertní vs. laické vědění (kdo je expert na pacientovu nemoc?)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nemoc a identita nemocných (</a:t>
            </a:r>
            <a:r>
              <a:rPr lang="cs-CZ" altLang="cs-CZ" sz="2000" b="1" dirty="0" smtClean="0"/>
              <a:t>zisky a ztráty z role nemocného</a:t>
            </a:r>
            <a:r>
              <a:rPr lang="cs-CZ" altLang="cs-CZ" sz="2000" dirty="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   - E. </a:t>
            </a:r>
            <a:r>
              <a:rPr lang="cs-CZ" altLang="cs-CZ" sz="2000" dirty="0" err="1" smtClean="0"/>
              <a:t>Goffman</a:t>
            </a:r>
            <a:r>
              <a:rPr lang="cs-CZ" altLang="cs-CZ" sz="2000" dirty="0" smtClean="0"/>
              <a:t>: „Stigma: poznámky o způsobech zvládání narušené identity“, Praha,  Slon 2003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altLang="cs-CZ" sz="1600" dirty="0" smtClean="0"/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997176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smtClean="0"/>
              <a:t>Nemoc jako sociální konstrukce</a:t>
            </a:r>
            <a:endParaRPr lang="cs-CZ" altLang="cs-CZ" sz="400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40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b="1" dirty="0" smtClean="0"/>
              <a:t>  Zisky a ztráty z role nemocného: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3600" dirty="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b="1" dirty="0" smtClean="0"/>
              <a:t>  Simulace a disimulace</a:t>
            </a:r>
            <a:r>
              <a:rPr lang="cs-CZ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 smtClean="0"/>
              <a:t>  - popírání nebo zatajování nemoci;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 smtClean="0"/>
              <a:t>  - zejm. u pracovně vytížených lidí kvůli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/>
              <a:t> </a:t>
            </a:r>
            <a:r>
              <a:rPr lang="cs-CZ" dirty="0" smtClean="0"/>
              <a:t>   obavě ze ztráty zaměstnání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dirty="0" smtClean="0"/>
              <a:t>  - </a:t>
            </a:r>
            <a:r>
              <a:rPr lang="cs-CZ" dirty="0"/>
              <a:t>j</a:t>
            </a:r>
            <a:r>
              <a:rPr lang="cs-CZ" dirty="0" smtClean="0"/>
              <a:t>ako důsledek strachu z nemoci</a:t>
            </a:r>
          </a:p>
          <a:p>
            <a:pPr marL="0" indent="0">
              <a:buFontTx/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70639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altLang="cs-CZ" sz="4000" b="1" smtClean="0"/>
              <a:t>Porozumnění nemoci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cs-CZ" sz="2800" b="1" dirty="0" smtClean="0"/>
              <a:t>Fenomenologická sociologie </a:t>
            </a:r>
          </a:p>
          <a:p>
            <a:pPr marL="0" indent="0">
              <a:buFontTx/>
              <a:buNone/>
              <a:defRPr/>
            </a:pPr>
            <a:r>
              <a:rPr lang="cs-CZ" sz="2400" dirty="0" smtClean="0"/>
              <a:t>(Alfred </a:t>
            </a:r>
            <a:r>
              <a:rPr lang="cs-CZ" sz="2400" dirty="0"/>
              <a:t>Schütz </a:t>
            </a:r>
            <a:r>
              <a:rPr lang="cs-CZ" sz="2400" dirty="0" smtClean="0"/>
              <a:t>1899 - 1959):</a:t>
            </a:r>
          </a:p>
          <a:p>
            <a:pPr>
              <a:defRPr/>
            </a:pPr>
            <a:r>
              <a:rPr lang="cs-CZ" sz="1800" dirty="0"/>
              <a:t>klade důraz na postavení individua v sociálním světě, na jeho prožívání sociálních situací a na studium každodenní </a:t>
            </a:r>
            <a:r>
              <a:rPr lang="cs-CZ" sz="1800" dirty="0" smtClean="0"/>
              <a:t>činnosti, zdůrazňuje </a:t>
            </a:r>
            <a:r>
              <a:rPr lang="cs-CZ" sz="1800" dirty="0"/>
              <a:t>absolutní situační podmíněnost, a tedy </a:t>
            </a:r>
            <a:r>
              <a:rPr lang="cs-CZ" sz="1800" b="1" dirty="0"/>
              <a:t>neopakovatelnost lidského chování a </a:t>
            </a:r>
            <a:r>
              <a:rPr lang="cs-CZ" sz="1800" b="1" dirty="0" smtClean="0"/>
              <a:t>interakce</a:t>
            </a:r>
          </a:p>
          <a:p>
            <a:pPr>
              <a:defRPr/>
            </a:pPr>
            <a:r>
              <a:rPr lang="cs-CZ" sz="1800" dirty="0" smtClean="0"/>
              <a:t>porozumění </a:t>
            </a:r>
            <a:r>
              <a:rPr lang="cs-CZ" sz="1800" dirty="0"/>
              <a:t>sociálnímu významu jednotlivých </a:t>
            </a:r>
            <a:r>
              <a:rPr lang="cs-CZ" sz="1800" dirty="0" smtClean="0"/>
              <a:t>fenoménů (lidé dávají </a:t>
            </a:r>
            <a:r>
              <a:rPr lang="cs-CZ" sz="1800" b="1" dirty="0" smtClean="0"/>
              <a:t>smysl </a:t>
            </a:r>
            <a:r>
              <a:rPr lang="cs-CZ" sz="1800" dirty="0" smtClean="0"/>
              <a:t>svému jednání a světu, který je obklopuje – </a:t>
            </a:r>
            <a:r>
              <a:rPr lang="cs-CZ" sz="1800" b="1" dirty="0" smtClean="0"/>
              <a:t>tedy i své nemoci</a:t>
            </a:r>
            <a:r>
              <a:rPr lang="cs-CZ" sz="1800" dirty="0" smtClean="0"/>
              <a:t>)</a:t>
            </a:r>
          </a:p>
          <a:p>
            <a:pPr>
              <a:defRPr/>
            </a:pPr>
            <a:r>
              <a:rPr lang="cs-CZ" sz="1800" dirty="0" smtClean="0"/>
              <a:t>nezabývá </a:t>
            </a:r>
            <a:r>
              <a:rPr lang="cs-CZ" sz="1800" dirty="0"/>
              <a:t>se příčinami </a:t>
            </a:r>
            <a:r>
              <a:rPr lang="cs-CZ" sz="1800" dirty="0" smtClean="0"/>
              <a:t>nemoci</a:t>
            </a:r>
          </a:p>
          <a:p>
            <a:pPr>
              <a:defRPr/>
            </a:pPr>
            <a:r>
              <a:rPr lang="cs-CZ" sz="1800" dirty="0"/>
              <a:t>snaží se </a:t>
            </a:r>
            <a:r>
              <a:rPr lang="cs-CZ" sz="1800" b="1" dirty="0"/>
              <a:t>porozumět, jak lidé rozumí sobě a </a:t>
            </a:r>
            <a:r>
              <a:rPr lang="cs-CZ" sz="1800" b="1" dirty="0" smtClean="0"/>
              <a:t>světu, své nemoci</a:t>
            </a:r>
            <a:endParaRPr lang="cs-CZ" sz="1800" dirty="0" smtClean="0"/>
          </a:p>
          <a:p>
            <a:pPr>
              <a:defRPr/>
            </a:pPr>
            <a:r>
              <a:rPr lang="cs-CZ" sz="1800" b="1" dirty="0" smtClean="0"/>
              <a:t>hybatelem jednání </a:t>
            </a:r>
            <a:r>
              <a:rPr lang="cs-CZ" sz="1800" dirty="0" smtClean="0"/>
              <a:t>je </a:t>
            </a:r>
            <a:r>
              <a:rPr lang="cs-CZ" sz="1800" dirty="0"/>
              <a:t>vždy </a:t>
            </a:r>
            <a:r>
              <a:rPr lang="cs-CZ" sz="1800" dirty="0" smtClean="0"/>
              <a:t>určitá </a:t>
            </a:r>
            <a:r>
              <a:rPr lang="cs-CZ" sz="1800" b="1" dirty="0"/>
              <a:t>motivace</a:t>
            </a:r>
            <a:r>
              <a:rPr lang="cs-CZ" sz="1800" dirty="0"/>
              <a:t>, jakási „pragmaticky motivovaná základní soc. konstrukce“, </a:t>
            </a:r>
            <a:r>
              <a:rPr lang="cs-CZ" sz="1800" b="1" dirty="0" smtClean="0"/>
              <a:t>v níž má nemoc své místo</a:t>
            </a:r>
          </a:p>
          <a:p>
            <a:pPr>
              <a:defRPr/>
            </a:pPr>
            <a:r>
              <a:rPr lang="cs-CZ" sz="1800" b="1" dirty="0" smtClean="0"/>
              <a:t>fenomenologická metodologie </a:t>
            </a:r>
            <a:r>
              <a:rPr lang="cs-CZ" sz="1800" dirty="0" smtClean="0"/>
              <a:t>se zaměřuje na odkrývání sociálních významů různých jevů - fenoménů (např. onkologického onemocnění, kožních nemocí, diabetes apod.) - </a:t>
            </a:r>
            <a:r>
              <a:rPr lang="cs-CZ" sz="1800" dirty="0" err="1" smtClean="0"/>
              <a:t>etnometodologie</a:t>
            </a:r>
            <a:r>
              <a:rPr lang="cs-CZ" sz="1800" dirty="0"/>
              <a:t>, etnografický </a:t>
            </a:r>
            <a:r>
              <a:rPr lang="cs-CZ" sz="1800" dirty="0" smtClean="0"/>
              <a:t>výzkum (www.biograf.org)</a:t>
            </a:r>
            <a:endParaRPr lang="cs-CZ" sz="1800" dirty="0"/>
          </a:p>
          <a:p>
            <a:pPr>
              <a:defRPr/>
            </a:pPr>
            <a:endParaRPr lang="cs-CZ" sz="1800" dirty="0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04813"/>
            <a:ext cx="21621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43502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Nemoc – různé definice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z="2800" b="1" smtClean="0"/>
              <a:t>Porušení rovnováhy </a:t>
            </a:r>
            <a:r>
              <a:rPr lang="cs-CZ" altLang="cs-CZ" sz="2800" smtClean="0"/>
              <a:t>(homeostázy) mezi organizmem a prostředím vlivem patologických činitelů (patogenů) – ekosystémové  pojetí nemoci</a:t>
            </a:r>
          </a:p>
          <a:p>
            <a:pPr eaLnBrk="1" hangingPunct="1"/>
            <a:r>
              <a:rPr lang="cs-CZ" altLang="cs-CZ" sz="2800" b="1" smtClean="0"/>
              <a:t>Omezení (ztráta) schopnosti </a:t>
            </a:r>
            <a:r>
              <a:rPr lang="cs-CZ" altLang="cs-CZ" sz="2800" smtClean="0"/>
              <a:t>uspokojovat své základní životní potřeby a žít normální život</a:t>
            </a:r>
          </a:p>
          <a:p>
            <a:pPr eaLnBrk="1" hangingPunct="1"/>
            <a:r>
              <a:rPr lang="cs-CZ" altLang="cs-CZ" sz="2800" smtClean="0"/>
              <a:t>Disfunkce, </a:t>
            </a:r>
            <a:r>
              <a:rPr lang="cs-CZ" altLang="cs-CZ" sz="2800" b="1" smtClean="0"/>
              <a:t>deviace od normy </a:t>
            </a:r>
            <a:r>
              <a:rPr lang="cs-CZ" altLang="cs-CZ" sz="2800" smtClean="0"/>
              <a:t>(biologické, psychologické, společenské), ovlivňující chování člověka i jeho fungování ve společnosti</a:t>
            </a:r>
          </a:p>
        </p:txBody>
      </p:sp>
    </p:spTree>
    <p:extLst>
      <p:ext uri="{BB962C8B-B14F-4D97-AF65-F5344CB8AC3E}">
        <p14:creationId xmlns:p14="http://schemas.microsoft.com/office/powerpoint/2010/main" xmlns="" val="1793265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smtClean="0"/>
              <a:t>Nemoc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976937"/>
          </a:xfrm>
        </p:spPr>
        <p:txBody>
          <a:bodyPr/>
          <a:lstStyle/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disease </a:t>
            </a:r>
            <a:r>
              <a:rPr lang="cs-CZ" altLang="cs-CZ" sz="2400" smtClean="0"/>
              <a:t>=</a:t>
            </a:r>
            <a:r>
              <a:rPr lang="cs-CZ" altLang="cs-CZ" sz="2400" b="1" smtClean="0"/>
              <a:t> </a:t>
            </a:r>
            <a:r>
              <a:rPr lang="cs-CZ" altLang="cs-CZ" sz="2400" smtClean="0"/>
              <a:t>lékařsky diagnostikovaná patologie (např.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                  bakteriální nebo virová infekce)</a:t>
            </a:r>
            <a:endParaRPr lang="cs-CZ" altLang="cs-CZ" sz="2400" b="1" smtClean="0"/>
          </a:p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illness </a:t>
            </a:r>
            <a:r>
              <a:rPr lang="cs-CZ" altLang="cs-CZ" sz="2400" smtClean="0"/>
              <a:t>=</a:t>
            </a:r>
            <a:r>
              <a:rPr lang="cs-CZ" altLang="cs-CZ" sz="2400" b="1" smtClean="0"/>
              <a:t> </a:t>
            </a:r>
            <a:r>
              <a:rPr lang="cs-CZ" altLang="cs-CZ" sz="2400" smtClean="0"/>
              <a:t>subjektivní pocit osoby, že se necítí dobře</a:t>
            </a:r>
            <a:endParaRPr lang="cs-CZ" altLang="cs-CZ" sz="2400" b="1" smtClean="0"/>
          </a:p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sickness</a:t>
            </a:r>
            <a:r>
              <a:rPr lang="cs-CZ" altLang="cs-CZ" sz="2400" smtClean="0"/>
              <a:t> = sociální akceptace toho, že daná osoba je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                   nemocná = sociální konstrukt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(choroba x nemoc x stonání?)</a:t>
            </a:r>
          </a:p>
          <a:p>
            <a:pPr marL="990600" lvl="1" indent="-533400" eaLnBrk="1" hangingPunct="1">
              <a:buFontTx/>
              <a:buNone/>
            </a:pPr>
            <a:endParaRPr lang="cs-CZ" altLang="cs-CZ" sz="2400" smtClean="0"/>
          </a:p>
          <a:p>
            <a:pPr marL="990600" lvl="1" indent="-533400" algn="ctr" eaLnBrk="1" hangingPunct="1">
              <a:buFontTx/>
              <a:buNone/>
            </a:pPr>
            <a:r>
              <a:rPr lang="cs-CZ" altLang="cs-CZ" sz="2400" smtClean="0"/>
              <a:t>Podobně též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b="1" smtClean="0"/>
              <a:t>postižení (vada) x disabilita x handicap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impairment 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disability (activity limitation)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social exclusion (participation limitation)</a:t>
            </a:r>
          </a:p>
          <a:p>
            <a:pPr marL="990600" lvl="1" indent="-533400" eaLnBrk="1" hangingPunct="1">
              <a:buFontTx/>
              <a:buNone/>
            </a:pPr>
            <a:r>
              <a:rPr lang="cs-CZ" altLang="cs-CZ" sz="2400" smtClean="0"/>
              <a:t>                                          </a:t>
            </a:r>
          </a:p>
          <a:p>
            <a:pPr marL="990600" lvl="1" indent="-533400" eaLnBrk="1" hangingPunct="1">
              <a:buFontTx/>
              <a:buNone/>
            </a:pPr>
            <a:endParaRPr lang="cs-CZ" altLang="cs-CZ" sz="2400" smtClean="0"/>
          </a:p>
          <a:p>
            <a:pPr marL="990600" lvl="1" indent="-533400" eaLnBrk="1" hangingPunct="1">
              <a:buFontTx/>
              <a:buNone/>
            </a:pPr>
            <a:endParaRPr lang="cs-CZ" altLang="cs-CZ" sz="2400" smtClean="0"/>
          </a:p>
        </p:txBody>
      </p:sp>
    </p:spTree>
    <p:extLst>
      <p:ext uri="{BB962C8B-B14F-4D97-AF65-F5344CB8AC3E}">
        <p14:creationId xmlns:p14="http://schemas.microsoft.com/office/powerpoint/2010/main" xmlns="" val="84464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Zdraví - definice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800" b="1" smtClean="0"/>
              <a:t>Definice zdraví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000" smtClean="0"/>
              <a:t>WHO – v roce 1948: „stav úplného fyzického, psychického a sociálního pocitu zdraví“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cs-CZ" altLang="cs-CZ" sz="2000" b="1" smtClean="0"/>
              <a:t>WHO – v roce 2000:</a:t>
            </a:r>
            <a:r>
              <a:rPr lang="cs-CZ" altLang="cs-CZ" sz="2000" smtClean="0"/>
              <a:t> „Schopnost jedince využít svého potenciálu a pozitivně reagovat na životní podmínky“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Základními zdroji potřebnými ke zdraví jsou </a:t>
            </a:r>
            <a:r>
              <a:rPr lang="cs-CZ" altLang="cs-CZ" sz="2000" b="1" smtClean="0"/>
              <a:t>příjem, přístřeší a strava.</a:t>
            </a:r>
            <a:r>
              <a:rPr lang="cs-CZ" altLang="cs-CZ" sz="2000" smtClean="0"/>
              <a:t> Zlepšení zdraví vyžaduje zajištění těchto základních potřeb, ale také </a:t>
            </a:r>
            <a:r>
              <a:rPr lang="cs-CZ" altLang="cs-CZ" sz="2000" b="1" smtClean="0"/>
              <a:t>informace a obratnost v životě</a:t>
            </a:r>
            <a:r>
              <a:rPr lang="cs-CZ" altLang="cs-CZ" sz="2000" smtClean="0"/>
              <a:t>; dále </a:t>
            </a:r>
            <a:r>
              <a:rPr lang="cs-CZ" altLang="cs-CZ" sz="2000" b="1" smtClean="0"/>
              <a:t>podporu </a:t>
            </a:r>
            <a:r>
              <a:rPr lang="cs-CZ" altLang="cs-CZ" sz="2000" smtClean="0"/>
              <a:t>okolí, která se týká výběru zboží, služeb a dalších možností; dále </a:t>
            </a:r>
            <a:r>
              <a:rPr lang="cs-CZ" altLang="cs-CZ" sz="2000" b="1" smtClean="0"/>
              <a:t>vhodné podmínky</a:t>
            </a:r>
            <a:r>
              <a:rPr lang="cs-CZ" altLang="cs-CZ" sz="2000" smtClean="0"/>
              <a:t> v ekonomickém, sociálním a fyzickém prostředí...které rozvíjí zdraví. 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endParaRPr lang="cs-CZ" altLang="cs-CZ" sz="1400" smtClean="0"/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cs-CZ" altLang="cs-CZ" sz="1400" smtClean="0"/>
              <a:t>   (WHO, 2000, cit. dle Brym  R., Lie J. 2003. </a:t>
            </a:r>
            <a:r>
              <a:rPr lang="cs-CZ" altLang="cs-CZ" sz="1400" i="1" smtClean="0"/>
              <a:t>Sociology. Your compass for a new 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cs-CZ" altLang="cs-CZ" sz="1400" i="1" smtClean="0"/>
              <a:t>   world. </a:t>
            </a:r>
            <a:r>
              <a:rPr lang="cs-CZ" altLang="cs-CZ" sz="1400" smtClean="0"/>
              <a:t>Wodsworth/Thomson Learning. Pp. 430)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endParaRPr lang="cs-CZ" altLang="cs-CZ" sz="16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endParaRPr lang="cs-CZ" altLang="cs-CZ" sz="18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arenR"/>
            </a:pPr>
            <a:endParaRPr lang="cs-CZ" altLang="cs-CZ" sz="2000" smtClean="0"/>
          </a:p>
        </p:txBody>
      </p:sp>
    </p:spTree>
    <p:extLst>
      <p:ext uri="{BB962C8B-B14F-4D97-AF65-F5344CB8AC3E}">
        <p14:creationId xmlns:p14="http://schemas.microsoft.com/office/powerpoint/2010/main" xmlns="" val="168344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Sebevražda</a:t>
            </a:r>
            <a:br>
              <a:rPr lang="cs-CZ" altLang="cs-CZ" smtClean="0"/>
            </a:br>
            <a:endParaRPr lang="cs-CZ" altLang="cs-CZ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Tx/>
              <a:buNone/>
            </a:pPr>
            <a:r>
              <a:rPr lang="cs-CZ" altLang="cs-CZ" sz="2400" smtClean="0"/>
              <a:t>Nejen individuální, ale i sociologický fenomén (Dukrheim, Masaryk)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Sociální změna - </a:t>
            </a:r>
            <a:r>
              <a:rPr lang="cs-CZ" altLang="cs-CZ" sz="2400" b="1" smtClean="0"/>
              <a:t>anómie</a:t>
            </a:r>
            <a:r>
              <a:rPr lang="cs-CZ" altLang="cs-CZ" sz="2400" smtClean="0"/>
              <a:t> – rozpad společnosti (norem, hodnot, ztráta rolí, smyslu) – zvýšená sebevražedenost (finanční krize, nezaměstnanost, bezdomovství, drogy, sociální izolace)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Stárnutí populace - sebevraždy starých lidí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Bilanční sebevraždy 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Rituální sebevraždy (samurajové, sekty)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Politické sebevraždy (gesto nesouhlasu, sebeobětování za celek, nevydat se nepříteli). </a:t>
            </a:r>
          </a:p>
          <a:p>
            <a:pPr marL="0" indent="0" eaLnBrk="1" hangingPunct="1">
              <a:buFontTx/>
              <a:buNone/>
            </a:pPr>
            <a:r>
              <a:rPr lang="cs-CZ" altLang="cs-CZ" sz="2400" smtClean="0"/>
              <a:t>Téma euthanasie (x euthanasie za války)</a:t>
            </a:r>
          </a:p>
          <a:p>
            <a:pPr marL="0" indent="0" eaLnBrk="1" hangingPunct="1">
              <a:buFontTx/>
              <a:buNone/>
            </a:pPr>
            <a:endParaRPr lang="cs-CZ" altLang="cs-CZ" sz="2400" smtClean="0"/>
          </a:p>
          <a:p>
            <a:pPr marL="0" indent="0" eaLnBrk="1" hangingPunct="1">
              <a:buFontTx/>
              <a:buNone/>
            </a:pPr>
            <a:endParaRPr lang="cs-CZ" altLang="cs-CZ" smtClean="0"/>
          </a:p>
          <a:p>
            <a:pPr marL="0" indent="0" eaLnBrk="1" hangingPunct="1">
              <a:buFontTx/>
              <a:buNone/>
            </a:pPr>
            <a:endParaRPr lang="cs-CZ" altLang="cs-CZ" smtClean="0"/>
          </a:p>
          <a:p>
            <a:pPr marL="0" indent="0" eaLnBrk="1" hangingPunct="1">
              <a:buFontTx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469398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74638"/>
            <a:ext cx="7931224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l" eaLnBrk="1" hangingPunct="1"/>
            <a:r>
              <a:rPr lang="cs-CZ" altLang="cs-CZ" dirty="0" smtClean="0"/>
              <a:t>            Medicína a sociologie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341438"/>
            <a:ext cx="8964488" cy="485775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3600" b="1" dirty="0" smtClean="0"/>
              <a:t>                         </a:t>
            </a:r>
            <a:r>
              <a:rPr lang="cs-CZ" altLang="cs-CZ" sz="3600" b="1" dirty="0" smtClean="0">
                <a:solidFill>
                  <a:schemeClr val="accent3">
                    <a:lumMod val="75000"/>
                  </a:schemeClr>
                </a:solidFill>
              </a:rPr>
              <a:t>Pastorační práce</a:t>
            </a:r>
          </a:p>
          <a:p>
            <a:pPr eaLnBrk="1" hangingPunct="1">
              <a:buFontTx/>
              <a:buNone/>
            </a:pPr>
            <a:r>
              <a:rPr lang="cs-CZ" altLang="cs-CZ" sz="3600" b="1" dirty="0" smtClean="0">
                <a:solidFill>
                  <a:schemeClr val="accent3">
                    <a:lumMod val="75000"/>
                  </a:schemeClr>
                </a:solidFill>
              </a:rPr>
              <a:t>Sociální práce</a:t>
            </a:r>
            <a:r>
              <a:rPr lang="cs-CZ" altLang="cs-CZ" sz="3600" b="1" dirty="0" smtClean="0"/>
              <a:t>                   </a:t>
            </a:r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Veřejné zdravotnictví</a:t>
            </a:r>
          </a:p>
          <a:p>
            <a:pPr eaLnBrk="1" hangingPunct="1">
              <a:buFontTx/>
              <a:buNone/>
            </a:pPr>
            <a:endParaRPr lang="cs-CZ" altLang="cs-CZ" b="1" dirty="0" smtClean="0"/>
          </a:p>
          <a:p>
            <a:pPr eaLnBrk="1" hangingPunct="1">
              <a:buFontTx/>
              <a:buNone/>
            </a:pPr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Rehabilitace</a:t>
            </a:r>
            <a:r>
              <a:rPr lang="cs-CZ" altLang="cs-CZ" sz="3600" b="1" dirty="0" smtClean="0"/>
              <a:t>                             </a:t>
            </a:r>
            <a:r>
              <a:rPr lang="cs-CZ" altLang="cs-C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Medicína</a:t>
            </a:r>
          </a:p>
          <a:p>
            <a:pPr eaLnBrk="1" hangingPunct="1">
              <a:buFontTx/>
              <a:buNone/>
            </a:pPr>
            <a:endParaRPr lang="cs-CZ" altLang="cs-CZ" b="1" dirty="0" smtClean="0"/>
          </a:p>
          <a:p>
            <a:pPr eaLnBrk="1" hangingPunct="1">
              <a:buFontTx/>
              <a:buNone/>
            </a:pPr>
            <a:r>
              <a:rPr lang="cs-CZ" alt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Sociologie          </a:t>
            </a:r>
            <a:r>
              <a:rPr lang="cs-CZ" altLang="cs-CZ" sz="3600" b="1" dirty="0" smtClean="0"/>
              <a:t>                    </a:t>
            </a:r>
            <a:r>
              <a:rPr lang="cs-CZ" altLang="cs-CZ" sz="3600" b="1" dirty="0" smtClean="0">
                <a:solidFill>
                  <a:schemeClr val="accent4">
                    <a:lumMod val="75000"/>
                  </a:schemeClr>
                </a:solidFill>
              </a:rPr>
              <a:t>Psychologie</a:t>
            </a:r>
          </a:p>
          <a:p>
            <a:pPr eaLnBrk="1" hangingPunct="1">
              <a:buFontTx/>
              <a:buNone/>
            </a:pPr>
            <a:r>
              <a:rPr lang="cs-CZ" altLang="cs-CZ" sz="3600" b="1" dirty="0" smtClean="0"/>
              <a:t>               </a:t>
            </a:r>
            <a:r>
              <a:rPr lang="cs-CZ" altLang="cs-CZ" sz="3600" b="1" dirty="0" smtClean="0">
                <a:solidFill>
                  <a:schemeClr val="accent4">
                    <a:lumMod val="75000"/>
                  </a:schemeClr>
                </a:solidFill>
              </a:rPr>
              <a:t>Sociální psychologie</a:t>
            </a:r>
          </a:p>
        </p:txBody>
      </p:sp>
      <p:sp>
        <p:nvSpPr>
          <p:cNvPr id="9220" name="Oval 7"/>
          <p:cNvSpPr>
            <a:spLocks noChangeArrowheads="1"/>
          </p:cNvSpPr>
          <p:nvPr/>
        </p:nvSpPr>
        <p:spPr bwMode="auto">
          <a:xfrm>
            <a:off x="3132138" y="2349500"/>
            <a:ext cx="2303462" cy="23749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3779838" y="2997200"/>
            <a:ext cx="12969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Pacient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Klient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/>
              <a:t>Občan</a:t>
            </a:r>
          </a:p>
        </p:txBody>
      </p:sp>
    </p:spTree>
    <p:extLst>
      <p:ext uri="{BB962C8B-B14F-4D97-AF65-F5344CB8AC3E}">
        <p14:creationId xmlns:p14="http://schemas.microsoft.com/office/powerpoint/2010/main" xmlns="" val="38927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Medicinalizace společnosti</a:t>
            </a:r>
            <a:br>
              <a:rPr lang="cs-CZ" altLang="cs-CZ" sz="4000" b="1" smtClean="0"/>
            </a:br>
            <a:endParaRPr lang="cs-CZ" altLang="cs-CZ" sz="4000" b="1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Eliot Freidson</a:t>
            </a:r>
            <a:r>
              <a:rPr lang="cs-CZ" altLang="cs-CZ" sz="2000" smtClean="0"/>
              <a:t> (1923-2005)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cs-CZ" altLang="cs-CZ" sz="1800" smtClean="0"/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smtClean="0"/>
              <a:t>Kritik lékařské profese (odbornictví)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altLang="cs-CZ" sz="2000" smtClean="0"/>
              <a:t>Dnešní role medicíny se podobá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dřívější roli náboženství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„Moderní lékařství zahrnuje mnoho problémů,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které dříve nebývaly definovány jako medicínské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entity” (Helman 2001: 114) -</a:t>
            </a:r>
            <a:r>
              <a:rPr lang="cs-CZ" altLang="cs-CZ" sz="2000" b="1" smtClean="0"/>
              <a:t> medicinalizace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„Medicína expanduje -  řeší problémy, které  jsou společenské podstaty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a nejsou primárně patologií, jako je například zrození, stárnutí, umírání,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poruchy chování atd.,“ (Křížová, 2006)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b="1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De-medicinalizace </a:t>
            </a:r>
            <a:r>
              <a:rPr lang="cs-CZ" altLang="cs-CZ" sz="2000" smtClean="0"/>
              <a:t>(zejména v dlouhodobé péči)</a:t>
            </a:r>
          </a:p>
        </p:txBody>
      </p:sp>
      <p:pic>
        <p:nvPicPr>
          <p:cNvPr id="27652" name="Picture 5" descr="medicine and other profess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688" y="908050"/>
            <a:ext cx="1905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498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70037"/>
          </a:xfrm>
        </p:spPr>
        <p:txBody>
          <a:bodyPr/>
          <a:lstStyle/>
          <a:p>
            <a:pPr eaLnBrk="1" hangingPunct="1"/>
            <a:r>
              <a:rPr lang="cs-CZ" altLang="cs-CZ" sz="4000" b="1" dirty="0" smtClean="0"/>
              <a:t>Současné procesy zpochybňující medicínu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332038"/>
            <a:ext cx="8748712" cy="39052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cs-CZ" altLang="cs-CZ" sz="3600" dirty="0" smtClean="0"/>
              <a:t>aktivismus pacientů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-"/>
            </a:pPr>
            <a:r>
              <a:rPr lang="cs-CZ" altLang="cs-CZ" sz="3200" dirty="0" smtClean="0"/>
              <a:t>hnutí za práva pacientů (pacientské organizace, svépomocné skupiny)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Char char="-"/>
            </a:pPr>
            <a:r>
              <a:rPr lang="cs-CZ" altLang="cs-CZ" sz="3200" dirty="0" smtClean="0"/>
              <a:t>konzumerismus (pacient jako klient)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cs-CZ" altLang="cs-CZ" sz="3600" dirty="0" smtClean="0"/>
              <a:t>alternativní (komplementární) medicína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cs-CZ" altLang="cs-CZ" sz="3600" dirty="0" smtClean="0"/>
              <a:t>holistická medicína – bio-psycho-</a:t>
            </a:r>
            <a:r>
              <a:rPr lang="cs-CZ" altLang="cs-CZ" sz="3600" dirty="0" err="1" smtClean="0"/>
              <a:t>socio</a:t>
            </a:r>
            <a:r>
              <a:rPr lang="cs-CZ" altLang="cs-CZ" sz="3600" dirty="0" smtClean="0"/>
              <a:t>-spirituální dimenze člověka (nemoci)</a:t>
            </a:r>
          </a:p>
        </p:txBody>
      </p:sp>
    </p:spTree>
    <p:extLst>
      <p:ext uri="{BB962C8B-B14F-4D97-AF65-F5344CB8AC3E}">
        <p14:creationId xmlns:p14="http://schemas.microsoft.com/office/powerpoint/2010/main" xmlns="" val="110984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507413" cy="2276475"/>
          </a:xfrm>
        </p:spPr>
        <p:txBody>
          <a:bodyPr/>
          <a:lstStyle/>
          <a:p>
            <a:pPr eaLnBrk="1" hangingPunct="1"/>
            <a:r>
              <a:rPr lang="cs-CZ" altLang="cs-CZ" sz="3600" b="1" smtClean="0"/>
              <a:t>Oficiální a neoficiální </a:t>
            </a:r>
            <a:br>
              <a:rPr lang="cs-CZ" altLang="cs-CZ" sz="3600" b="1" smtClean="0"/>
            </a:br>
            <a:r>
              <a:rPr lang="cs-CZ" altLang="cs-CZ" sz="3600" smtClean="0"/>
              <a:t>(komplementární) systémy péče o zdraví </a:t>
            </a:r>
            <a:br>
              <a:rPr lang="cs-CZ" altLang="cs-CZ" sz="3600" smtClean="0"/>
            </a:br>
            <a:r>
              <a:rPr lang="cs-CZ" altLang="cs-CZ" sz="3600" smtClean="0"/>
              <a:t>(profesionální vs. laické)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Oficiální, západní, vědecky podložená medicína (evidence </a:t>
            </a:r>
            <a:r>
              <a:rPr lang="cs-CZ" sz="2400" dirty="0" err="1" smtClean="0"/>
              <a:t>based</a:t>
            </a:r>
            <a:r>
              <a:rPr lang="cs-CZ" sz="2400" dirty="0" smtClean="0"/>
              <a:t>) - role profesionálů - zdravotníků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400" b="1" dirty="0" smtClean="0"/>
              <a:t>vs.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Samoléčba (osobní zkušenost s nemocí)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Svépomoc, vzájemná pomoc (pacientské skupiny)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400" dirty="0" smtClean="0"/>
              <a:t>Komplementární medicína (akupunktura, homeopatie, čínská medicína, chiropraxe, léčitelství, přírodní medicína) </a:t>
            </a:r>
          </a:p>
        </p:txBody>
      </p:sp>
    </p:spTree>
    <p:extLst>
      <p:ext uri="{BB962C8B-B14F-4D97-AF65-F5344CB8AC3E}">
        <p14:creationId xmlns:p14="http://schemas.microsoft.com/office/powerpoint/2010/main" xmlns="" val="2218868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Koncept salutogeneze – podpora zdraví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507413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dirty="0" smtClean="0"/>
              <a:t>Aron </a:t>
            </a:r>
            <a:r>
              <a:rPr lang="cs-CZ" altLang="cs-CZ" sz="2400" b="1" dirty="0" err="1" smtClean="0"/>
              <a:t>Antonovsky</a:t>
            </a:r>
            <a:r>
              <a:rPr lang="cs-CZ" altLang="cs-CZ" sz="2400" dirty="0" smtClean="0"/>
              <a:t> (1923-1992)</a:t>
            </a:r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Kontinuum zdraví – nemoc – smrt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Hledá, které faktory podporují zdravé prvky v lidském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organizmu – </a:t>
            </a:r>
            <a:r>
              <a:rPr lang="cs-CZ" altLang="cs-CZ" sz="2000" dirty="0" err="1" smtClean="0"/>
              <a:t>salutory</a:t>
            </a:r>
            <a:r>
              <a:rPr lang="cs-CZ" altLang="cs-CZ" sz="2000" dirty="0" smtClean="0"/>
              <a:t> – </a:t>
            </a:r>
            <a:r>
              <a:rPr lang="cs-CZ" altLang="cs-CZ" sz="2000" b="1" dirty="0" smtClean="0"/>
              <a:t>podpora zdraví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Nejdůležitější </a:t>
            </a:r>
            <a:r>
              <a:rPr lang="cs-CZ" altLang="cs-CZ" sz="2000" dirty="0" err="1" smtClean="0"/>
              <a:t>salutor</a:t>
            </a:r>
            <a:r>
              <a:rPr lang="cs-CZ" altLang="cs-CZ" sz="2000" dirty="0" smtClean="0"/>
              <a:t> = SOC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dirty="0" smtClean="0"/>
              <a:t>Sence </a:t>
            </a:r>
            <a:r>
              <a:rPr lang="cs-CZ" altLang="cs-CZ" sz="2000" dirty="0" err="1" smtClean="0"/>
              <a:t>of</a:t>
            </a:r>
            <a:r>
              <a:rPr lang="cs-CZ" altLang="cs-CZ" sz="2000" dirty="0" smtClean="0"/>
              <a:t> </a:t>
            </a:r>
            <a:r>
              <a:rPr lang="cs-CZ" altLang="cs-CZ" sz="2000" dirty="0" err="1" smtClean="0"/>
              <a:t>Coherence</a:t>
            </a:r>
            <a:r>
              <a:rPr lang="cs-CZ" altLang="cs-CZ" sz="2000" dirty="0" smtClean="0"/>
              <a:t> – smysl pro koherenci: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porozumění (</a:t>
            </a:r>
            <a:r>
              <a:rPr lang="cs-CZ" altLang="cs-CZ" sz="1800" dirty="0" err="1" smtClean="0"/>
              <a:t>comprehensibility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zvládání (</a:t>
            </a:r>
            <a:r>
              <a:rPr lang="cs-CZ" altLang="cs-CZ" sz="1800" dirty="0" err="1" smtClean="0"/>
              <a:t>manageability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 smtClean="0"/>
              <a:t>smysl (</a:t>
            </a:r>
            <a:r>
              <a:rPr lang="cs-CZ" altLang="cs-CZ" sz="1800" dirty="0" err="1" smtClean="0"/>
              <a:t>meaningfullness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dirty="0" smtClean="0"/>
              <a:t>Zkušenost porozumění, zvládání a smyslu je </a:t>
            </a:r>
            <a:r>
              <a:rPr lang="cs-CZ" altLang="cs-CZ" sz="1800" b="1" dirty="0" smtClean="0"/>
              <a:t>ovlivněna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/>
              <a:t>pozicí člověka v sociální struktuře a kulturou příslušné sociální skupiny.</a:t>
            </a:r>
            <a:r>
              <a:rPr lang="cs-CZ" altLang="cs-CZ" sz="1800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>
                <a:solidFill>
                  <a:schemeClr val="accent2"/>
                </a:solidFill>
              </a:rPr>
              <a:t>K upevnění zdraví populace přispívá, rozumějí-li lidé svému světu, mají-li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>
                <a:solidFill>
                  <a:schemeClr val="accent2"/>
                </a:solidFill>
              </a:rPr>
              <a:t>nad ním kontrolu, podílejí se na jeho utváření, vnímají smysl událostí 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b="1" dirty="0" smtClean="0">
                <a:solidFill>
                  <a:schemeClr val="accent2"/>
                </a:solidFill>
              </a:rPr>
              <a:t>sociálních změn.</a:t>
            </a:r>
          </a:p>
        </p:txBody>
      </p:sp>
      <p:pic>
        <p:nvPicPr>
          <p:cNvPr id="30724" name="Picture 4" descr="Antonovsk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844675"/>
            <a:ext cx="198755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508200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Role lékaře</a:t>
            </a:r>
            <a:br>
              <a:rPr lang="cs-CZ" altLang="cs-CZ" sz="4000" b="1" smtClean="0"/>
            </a:br>
            <a:r>
              <a:rPr lang="cs-CZ" altLang="cs-CZ" sz="2400" smtClean="0"/>
              <a:t>(Talcott Parsons)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Universalismus</a:t>
            </a:r>
            <a:r>
              <a:rPr lang="cs-CZ" altLang="cs-CZ" sz="2000" smtClean="0"/>
              <a:t> (odborné znalosti poskytovat každému)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Afektivní neutralita</a:t>
            </a:r>
            <a:r>
              <a:rPr lang="cs-CZ" altLang="cs-CZ" sz="2000" smtClean="0"/>
              <a:t> (emocionální odstup)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Funkční specifičnost</a:t>
            </a:r>
            <a:r>
              <a:rPr lang="cs-CZ" altLang="cs-CZ" sz="2000" smtClean="0"/>
              <a:t> (neřešit všechny pacientovy problémy)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Kolektivní orientace</a:t>
            </a:r>
            <a:r>
              <a:rPr lang="cs-CZ" altLang="cs-CZ" sz="2000" smtClean="0"/>
              <a:t> (altruismus, posláním lékaře je pomáhat nemocným nikoli vlastní prospěch)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Nové faktory:</a:t>
            </a:r>
            <a:r>
              <a:rPr lang="cs-CZ" altLang="cs-CZ" sz="2000" smtClean="0"/>
              <a:t> prestiž lékaře ve společnosti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rozhodování v nejistotě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přidělování péče (rationing)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rozporuplnost role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identifikace s rolí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kompetence lékaře – týmová spolupráce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ekonomické faktory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    medicínské technologie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3608536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b="1" smtClean="0"/>
              <a:t>Role sestry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Proměny role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- role komplementární  x  role partnera lékaře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- směrem k rovnocennému postavení v péči o nemocného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(profesionalizace, posilování kompetencí)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Rozpory v roli sestry: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/>
              <a:t> </a:t>
            </a:r>
            <a:r>
              <a:rPr lang="cs-CZ" sz="2400" b="1" dirty="0" smtClean="0"/>
              <a:t>  </a:t>
            </a:r>
            <a:r>
              <a:rPr lang="cs-CZ" sz="2400" dirty="0" smtClean="0"/>
              <a:t>-</a:t>
            </a:r>
            <a:r>
              <a:rPr lang="cs-CZ" sz="1200" dirty="0" smtClean="0"/>
              <a:t> </a:t>
            </a:r>
            <a:r>
              <a:rPr lang="cs-CZ" sz="2000" dirty="0" smtClean="0"/>
              <a:t>pomoci pacientovi, reagovat na jeho potřeby (informace, pozornost,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  vztah, zájem, naslouchání) vs. poslouchat, podávat výkon, šetřit zdroje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řešit konflikty různých zájmů, neformální tlaky (lékař, pacient, rodina)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pomáhající profese – čelí manipulaci, špatnému zacházení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extrémní zátěž, stres, spánková deprivace  – nedostatek podpory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- kompetence (nepodat určité informace, volat lékaře)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Autonomie sesterské profese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b="1" dirty="0" smtClean="0"/>
              <a:t>Role sestry podle zákona </a:t>
            </a:r>
            <a:r>
              <a:rPr lang="cs-CZ" sz="2000" dirty="0" smtClean="0"/>
              <a:t>– činnosti bez odborného dohledu, pod odborným dohledem, činnosti prováděné bez indikace lékaře a na základě indikace. 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14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16824533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smtClean="0"/>
              <a:t/>
            </a:r>
            <a:br>
              <a:rPr lang="cs-CZ" altLang="cs-CZ" sz="4000" smtClean="0"/>
            </a:br>
            <a:r>
              <a:rPr lang="cs-CZ" altLang="cs-CZ" sz="4000" b="1" smtClean="0"/>
              <a:t>Vztah mezi lékařem (sestrou) </a:t>
            </a:r>
            <a:br>
              <a:rPr lang="cs-CZ" altLang="cs-CZ" sz="4000" b="1" smtClean="0"/>
            </a:br>
            <a:r>
              <a:rPr lang="cs-CZ" altLang="cs-CZ" sz="4000" b="1" smtClean="0"/>
              <a:t>a pacientem</a:t>
            </a:r>
            <a:br>
              <a:rPr lang="cs-CZ" altLang="cs-CZ" sz="4000" b="1" smtClean="0"/>
            </a:br>
            <a:endParaRPr lang="cs-CZ" altLang="cs-CZ" sz="4000" b="1" i="1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mtClean="0"/>
          </a:p>
          <a:p>
            <a:pPr eaLnBrk="1" hangingPunct="1">
              <a:lnSpc>
                <a:spcPct val="90000"/>
              </a:lnSpc>
            </a:pPr>
            <a:r>
              <a:rPr lang="cs-CZ" altLang="cs-CZ" b="1" smtClean="0"/>
              <a:t>Asymetričnost vztahů</a:t>
            </a:r>
            <a:r>
              <a:rPr lang="cs-CZ" altLang="cs-CZ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-  expert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-  mocenské postavení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-  pověření k uznání role nemocného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      (dominance vs. partnerství)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mtClean="0"/>
              <a:t>Medicína jako regulující mechanismus</a:t>
            </a:r>
          </a:p>
        </p:txBody>
      </p:sp>
    </p:spTree>
    <p:extLst>
      <p:ext uri="{BB962C8B-B14F-4D97-AF65-F5344CB8AC3E}">
        <p14:creationId xmlns:p14="http://schemas.microsoft.com/office/powerpoint/2010/main" xmlns="" val="391205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b="1" smtClean="0"/>
              <a:t>Zdraví a sociální nerovnosti (equita)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altLang="cs-CZ" sz="2000" b="1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800" b="1" smtClean="0"/>
              <a:t>Faktory ovlivňující zdraví (determinanty zdraví: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altLang="cs-CZ" sz="2000" b="1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1)    genetické faktory 15%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2)    enviromentální faktory 15%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3)    životní styl 55%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4)    systém zdravotní péče 15%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Do jaké míry jsme těmto faktorům vystaveni, ovlivňují další proměnné: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Sociální třída, gender, země a místo, na kterém lidé žijí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Nerovnosti v přístupu ke zdravotní péči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Nerovnosti ve zdraví</a:t>
            </a:r>
          </a:p>
        </p:txBody>
      </p:sp>
    </p:spTree>
    <p:extLst>
      <p:ext uri="{BB962C8B-B14F-4D97-AF65-F5344CB8AC3E}">
        <p14:creationId xmlns:p14="http://schemas.microsoft.com/office/powerpoint/2010/main" xmlns="" val="274261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b="1" smtClean="0"/>
              <a:t>Socioekonomické determinanty zdraví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cs-CZ" altLang="cs-CZ" sz="2400" smtClean="0"/>
          </a:p>
          <a:p>
            <a:pPr>
              <a:lnSpc>
                <a:spcPct val="80000"/>
              </a:lnSpc>
            </a:pPr>
            <a:r>
              <a:rPr lang="cs-CZ" altLang="cs-CZ" sz="2400" smtClean="0"/>
              <a:t>Třídní rozdíly, sociální stratifikace, sociální rozvrstvení společnosti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2400" smtClean="0"/>
          </a:p>
          <a:p>
            <a:pPr>
              <a:lnSpc>
                <a:spcPct val="80000"/>
              </a:lnSpc>
            </a:pPr>
            <a:r>
              <a:rPr lang="cs-CZ" altLang="cs-CZ" sz="2400" smtClean="0"/>
              <a:t>Lidé se liší, a to i ve svém zdraví,  podle místa, které zaujímají ve společnosti v závislosti na:</a:t>
            </a:r>
          </a:p>
          <a:p>
            <a:pPr>
              <a:lnSpc>
                <a:spcPct val="80000"/>
              </a:lnSpc>
            </a:pPr>
            <a:endParaRPr lang="cs-CZ" altLang="cs-CZ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příjmu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vzdělání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pracovním zařazení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moci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-  sociálním kapitálu  (bohatosti sociálních vztahů,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2400" smtClean="0"/>
              <a:t>                                       podpůrné sítě)</a:t>
            </a:r>
          </a:p>
        </p:txBody>
      </p:sp>
    </p:spTree>
    <p:extLst>
      <p:ext uri="{BB962C8B-B14F-4D97-AF65-F5344CB8AC3E}">
        <p14:creationId xmlns:p14="http://schemas.microsoft.com/office/powerpoint/2010/main" xmlns="" val="4518404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Sociální determinanty zdraví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b="1" dirty="0" smtClean="0"/>
              <a:t>Projev sociálních nerovností ve zdraví: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Obecně:   dobrý příjem, dobré vzdělání – dobré zdraví,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                    chudoba, nízké vzdělání  - špatné zdraví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i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b="1" dirty="0" smtClean="0"/>
              <a:t>PROČ?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Teorie sociálního stresu (</a:t>
            </a:r>
            <a:r>
              <a:rPr lang="cs-CZ" sz="2000" dirty="0" err="1" smtClean="0"/>
              <a:t>Cockerham</a:t>
            </a:r>
            <a:r>
              <a:rPr lang="cs-CZ" sz="2000" dirty="0" smtClean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Chudoba – méně zdraví proto, že si nemohu dovolit adekvátní a někdy dokonce ani minimální péči (často etnické minority, migranti)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Chudí mají horší přístup k lepším doktorům a nemocnicím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Méně vzdělaní - mají menší povědomí o tom, co je zdravý životní styl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Omezené zdroje k investicím do zdravého životního stylu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Chudí – více vystaveni násilí, vysoce rizikovému chování,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/>
              <a:t>       </a:t>
            </a:r>
            <a:r>
              <a:rPr lang="cs-CZ" sz="2000" dirty="0" err="1" smtClean="0"/>
              <a:t>enviromentálnímu</a:t>
            </a:r>
            <a:r>
              <a:rPr lang="cs-CZ" sz="2000" dirty="0" smtClean="0"/>
              <a:t> hazardérství, drogám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15666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mtClean="0"/>
              <a:t>Sociologický pohled na zdraví a nemoc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539750" y="1628775"/>
            <a:ext cx="8604250" cy="4525963"/>
          </a:xfrm>
        </p:spPr>
        <p:txBody>
          <a:bodyPr/>
          <a:lstStyle/>
          <a:p>
            <a:pPr>
              <a:defRPr/>
            </a:pPr>
            <a:r>
              <a:rPr lang="cs-CZ" altLang="cs-CZ" sz="2400" dirty="0" smtClean="0"/>
              <a:t>Zdraví, nemoc a léčba, péče o zdraví – probíhá vždy v sociálním kontextu, je součástí života společnosti </a:t>
            </a:r>
          </a:p>
          <a:p>
            <a:pPr>
              <a:defRPr/>
            </a:pPr>
            <a:endParaRPr lang="cs-CZ" altLang="cs-CZ" sz="2400" dirty="0" smtClean="0"/>
          </a:p>
          <a:p>
            <a:pPr>
              <a:defRPr/>
            </a:pPr>
            <a:r>
              <a:rPr lang="cs-CZ" altLang="cs-CZ" sz="2400" dirty="0" smtClean="0"/>
              <a:t>Jevy týkající se zdraví, nemoci, péče o zdraví je třeba vnímat ve vzájemných souvislostech a hodnotit je z širšího společenského hlediska</a:t>
            </a:r>
          </a:p>
          <a:p>
            <a:pPr marL="0" indent="0">
              <a:buFontTx/>
              <a:buNone/>
              <a:defRPr/>
            </a:pPr>
            <a:endParaRPr lang="cs-CZ" altLang="cs-CZ" sz="2400" dirty="0" smtClean="0"/>
          </a:p>
          <a:p>
            <a:pPr>
              <a:defRPr/>
            </a:pPr>
            <a:r>
              <a:rPr lang="cs-CZ" altLang="cs-CZ" sz="2400" dirty="0" smtClean="0"/>
              <a:t>Výkon zdravotnických povolání probíhá v rámci organizovaného zdravotnického systému a je regulován společností.</a:t>
            </a:r>
          </a:p>
        </p:txBody>
      </p:sp>
    </p:spTree>
    <p:extLst>
      <p:ext uri="{BB962C8B-B14F-4D97-AF65-F5344CB8AC3E}">
        <p14:creationId xmlns:p14="http://schemas.microsoft.com/office/powerpoint/2010/main" xmlns="" val="2132212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251950" cy="1143000"/>
          </a:xfrm>
        </p:spPr>
        <p:txBody>
          <a:bodyPr/>
          <a:lstStyle/>
          <a:p>
            <a:r>
              <a:rPr lang="cs-CZ" altLang="cs-CZ" sz="4000" b="1" smtClean="0"/>
              <a:t>Negativní dopady sociálního stresu</a:t>
            </a: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539750" y="1557338"/>
            <a:ext cx="8229600" cy="4525962"/>
          </a:xfrm>
        </p:spPr>
        <p:txBody>
          <a:bodyPr/>
          <a:lstStyle/>
          <a:p>
            <a:r>
              <a:rPr lang="cs-CZ" altLang="cs-CZ" smtClean="0"/>
              <a:t>Vyšší dětská morbidita</a:t>
            </a:r>
          </a:p>
          <a:p>
            <a:r>
              <a:rPr lang="cs-CZ" altLang="cs-CZ" smtClean="0"/>
              <a:t>Vyšší nemocnost a pracovní neschopnost dospělých (deprese, zranění, násilí, infekční nemoci, kožní nemoci, sexuálně přenosné nemoci, špatné dentální zdrví, diabetec, TBC)</a:t>
            </a:r>
          </a:p>
          <a:p>
            <a:r>
              <a:rPr lang="cs-CZ" altLang="cs-CZ" smtClean="0"/>
              <a:t>Vyšší mortalita dětí i dospělých (tzv. </a:t>
            </a:r>
            <a:r>
              <a:rPr lang="cs-CZ" altLang="cs-CZ" b="1" smtClean="0"/>
              <a:t>socioekonomický gradient</a:t>
            </a:r>
            <a:r>
              <a:rPr lang="cs-CZ" altLang="cs-CZ" smtClean="0"/>
              <a:t>)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3806857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Sociální důsledky nemoci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Autonomie x závislost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Stigmatizace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Sociální vyloučení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/>
              <a:t>Péče o dlouhodobě nemocného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sociální model vs. medicínský model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neformální (80% rodin pečuje, práce z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lásky, pečovatelská zátěž - břemeno)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formální (služby následné zdravotní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péče, sociální služby)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- koncept sdílené péče (neformální a formální)</a:t>
            </a:r>
          </a:p>
        </p:txBody>
      </p:sp>
    </p:spTree>
    <p:extLst>
      <p:ext uri="{BB962C8B-B14F-4D97-AF65-F5344CB8AC3E}">
        <p14:creationId xmlns:p14="http://schemas.microsoft.com/office/powerpoint/2010/main" xmlns="" val="15751862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mtClean="0"/>
              <a:t>Osobnosti sociologie medicíny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Talcot Parsons</a:t>
            </a:r>
            <a:r>
              <a:rPr lang="cs-CZ" altLang="cs-CZ" sz="2400" smtClean="0"/>
              <a:t> (role lékaře – sociální kontrola -  a role pacienta – ztráty a zisky, nemoc jako sociální deviace)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Erving Goffman</a:t>
            </a:r>
            <a:r>
              <a:rPr lang="cs-CZ" altLang="cs-CZ" sz="2400" smtClean="0"/>
              <a:t> (stigmatizace, totální instituce)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Robert Strauss</a:t>
            </a:r>
            <a:r>
              <a:rPr lang="cs-CZ" altLang="cs-CZ" sz="2400" smtClean="0"/>
              <a:t> (sociologie medicíny a v medicíně)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Eliot Friedson</a:t>
            </a:r>
            <a:r>
              <a:rPr lang="cs-CZ" altLang="cs-CZ" sz="2400" smtClean="0"/>
              <a:t> (profese lékaře – připsaná </a:t>
            </a:r>
            <a:r>
              <a:rPr lang="cs-CZ" altLang="cs-CZ" sz="2400" b="1" smtClean="0"/>
              <a:t>role „experta“</a:t>
            </a:r>
            <a:r>
              <a:rPr lang="cs-CZ" altLang="cs-CZ" sz="2400" smtClean="0"/>
              <a:t> téměř na všechno – </a:t>
            </a:r>
            <a:r>
              <a:rPr lang="cs-CZ" altLang="cs-CZ" sz="2400" b="1" smtClean="0"/>
              <a:t>medicinalizace </a:t>
            </a:r>
            <a:r>
              <a:rPr lang="cs-CZ" altLang="cs-CZ" sz="2400" smtClean="0"/>
              <a:t>společnosti – kontraverzní postavení medicíny v moderní společnosti)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Aron Antonovsky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Magdalena Sokolowska</a:t>
            </a:r>
            <a:r>
              <a:rPr lang="cs-CZ" altLang="cs-CZ" sz="2400" smtClean="0"/>
              <a:t> (sociologie o medicíně a pro medicínu)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Wiliam Cockerham</a:t>
            </a:r>
            <a:r>
              <a:rPr lang="cs-CZ" altLang="cs-CZ" sz="2400" smtClean="0"/>
              <a:t> – teorie sociálního stresu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b="1" smtClean="0"/>
              <a:t>Richard Wilkinson</a:t>
            </a:r>
            <a:r>
              <a:rPr lang="cs-CZ" altLang="cs-CZ" sz="2400" smtClean="0"/>
              <a:t> – sociální nerovnosti ve zdraví</a:t>
            </a:r>
          </a:p>
        </p:txBody>
      </p:sp>
    </p:spTree>
    <p:extLst>
      <p:ext uri="{BB962C8B-B14F-4D97-AF65-F5344CB8AC3E}">
        <p14:creationId xmlns:p14="http://schemas.microsoft.com/office/powerpoint/2010/main" xmlns="" val="12543031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76250"/>
            <a:ext cx="8147050" cy="9413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i="1" smtClean="0"/>
              <a:t>Doporučená literatura – sociologie,</a:t>
            </a:r>
            <a:br>
              <a:rPr lang="cs-CZ" altLang="cs-CZ" sz="3200" b="1" i="1" smtClean="0"/>
            </a:br>
            <a:r>
              <a:rPr lang="cs-CZ" altLang="cs-CZ" sz="3200" b="1" i="1" smtClean="0"/>
              <a:t>sociologie medicíny a zdravotnictví</a:t>
            </a:r>
            <a:r>
              <a:rPr lang="cs-CZ" altLang="cs-CZ" b="1" i="1" smtClean="0"/>
              <a:t/>
            </a:r>
            <a:br>
              <a:rPr lang="cs-CZ" altLang="cs-CZ" b="1" i="1" smtClean="0"/>
            </a:br>
            <a:endParaRPr lang="cs-CZ" altLang="cs-CZ" b="1" i="1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cs-CZ" sz="1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KŘÍŽOVÁ, E.</a:t>
            </a:r>
            <a:r>
              <a:rPr lang="cs-CZ" sz="1400" dirty="0" smtClean="0"/>
              <a:t> 2006. </a:t>
            </a:r>
            <a:r>
              <a:rPr lang="cs-CZ" sz="1400" i="1" dirty="0" smtClean="0"/>
              <a:t>Proměny lékařské profese z pohledu sociologie.</a:t>
            </a:r>
            <a:r>
              <a:rPr lang="cs-CZ" sz="1400" dirty="0" smtClean="0"/>
              <a:t> Praha: SLON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KŘÍŽOVÁ E.,</a:t>
            </a:r>
            <a:r>
              <a:rPr lang="cs-CZ" sz="1400" dirty="0" smtClean="0"/>
              <a:t> 2011: </a:t>
            </a:r>
            <a:r>
              <a:rPr lang="cs-CZ" sz="1400" i="1" dirty="0" smtClean="0"/>
              <a:t>Postavení alternativní a komplementární medicíny v České republice,</a:t>
            </a:r>
            <a:r>
              <a:rPr lang="cs-CZ" sz="1400" dirty="0" smtClean="0"/>
              <a:t>  internetové knihkupectví  e-</a:t>
            </a:r>
            <a:r>
              <a:rPr lang="cs-CZ" sz="1400" dirty="0" err="1" smtClean="0"/>
              <a:t>Libellus</a:t>
            </a:r>
            <a:r>
              <a:rPr lang="cs-CZ" sz="1400" dirty="0" smtClean="0"/>
              <a:t>, http://www.elibellus.com/eknihy/najdi/eva-krizova/13/101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BÁRTLOVÁ, S. </a:t>
            </a:r>
            <a:r>
              <a:rPr lang="cs-CZ" sz="1400" dirty="0" smtClean="0"/>
              <a:t>(1988)</a:t>
            </a:r>
            <a:r>
              <a:rPr lang="cs-CZ" sz="1400" b="1" dirty="0" smtClean="0"/>
              <a:t>:</a:t>
            </a:r>
            <a:r>
              <a:rPr lang="cs-CZ" sz="1400" dirty="0" smtClean="0"/>
              <a:t> </a:t>
            </a:r>
            <a:r>
              <a:rPr lang="cs-CZ" sz="1400" i="1" dirty="0" smtClean="0"/>
              <a:t>Některé sociologické aspekty pacienta</a:t>
            </a:r>
            <a:r>
              <a:rPr lang="cs-CZ" sz="1400" dirty="0" smtClean="0"/>
              <a:t>. Brno: IPVZ,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>
                <a:solidFill>
                  <a:srgbClr val="FF0000"/>
                </a:solidFill>
              </a:rPr>
              <a:t>BÁRTLOVÁ, S.</a:t>
            </a:r>
            <a:r>
              <a:rPr lang="cs-CZ" sz="1400" dirty="0" smtClean="0">
                <a:solidFill>
                  <a:srgbClr val="FF0000"/>
                </a:solidFill>
              </a:rPr>
              <a:t> (2005): </a:t>
            </a:r>
            <a:r>
              <a:rPr lang="cs-CZ" sz="1400" i="1" dirty="0" smtClean="0">
                <a:solidFill>
                  <a:srgbClr val="FF0000"/>
                </a:solidFill>
              </a:rPr>
              <a:t>Sociologie medicíny a zdravotnictví</a:t>
            </a:r>
            <a:r>
              <a:rPr lang="cs-CZ" sz="1400" dirty="0" smtClean="0">
                <a:solidFill>
                  <a:srgbClr val="FF0000"/>
                </a:solidFill>
              </a:rPr>
              <a:t>. Praha: </a:t>
            </a:r>
            <a:r>
              <a:rPr lang="cs-CZ" sz="1400" dirty="0" err="1" smtClean="0">
                <a:solidFill>
                  <a:srgbClr val="FF0000"/>
                </a:solidFill>
              </a:rPr>
              <a:t>Grada</a:t>
            </a:r>
            <a:r>
              <a:rPr lang="cs-CZ" sz="1400" dirty="0" smtClean="0">
                <a:solidFill>
                  <a:srgbClr val="FF0000"/>
                </a:solidFill>
              </a:rPr>
              <a:t> </a:t>
            </a:r>
            <a:r>
              <a:rPr lang="cs-CZ" sz="1400" dirty="0" err="1" smtClean="0">
                <a:solidFill>
                  <a:srgbClr val="FF0000"/>
                </a:solidFill>
              </a:rPr>
              <a:t>Puhlishing</a:t>
            </a:r>
            <a:r>
              <a:rPr lang="cs-CZ" sz="1400" dirty="0" smtClean="0">
                <a:solidFill>
                  <a:srgbClr val="FF0000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BÁRTLOVÁ, S., HNILICOVÁ, H.</a:t>
            </a:r>
            <a:r>
              <a:rPr lang="cs-CZ" sz="1400" dirty="0" smtClean="0"/>
              <a:t>(2000): </a:t>
            </a:r>
            <a:r>
              <a:rPr lang="cs-CZ" sz="1400" i="1" dirty="0" smtClean="0"/>
              <a:t>Vybrané metody a techniky výzkumu. Zjišťování spokojenosti pacientů.</a:t>
            </a:r>
            <a:r>
              <a:rPr lang="cs-CZ" sz="1400" dirty="0" smtClean="0"/>
              <a:t> Brno: IDVPZ</a:t>
            </a:r>
          </a:p>
          <a:p>
            <a:pPr>
              <a:lnSpc>
                <a:spcPct val="80000"/>
              </a:lnSpc>
              <a:defRPr/>
            </a:pPr>
            <a:r>
              <a:rPr lang="cs-CZ" sz="1400" b="1" dirty="0" smtClean="0"/>
              <a:t>HASMANOVÁ MARHÁNKOVÁ J. </a:t>
            </a:r>
            <a:r>
              <a:rPr lang="cs-CZ" sz="1400" dirty="0" smtClean="0"/>
              <a:t>(2013): </a:t>
            </a:r>
            <a:r>
              <a:rPr lang="cs-CZ" sz="1400" i="1" dirty="0" smtClean="0"/>
              <a:t>Aktivita </a:t>
            </a:r>
            <a:r>
              <a:rPr lang="cs-CZ" sz="1400" i="1" dirty="0"/>
              <a:t>jako projekt. </a:t>
            </a:r>
            <a:r>
              <a:rPr lang="cs-CZ" sz="1400" dirty="0"/>
              <a:t>Sociologické nakladatelství </a:t>
            </a:r>
            <a:r>
              <a:rPr lang="cs-CZ" sz="1400" dirty="0" smtClean="0"/>
              <a:t>SLON</a:t>
            </a:r>
          </a:p>
          <a:p>
            <a:pPr>
              <a:lnSpc>
                <a:spcPct val="80000"/>
              </a:lnSpc>
              <a:defRPr/>
            </a:pPr>
            <a:r>
              <a:rPr lang="cs-CZ" sz="1400" b="1" dirty="0" smtClean="0"/>
              <a:t>HREŠANOVÁ,E.</a:t>
            </a:r>
            <a:r>
              <a:rPr lang="cs-CZ" sz="1400" dirty="0" smtClean="0"/>
              <a:t> ‚ (2009): </a:t>
            </a:r>
            <a:r>
              <a:rPr lang="cs-CZ" sz="1400" i="1" dirty="0" smtClean="0"/>
              <a:t>Kultury dvou porodnic: etnografická studie. </a:t>
            </a:r>
            <a:r>
              <a:rPr lang="cs-CZ" sz="1400" dirty="0" smtClean="0"/>
              <a:t>Plzeň: Západočeská univerzita v Plzni.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JANEČKOVÁ, H., HNILICOVÁ, H</a:t>
            </a:r>
            <a:r>
              <a:rPr lang="cs-CZ" sz="1400" dirty="0" smtClean="0"/>
              <a:t>., (2009): Úvod do veřejného zdravotnictví, Praha, Portál.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err="1" smtClean="0"/>
              <a:t>Le</a:t>
            </a:r>
            <a:r>
              <a:rPr lang="cs-CZ" sz="1400" b="1" dirty="0" smtClean="0"/>
              <a:t> FANU J. </a:t>
            </a:r>
            <a:r>
              <a:rPr lang="cs-CZ" sz="1400" dirty="0" smtClean="0"/>
              <a:t>(1999). </a:t>
            </a:r>
            <a:r>
              <a:rPr lang="cs-CZ" sz="1400" i="1" dirty="0" smtClean="0"/>
              <a:t> Vzestup a pád moderní medicíny.</a:t>
            </a:r>
            <a:r>
              <a:rPr lang="cs-CZ" sz="1400" dirty="0" smtClean="0"/>
              <a:t> Praha: Academia.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i="1" dirty="0" smtClean="0"/>
              <a:t>Sociální deviace, sociologie nemoci a medicíny.</a:t>
            </a:r>
            <a:r>
              <a:rPr lang="cs-CZ" sz="1400" dirty="0" smtClean="0"/>
              <a:t> Praha: SLON. 1997</a:t>
            </a:r>
            <a:r>
              <a:rPr lang="cs-CZ" sz="1400" b="1" dirty="0" smtClean="0"/>
              <a:t> </a:t>
            </a:r>
          </a:p>
          <a:p>
            <a:pPr>
              <a:lnSpc>
                <a:spcPct val="80000"/>
              </a:lnSpc>
              <a:defRPr/>
            </a:pPr>
            <a:r>
              <a:rPr lang="cs-CZ" sz="1400" b="1" dirty="0" smtClean="0"/>
              <a:t>SLEPIČKOVÁ </a:t>
            </a:r>
            <a:r>
              <a:rPr lang="cs-CZ" sz="1400" b="1" dirty="0"/>
              <a:t>Lenka</a:t>
            </a:r>
            <a:r>
              <a:rPr lang="cs-CZ" sz="1400" dirty="0"/>
              <a:t>: </a:t>
            </a:r>
            <a:r>
              <a:rPr lang="cs-CZ" sz="1400" b="1" dirty="0"/>
              <a:t> </a:t>
            </a:r>
            <a:r>
              <a:rPr lang="cs-CZ" sz="1400" i="1" dirty="0"/>
              <a:t>Diagnóza neplodnost. Sociologický pohled na zkušenost nedobrovolné bezdětnosti </a:t>
            </a:r>
            <a:r>
              <a:rPr lang="cs-CZ" sz="1400" dirty="0" smtClean="0"/>
              <a:t>, Sociologické nakladatelství SLON,  vyjde 2014</a:t>
            </a:r>
            <a:endParaRPr lang="cs-CZ" sz="14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SÝKOROVÁ, D.</a:t>
            </a:r>
            <a:r>
              <a:rPr lang="cs-CZ" sz="1400" dirty="0" smtClean="0"/>
              <a:t>(2007): </a:t>
            </a:r>
            <a:r>
              <a:rPr lang="cs-CZ" sz="1400" i="1" dirty="0" smtClean="0"/>
              <a:t>Autonomie ve stáří. </a:t>
            </a:r>
            <a:r>
              <a:rPr lang="cs-CZ" sz="1400" dirty="0" smtClean="0"/>
              <a:t>Kapitoly z </a:t>
            </a:r>
            <a:r>
              <a:rPr lang="cs-CZ" sz="1400" dirty="0" err="1" smtClean="0"/>
              <a:t>gerontosociologie</a:t>
            </a:r>
            <a:r>
              <a:rPr lang="cs-CZ" sz="1400" dirty="0" smtClean="0"/>
              <a:t>. Praha, SLON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400" b="1" dirty="0" smtClean="0"/>
              <a:t>Š</a:t>
            </a:r>
            <a:r>
              <a:rPr lang="cs-CZ" sz="1400" b="1" cap="all" dirty="0" smtClean="0"/>
              <a:t>upková</a:t>
            </a:r>
            <a:r>
              <a:rPr lang="cs-CZ" sz="1400" b="1" dirty="0" smtClean="0"/>
              <a:t>, D. </a:t>
            </a:r>
            <a:r>
              <a:rPr lang="cs-CZ" sz="1400" dirty="0" smtClean="0"/>
              <a:t>(2007): </a:t>
            </a:r>
            <a:r>
              <a:rPr lang="cs-CZ" sz="1400" b="1" i="1" dirty="0" smtClean="0"/>
              <a:t>Zdravotní péče o bezdomovce</a:t>
            </a:r>
            <a:r>
              <a:rPr lang="cs-CZ" sz="1400" dirty="0" smtClean="0"/>
              <a:t>. Praha: Naděje, 2007. ISBN 978-80-247-2245-0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1400" dirty="0" smtClean="0"/>
          </a:p>
        </p:txBody>
      </p:sp>
    </p:spTree>
    <p:extLst>
      <p:ext uri="{BB962C8B-B14F-4D97-AF65-F5344CB8AC3E}">
        <p14:creationId xmlns:p14="http://schemas.microsoft.com/office/powerpoint/2010/main" xmlns="" val="406392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Doporučené články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750" y="1417638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cs-CZ" sz="1200" dirty="0" smtClean="0"/>
              <a:t>BUŽGOVÁ R., KLECHOVÁ H.: Měření postojů seniorů ke stáří, </a:t>
            </a:r>
            <a:r>
              <a:rPr lang="cs-CZ" sz="1200" dirty="0" err="1" smtClean="0"/>
              <a:t>Prakt</a:t>
            </a:r>
            <a:r>
              <a:rPr lang="cs-CZ" sz="1200" dirty="0" smtClean="0"/>
              <a:t>. Lék. 2011, č. 7, str. 396-401</a:t>
            </a:r>
          </a:p>
          <a:p>
            <a:pPr>
              <a:defRPr/>
            </a:pPr>
            <a:r>
              <a:rPr lang="cs-CZ" sz="1200" dirty="0" smtClean="0">
                <a:hlinkClick r:id="rId2"/>
              </a:rPr>
              <a:t>SLEPIČKOVÁ, Lenka</a:t>
            </a:r>
            <a:r>
              <a:rPr lang="cs-CZ" sz="1200" dirty="0" smtClean="0"/>
              <a:t>, </a:t>
            </a:r>
            <a:r>
              <a:rPr lang="cs-CZ" sz="1200" dirty="0" smtClean="0">
                <a:hlinkClick r:id="rId3"/>
              </a:rPr>
              <a:t>Eva ŠLESINGEROVÁ</a:t>
            </a:r>
            <a:r>
              <a:rPr lang="cs-CZ" sz="1200" dirty="0" smtClean="0"/>
              <a:t> a </a:t>
            </a:r>
            <a:r>
              <a:rPr lang="cs-CZ" sz="1200" dirty="0" smtClean="0">
                <a:hlinkClick r:id="rId4"/>
              </a:rPr>
              <a:t>Iva ŠMÍDOVÁ</a:t>
            </a:r>
            <a:r>
              <a:rPr lang="cs-CZ" sz="1200" dirty="0" smtClean="0"/>
              <a:t>. </a:t>
            </a:r>
            <a:r>
              <a:rPr lang="cs-CZ" sz="1200" dirty="0" err="1" smtClean="0"/>
              <a:t>Biomoc</a:t>
            </a:r>
            <a:r>
              <a:rPr lang="cs-CZ" sz="1200" dirty="0" smtClean="0"/>
              <a:t> a reprodukční biomedicína: konceptuální inspirace pro český kontext. </a:t>
            </a:r>
            <a:r>
              <a:rPr lang="cs-CZ" sz="1200" i="1" dirty="0" smtClean="0"/>
              <a:t>Sociologický časopis/ Czech </a:t>
            </a:r>
            <a:r>
              <a:rPr lang="cs-CZ" sz="1200" i="1" dirty="0" err="1" smtClean="0"/>
              <a:t>Sociological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Review</a:t>
            </a:r>
            <a:r>
              <a:rPr lang="cs-CZ" sz="1200" dirty="0" smtClean="0"/>
              <a:t>, Praha: Sociologický ústav AV ČR, 2012, roč. 48, č. 1, s. 85-106. ISSN 0038-0288.</a:t>
            </a:r>
          </a:p>
          <a:p>
            <a:pPr>
              <a:defRPr/>
            </a:pPr>
            <a:r>
              <a:rPr lang="cs-CZ" sz="1200" dirty="0" smtClean="0">
                <a:hlinkClick r:id="rId2"/>
              </a:rPr>
              <a:t>SLEPIČKOVÁ, Lenka</a:t>
            </a:r>
            <a:r>
              <a:rPr lang="cs-CZ" sz="1200" dirty="0" smtClean="0"/>
              <a:t>. Neplodnost jeho a neplodnost její: Genderové aspekty asistované reprodukce. </a:t>
            </a:r>
            <a:r>
              <a:rPr lang="cs-CZ" sz="1200" i="1" dirty="0" smtClean="0"/>
              <a:t>Sociologický časopis/ Czech </a:t>
            </a:r>
            <a:r>
              <a:rPr lang="cs-CZ" sz="1200" i="1" dirty="0" err="1" smtClean="0"/>
              <a:t>Sociological</a:t>
            </a:r>
            <a:r>
              <a:rPr lang="cs-CZ" sz="1200" i="1" dirty="0" smtClean="0"/>
              <a:t> </a:t>
            </a:r>
            <a:r>
              <a:rPr lang="cs-CZ" sz="1200" i="1" dirty="0" err="1" smtClean="0"/>
              <a:t>Review</a:t>
            </a:r>
            <a:r>
              <a:rPr lang="cs-CZ" sz="1200" dirty="0" smtClean="0"/>
              <a:t>, Praha: Sociologický ústav AV ČR, 2009, roč. 45, č. 1. ISSN 0038-0288.</a:t>
            </a:r>
          </a:p>
          <a:p>
            <a:pPr marL="0" indent="0">
              <a:buFontTx/>
              <a:buNone/>
              <a:defRPr/>
            </a:pPr>
            <a:r>
              <a:rPr lang="cs-CZ" sz="1200" dirty="0" smtClean="0"/>
              <a:t>        a další texty této autorky</a:t>
            </a:r>
          </a:p>
          <a:p>
            <a:pPr>
              <a:defRPr/>
            </a:pPr>
            <a:r>
              <a:rPr lang="pl-PL" sz="1200" dirty="0" smtClean="0"/>
              <a:t>HAŠKOVÁ HANA, </a:t>
            </a:r>
            <a:r>
              <a:rPr lang="pl-PL" sz="1200" i="1" dirty="0" smtClean="0"/>
              <a:t>ZAMYKALOVÁ LENKA</a:t>
            </a:r>
            <a:r>
              <a:rPr lang="pl-PL" sz="1200" dirty="0" smtClean="0"/>
              <a:t>. </a:t>
            </a:r>
            <a:r>
              <a:rPr lang="pl-PL" sz="1200" dirty="0" err="1" smtClean="0"/>
              <a:t>Mít</a:t>
            </a:r>
            <a:r>
              <a:rPr lang="pl-PL" sz="1200" dirty="0" smtClean="0"/>
              <a:t> </a:t>
            </a:r>
            <a:r>
              <a:rPr lang="pl-PL" sz="1200" dirty="0" err="1" smtClean="0"/>
              <a:t>děti</a:t>
            </a:r>
            <a:r>
              <a:rPr lang="pl-PL" sz="1200" dirty="0" smtClean="0"/>
              <a:t> - co je to za </a:t>
            </a:r>
            <a:r>
              <a:rPr lang="pl-PL" sz="1200" dirty="0" err="1" smtClean="0"/>
              <a:t>normu</a:t>
            </a:r>
            <a:r>
              <a:rPr lang="pl-PL" sz="1200" dirty="0" smtClean="0"/>
              <a:t>? </a:t>
            </a:r>
            <a:r>
              <a:rPr lang="pl-PL" sz="1200" dirty="0" err="1" smtClean="0"/>
              <a:t>Čí</a:t>
            </a:r>
            <a:r>
              <a:rPr lang="pl-PL" sz="1200" dirty="0" smtClean="0"/>
              <a:t> je to norma?, Biograf, </a:t>
            </a:r>
            <a:r>
              <a:rPr lang="pl-PL" sz="1200" dirty="0" err="1" smtClean="0"/>
              <a:t>časopis</a:t>
            </a:r>
            <a:r>
              <a:rPr lang="pl-PL" sz="1200" dirty="0" smtClean="0"/>
              <a:t> pro </a:t>
            </a:r>
            <a:r>
              <a:rPr lang="pl-PL" sz="1200" dirty="0" err="1" smtClean="0"/>
              <a:t>kvalitativní</a:t>
            </a:r>
            <a:r>
              <a:rPr lang="pl-PL" sz="1200" dirty="0" smtClean="0"/>
              <a:t> </a:t>
            </a:r>
            <a:r>
              <a:rPr lang="pl-PL" sz="1200" dirty="0" err="1" smtClean="0"/>
              <a:t>sociologii</a:t>
            </a:r>
            <a:r>
              <a:rPr lang="pl-PL" sz="1200" dirty="0" smtClean="0"/>
              <a:t>.</a:t>
            </a:r>
            <a:r>
              <a:rPr lang="cs-CZ" sz="1200" b="1" dirty="0" smtClean="0"/>
              <a:t> </a:t>
            </a:r>
            <a:r>
              <a:rPr lang="cs-CZ" sz="1200" dirty="0" smtClean="0"/>
              <a:t>2006, číslo 40-41.</a:t>
            </a:r>
            <a:r>
              <a:rPr lang="pl-PL" sz="1200" dirty="0" smtClean="0"/>
              <a:t>  On-</a:t>
            </a:r>
            <a:r>
              <a:rPr lang="pl-PL" sz="1200" dirty="0" err="1" smtClean="0"/>
              <a:t>line</a:t>
            </a:r>
            <a:r>
              <a:rPr lang="pl-PL" sz="1200" dirty="0" smtClean="0"/>
              <a:t>. </a:t>
            </a:r>
            <a:r>
              <a:rPr lang="pl-PL" sz="1200" dirty="0" err="1" smtClean="0"/>
              <a:t>Dostupné</a:t>
            </a:r>
            <a:r>
              <a:rPr lang="pl-PL" sz="1200" dirty="0" smtClean="0"/>
              <a:t> na </a:t>
            </a:r>
            <a:r>
              <a:rPr lang="pl-PL" sz="1200" dirty="0" smtClean="0">
                <a:hlinkClick r:id="rId5"/>
              </a:rPr>
              <a:t>http://www.biograf.org/</a:t>
            </a:r>
            <a:r>
              <a:rPr lang="pl-PL" sz="1200" dirty="0" err="1" smtClean="0">
                <a:hlinkClick r:id="rId5"/>
              </a:rPr>
              <a:t>clanky</a:t>
            </a:r>
            <a:r>
              <a:rPr lang="pl-PL" sz="1200" dirty="0" smtClean="0">
                <a:hlinkClick r:id="rId5"/>
              </a:rPr>
              <a:t>/</a:t>
            </a:r>
            <a:r>
              <a:rPr lang="pl-PL" sz="1200" dirty="0" err="1" smtClean="0">
                <a:hlinkClick r:id="rId5"/>
              </a:rPr>
              <a:t>members</a:t>
            </a:r>
            <a:r>
              <a:rPr lang="pl-PL" sz="1200" dirty="0" smtClean="0">
                <a:hlinkClick r:id="rId5"/>
              </a:rPr>
              <a:t>/</a:t>
            </a:r>
            <a:r>
              <a:rPr lang="pl-PL" sz="1200" dirty="0" err="1" smtClean="0">
                <a:hlinkClick r:id="rId5"/>
              </a:rPr>
              <a:t>clanek.php?clanek</a:t>
            </a:r>
            <a:r>
              <a:rPr lang="pl-PL" sz="1200" dirty="0" smtClean="0">
                <a:hlinkClick r:id="rId5"/>
              </a:rPr>
              <a:t>=v4001</a:t>
            </a:r>
            <a:r>
              <a:rPr lang="pl-PL" sz="1200" dirty="0" smtClean="0"/>
              <a:t>. </a:t>
            </a:r>
            <a:r>
              <a:rPr lang="pl-PL" sz="1200" dirty="0" err="1" smtClean="0"/>
              <a:t>Staženo</a:t>
            </a:r>
            <a:r>
              <a:rPr lang="pl-PL" sz="1200" dirty="0" smtClean="0"/>
              <a:t> </a:t>
            </a:r>
            <a:r>
              <a:rPr lang="pl-PL" sz="1200" dirty="0" err="1" smtClean="0"/>
              <a:t>dne</a:t>
            </a:r>
            <a:r>
              <a:rPr lang="pl-PL" sz="1200" dirty="0" smtClean="0"/>
              <a:t> 8.3.2013</a:t>
            </a:r>
          </a:p>
          <a:p>
            <a:pPr marL="0" indent="0">
              <a:buFontTx/>
              <a:buNone/>
              <a:defRPr/>
            </a:pPr>
            <a:r>
              <a:rPr lang="pl-PL" sz="1200" dirty="0" smtClean="0"/>
              <a:t>        a další texty těchto autorek a v tomto časopise</a:t>
            </a:r>
          </a:p>
          <a:p>
            <a:pPr>
              <a:defRPr/>
            </a:pPr>
            <a:r>
              <a:rPr lang="cs-CZ" sz="1200" dirty="0" smtClean="0"/>
              <a:t>HASMANOVÁ MARHÁNKOVÁ, J. Konstruování představ aktivního stárnutí v centrech pro seniory. </a:t>
            </a:r>
            <a:r>
              <a:rPr lang="cs-CZ" sz="1200" i="1" dirty="0" smtClean="0"/>
              <a:t>Sociologický časopis, </a:t>
            </a:r>
            <a:r>
              <a:rPr lang="cs-CZ" sz="1200" dirty="0" smtClean="0"/>
              <a:t>2010, roč. 46, č. 2, s. 211-234. ISSN: 0038-0288</a:t>
            </a:r>
          </a:p>
          <a:p>
            <a:pPr>
              <a:defRPr/>
            </a:pPr>
            <a:r>
              <a:rPr lang="cs-CZ" sz="1200" dirty="0" smtClean="0"/>
              <a:t>DOBIÁŠOVÁ, K., HNILICOVÁ, H.: Zkušenosti zdravotnického personálu při poskytování zdravotní péče cizincům. Výzkumná sonda [online]. 2009.</a:t>
            </a:r>
            <a:r>
              <a:rPr lang="cs-CZ" sz="1200" i="1" dirty="0" smtClean="0"/>
              <a:t> </a:t>
            </a:r>
            <a:r>
              <a:rPr lang="cs-CZ" sz="1200" dirty="0" smtClean="0"/>
              <a:t>[cit. 2010-24-01]. Dostupné z </a:t>
            </a:r>
            <a:r>
              <a:rPr lang="cs-CZ" sz="1200" dirty="0" smtClean="0">
                <a:hlinkClick r:id="rId6"/>
              </a:rPr>
              <a:t>http://www.migraceonline.cz/e-knihovna/publikace-vyzkumy/</a:t>
            </a:r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xmlns="" val="27524094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Doporučené články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cs-CZ" sz="1200" b="1" dirty="0" smtClean="0"/>
              <a:t>Zdraví bezdomovců:</a:t>
            </a:r>
          </a:p>
          <a:p>
            <a:pPr>
              <a:defRPr/>
            </a:pPr>
            <a:r>
              <a:rPr lang="cs-CZ" sz="1200" dirty="0" smtClean="0"/>
              <a:t>BARTÁK M. (2011): </a:t>
            </a:r>
            <a:r>
              <a:rPr lang="cs-CZ" sz="1200" i="1" dirty="0" smtClean="0"/>
              <a:t>Zdravotní stav populace bezdomovců v ČR</a:t>
            </a:r>
            <a:r>
              <a:rPr lang="cs-CZ" sz="1200" dirty="0" smtClean="0"/>
              <a:t>. Ústí nad Labem : Univerzita </a:t>
            </a:r>
            <a:r>
              <a:rPr lang="cs-CZ" sz="1200" dirty="0" err="1" smtClean="0"/>
              <a:t>J.E.Purkyně</a:t>
            </a:r>
            <a:r>
              <a:rPr lang="cs-CZ" sz="1200" dirty="0" smtClean="0"/>
              <a:t> 2011 – on-line – </a:t>
            </a:r>
            <a:r>
              <a:rPr lang="cs-CZ" sz="1200" dirty="0" err="1" smtClean="0"/>
              <a:t>pdf</a:t>
            </a:r>
            <a:r>
              <a:rPr lang="cs-CZ" sz="1200" dirty="0" smtClean="0"/>
              <a:t> pod tímto heslem</a:t>
            </a:r>
          </a:p>
          <a:p>
            <a:pPr marL="0" indent="0">
              <a:buFontTx/>
              <a:buNone/>
              <a:defRPr/>
            </a:pPr>
            <a:endParaRPr lang="cs-CZ" sz="1200" dirty="0"/>
          </a:p>
          <a:p>
            <a:pPr>
              <a:defRPr/>
            </a:pPr>
            <a:r>
              <a:rPr lang="cs-CZ" sz="1200" dirty="0" smtClean="0"/>
              <a:t>Hradecký I., Plachý A., Prudký L. a kol. (2012): </a:t>
            </a:r>
            <a:r>
              <a:rPr lang="cs-CZ" sz="1200" i="1" dirty="0" smtClean="0"/>
              <a:t>Analýza stavu a vývoje bezdomovství v ČR. </a:t>
            </a:r>
            <a:r>
              <a:rPr lang="cs-CZ" sz="1200" dirty="0" smtClean="0"/>
              <a:t>On-line. MPSV – bezdomovství; předložil </a:t>
            </a:r>
            <a:r>
              <a:rPr lang="cs-CZ" sz="1200" dirty="0"/>
              <a:t>tým občanského sdružení Hodnoty – soužití – pomoc (H.S.P.) </a:t>
            </a:r>
            <a:r>
              <a:rPr lang="cs-CZ" sz="1200" dirty="0" smtClean="0"/>
              <a:t>Praha</a:t>
            </a:r>
            <a:endParaRPr lang="cs-CZ" sz="1200" dirty="0"/>
          </a:p>
          <a:p>
            <a:pPr marL="0" indent="0">
              <a:buFontTx/>
              <a:buNone/>
              <a:defRPr/>
            </a:pPr>
            <a:endParaRPr lang="cs-CZ" sz="1200" b="1" dirty="0" smtClean="0"/>
          </a:p>
          <a:p>
            <a:pPr marL="0" indent="0">
              <a:buFontTx/>
              <a:buNone/>
              <a:defRPr/>
            </a:pPr>
            <a:r>
              <a:rPr lang="cs-CZ" sz="1200" b="1" dirty="0" smtClean="0"/>
              <a:t>Průzkumy spokojenosti pacientů:</a:t>
            </a:r>
          </a:p>
          <a:p>
            <a:pPr marL="0" indent="0">
              <a:buFontTx/>
              <a:buNone/>
              <a:defRPr/>
            </a:pPr>
            <a:r>
              <a:rPr lang="cs-CZ" sz="1200" dirty="0" smtClean="0"/>
              <a:t>Nejlepší nemocnice – výzkum </a:t>
            </a:r>
            <a:r>
              <a:rPr lang="cs-CZ" sz="1200" dirty="0" err="1" smtClean="0"/>
              <a:t>HealthCare</a:t>
            </a:r>
            <a:r>
              <a:rPr lang="cs-CZ" sz="1200" dirty="0" smtClean="0"/>
              <a:t> Institute. </a:t>
            </a:r>
            <a:r>
              <a:rPr lang="cs-CZ" sz="1200" dirty="0" smtClean="0">
                <a:hlinkClick r:id="rId2"/>
              </a:rPr>
              <a:t>http://www.hc-institute.org/</a:t>
            </a:r>
            <a:r>
              <a:rPr lang="cs-CZ" sz="1200" dirty="0" smtClean="0"/>
              <a:t>.</a:t>
            </a:r>
          </a:p>
          <a:p>
            <a:pPr marL="0" indent="0">
              <a:buFontTx/>
              <a:buNone/>
              <a:defRPr/>
            </a:pPr>
            <a:r>
              <a:rPr lang="cs-CZ" sz="1200" dirty="0" smtClean="0"/>
              <a:t>HNILICOVÁ H.: Průzkum spokojenosti pacientů. IPVZ 1993 (</a:t>
            </a:r>
            <a:r>
              <a:rPr lang="cs-CZ" sz="1200" dirty="0" err="1" smtClean="0"/>
              <a:t>pdf</a:t>
            </a:r>
            <a:r>
              <a:rPr lang="cs-CZ" sz="1200" dirty="0" smtClean="0"/>
              <a:t> – pod tímto heslem) http://www.google.cz/url?sa=t&amp;rct=j&amp;q=&amp;esrc=s&amp;source=web&amp;cd=6&amp;sqi=2&amp;ved=0CFMQFjAF&amp;url=http%3A%2F%2Fwww.apra.ipvz.cz%2Fdownload.asp%3Fdocid%3D12&amp;ei=R5M5UZy2L4ftsgbfwoCYCw&amp;usg=AFQjCNFUIHctFq1HWgSYMVbj54Nm0Tw-bA&amp;bvm=bv.43287494,d.Yms&amp;cad=rjanebo </a:t>
            </a:r>
          </a:p>
          <a:p>
            <a:pPr marL="0" indent="0">
              <a:buFontTx/>
              <a:buNone/>
              <a:defRPr/>
            </a:pP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xmlns="" val="219322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Definice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b="1" dirty="0" smtClean="0"/>
              <a:t>Sociologie medicíny a zdravotnictví</a:t>
            </a:r>
          </a:p>
          <a:p>
            <a:pPr eaLnBrk="1" hangingPunct="1">
              <a:buFontTx/>
              <a:buNone/>
              <a:defRPr/>
            </a:pPr>
            <a:r>
              <a:rPr lang="cs-CZ" dirty="0" smtClean="0"/>
              <a:t> </a:t>
            </a:r>
          </a:p>
          <a:p>
            <a:pPr eaLnBrk="1" hangingPunct="1">
              <a:defRPr/>
            </a:pPr>
            <a:r>
              <a:rPr lang="cs-CZ" sz="2000" dirty="0" smtClean="0"/>
              <a:t>je subdisciplína sociologie, která aplikuje sociologické přístupy, teorie a metody na studium jevů spjatých se zdravím a nemocí a s péčí o zdraví</a:t>
            </a:r>
          </a:p>
          <a:p>
            <a:pPr eaLnBrk="1" hangingPunct="1">
              <a:defRPr/>
            </a:pPr>
            <a:endParaRPr lang="cs-CZ" sz="2000" dirty="0" smtClean="0"/>
          </a:p>
          <a:p>
            <a:pPr marL="0" indent="0" eaLnBrk="1" hangingPunct="1">
              <a:buFontTx/>
              <a:buNone/>
              <a:defRPr/>
            </a:pPr>
            <a:r>
              <a:rPr lang="cs-CZ" b="1" dirty="0" smtClean="0"/>
              <a:t>Nejbližší obory (tvoří součást):</a:t>
            </a:r>
          </a:p>
          <a:p>
            <a:pPr eaLnBrk="1" hangingPunct="1">
              <a:defRPr/>
            </a:pPr>
            <a:r>
              <a:rPr lang="cs-CZ" sz="2000" dirty="0" smtClean="0"/>
              <a:t>Sociální lékařství  </a:t>
            </a:r>
          </a:p>
          <a:p>
            <a:pPr eaLnBrk="1" hangingPunct="1">
              <a:defRPr/>
            </a:pPr>
            <a:r>
              <a:rPr lang="cs-CZ" sz="2000" dirty="0"/>
              <a:t>V</a:t>
            </a:r>
            <a:r>
              <a:rPr lang="cs-CZ" sz="2000" dirty="0" smtClean="0"/>
              <a:t>eřejné zdravotnictví</a:t>
            </a:r>
          </a:p>
          <a:p>
            <a:pPr eaLnBrk="1" hangingPunct="1">
              <a:defRPr/>
            </a:pPr>
            <a:r>
              <a:rPr lang="cs-CZ" sz="2000" dirty="0" smtClean="0"/>
              <a:t>Psychologie zdraví</a:t>
            </a:r>
          </a:p>
        </p:txBody>
      </p:sp>
    </p:spTree>
    <p:extLst>
      <p:ext uri="{BB962C8B-B14F-4D97-AF65-F5344CB8AC3E}">
        <p14:creationId xmlns:p14="http://schemas.microsoft.com/office/powerpoint/2010/main" xmlns="" val="121855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poč. 80. let - </a:t>
            </a:r>
            <a:r>
              <a:rPr lang="cs-CZ" altLang="cs-CZ" sz="2800" b="1" smtClean="0"/>
              <a:t>European Society of  Medical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/>
              <a:t>                     sociology</a:t>
            </a:r>
            <a:r>
              <a:rPr lang="cs-CZ" altLang="cs-CZ" sz="2800" b="1" i="1" smtClean="0"/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400" i="1" smtClean="0"/>
              <a:t>                   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400" i="1" smtClean="0"/>
              <a:t>                                              </a:t>
            </a:r>
            <a:endParaRPr lang="cs-CZ" alt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pol. 90. let - </a:t>
            </a:r>
            <a:r>
              <a:rPr lang="cs-CZ" altLang="cs-CZ" sz="2800" b="1" smtClean="0"/>
              <a:t>European Society for Health and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/>
              <a:t>                    Medical Sociology (ESHMS) </a:t>
            </a:r>
            <a:r>
              <a:rPr lang="cs-CZ" altLang="cs-CZ" sz="2800" smtClean="0"/>
              <a:t>-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b="1" smtClean="0"/>
              <a:t>                    </a:t>
            </a:r>
            <a:r>
              <a:rPr lang="cs-CZ" altLang="cs-CZ" sz="2800" smtClean="0"/>
              <a:t>Evropská společnost pro sociologii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               zdraví a medicíny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                  - konference každé 2 roky	</a:t>
            </a:r>
            <a:r>
              <a:rPr lang="cs-CZ" altLang="cs-CZ" sz="2800" i="1" smtClean="0"/>
              <a:t>	</a:t>
            </a:r>
            <a:endParaRPr lang="cs-CZ" altLang="cs-CZ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800" smtClean="0"/>
              <a:t>		</a:t>
            </a:r>
            <a:endParaRPr lang="cs-CZ" altLang="cs-CZ" sz="2800" i="1" smtClean="0"/>
          </a:p>
        </p:txBody>
      </p:sp>
      <p:pic>
        <p:nvPicPr>
          <p:cNvPr id="12292" name="Picture 5" descr="european society for health and medical sociolog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213" y="323850"/>
            <a:ext cx="31337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6024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Vývoj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539750" y="1268413"/>
            <a:ext cx="8604250" cy="5329237"/>
          </a:xfrm>
        </p:spPr>
        <p:txBody>
          <a:bodyPr>
            <a:normAutofit fontScale="92500" lnSpcReduction="10000"/>
          </a:bodyPr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b="1" smtClean="0"/>
              <a:t>Emile Durkheim: </a:t>
            </a:r>
            <a:r>
              <a:rPr lang="cs-CZ" altLang="cs-CZ" sz="1800" smtClean="0"/>
              <a:t>Le Suicide (1897)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– sebevražda není individuálním  nýbrž sociálním jednáním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(egoistické, anomické a altruistické sebevraždy) –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b="1" smtClean="0"/>
              <a:t>T.G. Masaryk: </a:t>
            </a:r>
            <a:r>
              <a:rPr lang="cs-CZ" altLang="cs-CZ" sz="1800" smtClean="0"/>
              <a:t>Sebevražda hromadným jevem společenským moderní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osvěty (1881)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b="1" smtClean="0"/>
              <a:t>Robert Merton </a:t>
            </a:r>
            <a:r>
              <a:rPr lang="cs-CZ" altLang="cs-CZ" sz="1800" smtClean="0"/>
              <a:t>(1938) – pojem </a:t>
            </a:r>
            <a:r>
              <a:rPr lang="cs-CZ" altLang="cs-CZ" sz="1800" b="1" smtClean="0"/>
              <a:t>deviantní chování</a:t>
            </a:r>
            <a:r>
              <a:rPr lang="cs-CZ" altLang="cs-CZ" sz="1800" smtClean="0"/>
              <a:t>, odchylné,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nekonformní, odlišující se od společenských norem.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Vnímání toho, co už je deviantní,  závisí na kulturním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prostředí, na sociálním prostoru a času.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Hodnocení určitého chování jako deviace se v čase proměňuje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(např. homosexualita, kouření)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Chování poškozující zdraví - zdraví škodlivé jednání,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(závislosti, sebepoškozování, kriminalita, prostituce, potraty)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</a:t>
            </a:r>
            <a:r>
              <a:rPr lang="cs-CZ" altLang="cs-CZ" sz="1800" b="1" smtClean="0"/>
              <a:t>Teorie labellingu  </a:t>
            </a:r>
            <a:r>
              <a:rPr lang="cs-CZ" altLang="cs-CZ" sz="1800" smtClean="0"/>
              <a:t>-  označení někoho jako deviant  a jeho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 reakce na tuto nálepku </a:t>
            </a:r>
            <a:r>
              <a:rPr lang="cs-CZ" altLang="cs-CZ" sz="1800" b="1" smtClean="0"/>
              <a:t>(etiketizace)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</a:t>
            </a:r>
            <a:r>
              <a:rPr lang="cs-CZ" altLang="cs-CZ" sz="1800" b="1" smtClean="0"/>
              <a:t>Ostrovy pozitivní deviace</a:t>
            </a:r>
            <a:r>
              <a:rPr lang="cs-CZ" altLang="cs-CZ" sz="1800" smtClean="0"/>
              <a:t> – např. skupiny kritiků  režimu za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1800" smtClean="0"/>
              <a:t>              komunismu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smtClean="0"/>
              <a:t>                                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i="1" smtClean="0"/>
              <a:t>                          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cs-CZ" sz="2000" i="1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95401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Vývoj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b="1" smtClean="0"/>
              <a:t>Thomas – Znaniecki</a:t>
            </a:r>
            <a:r>
              <a:rPr lang="cs-CZ" altLang="cs-CZ" sz="2000" smtClean="0"/>
              <a:t>: sociálně - kulturní rozdíly symptomů nemoci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                          - společenská definice zdraví a nemoci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cs-CZ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b="1" smtClean="0"/>
              <a:t>Talcot Parsons  </a:t>
            </a:r>
            <a:r>
              <a:rPr lang="cs-CZ" altLang="cs-CZ" sz="2000" smtClean="0"/>
              <a:t>- nemoc jako deviace (odchylka od normy)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                 -  role nemocného, role lékaře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cs-CZ" altLang="cs-CZ" sz="20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</a:t>
            </a:r>
            <a:r>
              <a:rPr lang="cs-CZ" altLang="cs-CZ" sz="2000" b="1" smtClean="0"/>
              <a:t>Robert Straus – 1957</a:t>
            </a:r>
            <a:r>
              <a:rPr lang="cs-CZ" altLang="cs-CZ" sz="2000" smtClean="0"/>
              <a:t>: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b="1" smtClean="0"/>
              <a:t>          Sociology-of-medicine</a:t>
            </a:r>
            <a:r>
              <a:rPr lang="cs-CZ" altLang="cs-CZ" sz="2000" smtClean="0"/>
              <a:t> – sociologie medicíny (výzkum 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zdravotnických institucí, systémů péče o zdraví,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zdravotnických profesí, vztahů, sociálních determinant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zdraví, nerovností ve zdraví)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</a:t>
            </a:r>
            <a:r>
              <a:rPr lang="cs-CZ" altLang="cs-CZ" sz="2000" b="1" smtClean="0"/>
              <a:t>Sociology-in-medicine</a:t>
            </a:r>
            <a:r>
              <a:rPr lang="cs-CZ" altLang="cs-CZ" sz="2000" smtClean="0"/>
              <a:t> – sociologický pohled na nemoc,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role nemocného, podpora zdraví, život s nemocí, sociální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altLang="cs-CZ" sz="2000" smtClean="0"/>
              <a:t>           význam nemoci, stigmatizace aj.)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71550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-107950" y="274638"/>
            <a:ext cx="9251950" cy="11430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Témata z oblasti sociologie medicíny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cs-CZ" altLang="cs-CZ" smtClean="0"/>
              <a:t>zdraví a jeho sociální determinanty, chování ve vztahu ke zdraví, podpora zdraví</a:t>
            </a:r>
          </a:p>
          <a:p>
            <a:pPr lvl="1" eaLnBrk="1" hangingPunct="1"/>
            <a:r>
              <a:rPr lang="cs-CZ" altLang="cs-CZ" smtClean="0"/>
              <a:t>otázky zdraví a gender, reprodukční zdraví</a:t>
            </a:r>
          </a:p>
          <a:p>
            <a:pPr lvl="1" eaLnBrk="1" hangingPunct="1"/>
            <a:r>
              <a:rPr lang="cs-CZ" altLang="cs-CZ" smtClean="0"/>
              <a:t>kvalita života a zdraví, kvalita života s nemocí</a:t>
            </a:r>
          </a:p>
          <a:p>
            <a:pPr lvl="1" eaLnBrk="1" hangingPunct="1"/>
            <a:r>
              <a:rPr lang="cs-CZ" altLang="cs-CZ" smtClean="0"/>
              <a:t>role lékaře, sestry, pacienta – jejich vztahy</a:t>
            </a:r>
          </a:p>
          <a:p>
            <a:pPr lvl="1" eaLnBrk="1" hangingPunct="1"/>
            <a:r>
              <a:rPr lang="cs-CZ" altLang="cs-CZ" smtClean="0"/>
              <a:t>spokojenost se zdravotní péčí, se zdravotnictvím</a:t>
            </a:r>
          </a:p>
        </p:txBody>
      </p:sp>
    </p:spTree>
    <p:extLst>
      <p:ext uri="{BB962C8B-B14F-4D97-AF65-F5344CB8AC3E}">
        <p14:creationId xmlns:p14="http://schemas.microsoft.com/office/powerpoint/2010/main" xmlns="" val="2156600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Výzkumy v oblasti sociologie medicíny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0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životní způsob </a:t>
            </a:r>
            <a:r>
              <a:rPr lang="cs-CZ" sz="2000" dirty="0" smtClean="0"/>
              <a:t>jedinců a sociálních skupin – zdravotní rizika (kouření, alkoholismus, drogy, stravování, pohyb);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vzorce chování</a:t>
            </a:r>
            <a:r>
              <a:rPr lang="cs-CZ" sz="2000" dirty="0" smtClean="0"/>
              <a:t> jednotlivců  i sociálních skupin v situaci nemoci (</a:t>
            </a:r>
            <a:r>
              <a:rPr lang="cs-CZ" sz="2000" dirty="0" err="1" smtClean="0"/>
              <a:t>complience</a:t>
            </a:r>
            <a:r>
              <a:rPr lang="cs-CZ" sz="2000" dirty="0" smtClean="0"/>
              <a:t>, multikulturní ošetřovatelství, alternativní medicína);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sociální stavy a měnící se </a:t>
            </a:r>
            <a:r>
              <a:rPr lang="cs-CZ" sz="2000" b="1" dirty="0" smtClean="0"/>
              <a:t>role </a:t>
            </a:r>
            <a:r>
              <a:rPr lang="cs-CZ" sz="2000" dirty="0" smtClean="0"/>
              <a:t>v případě onemocnění;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zdravotně kulturní </a:t>
            </a:r>
            <a:r>
              <a:rPr lang="cs-CZ" sz="2000" b="1" dirty="0" smtClean="0"/>
              <a:t>normy týkající se zdraví a nemoci</a:t>
            </a:r>
            <a:r>
              <a:rPr lang="cs-CZ" sz="2000" dirty="0" smtClean="0"/>
              <a:t> uznávané danou společností (pracovní neschopnost, invalidita, izolace nemocných ap.);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problematika </a:t>
            </a:r>
            <a:r>
              <a:rPr lang="cs-CZ" sz="2000" b="1" dirty="0" smtClean="0"/>
              <a:t>civilizačních chorob – </a:t>
            </a:r>
            <a:r>
              <a:rPr lang="cs-CZ" sz="2000" dirty="0" smtClean="0"/>
              <a:t>rostoucí </a:t>
            </a:r>
            <a:r>
              <a:rPr lang="cs-CZ" sz="2000" b="1" dirty="0" smtClean="0"/>
              <a:t>chronicita nemocí a poruch zdraví;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Zdraví (zdravotní stav)  </a:t>
            </a:r>
            <a:r>
              <a:rPr lang="cs-CZ" sz="2000" b="1" dirty="0" smtClean="0"/>
              <a:t>rizikových (ohrožených)  skupin populace (Romové, bezdomovci, migranti);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psychosociální  </a:t>
            </a:r>
            <a:r>
              <a:rPr lang="cs-CZ" sz="2000" dirty="0" smtClean="0"/>
              <a:t>a</a:t>
            </a:r>
            <a:r>
              <a:rPr lang="cs-CZ" sz="2000" b="1" dirty="0" smtClean="0"/>
              <a:t> sociokulturní aspekty, </a:t>
            </a:r>
            <a:r>
              <a:rPr lang="cs-CZ" sz="2000" dirty="0" smtClean="0"/>
              <a:t>které determinují zdravotní  stav (tedy vlivy, které mohou zdravotní stav populace ovlivňovat či ohrožovat a vyvolávat nemoc) -</a:t>
            </a:r>
            <a:r>
              <a:rPr lang="cs-CZ" sz="2000" b="1" dirty="0" smtClean="0"/>
              <a:t> sociální determinanty zdraví; 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mapování veřejného mínění </a:t>
            </a:r>
            <a:r>
              <a:rPr lang="cs-CZ" sz="2000" dirty="0" smtClean="0"/>
              <a:t>v otázkách péče o zdraví a hodnocení zdraví.</a:t>
            </a:r>
          </a:p>
        </p:txBody>
      </p:sp>
    </p:spTree>
    <p:extLst>
      <p:ext uri="{BB962C8B-B14F-4D97-AF65-F5344CB8AC3E}">
        <p14:creationId xmlns:p14="http://schemas.microsoft.com/office/powerpoint/2010/main" xmlns="" val="5841935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2146</Words>
  <Application>Microsoft Office PowerPoint</Application>
  <PresentationFormat>Předvádění na obrazovce (4:3)</PresentationFormat>
  <Paragraphs>377</Paragraphs>
  <Slides>35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36" baseType="lpstr">
      <vt:lpstr>Motiv systému Office</vt:lpstr>
      <vt:lpstr>Sociologie zdraví a nemoci</vt:lpstr>
      <vt:lpstr>            Medicína a sociologie</vt:lpstr>
      <vt:lpstr>Sociologický pohled na zdraví a nemoc</vt:lpstr>
      <vt:lpstr>Definice</vt:lpstr>
      <vt:lpstr>Snímek 5</vt:lpstr>
      <vt:lpstr>Vývoj</vt:lpstr>
      <vt:lpstr>Vývoj</vt:lpstr>
      <vt:lpstr>Témata z oblasti sociologie medicíny</vt:lpstr>
      <vt:lpstr>Výzkumy v oblasti sociologie medicíny</vt:lpstr>
      <vt:lpstr>Zdraví a nemoc  – sociologická perspektiva</vt:lpstr>
      <vt:lpstr>Role nemocného = sick role</vt:lpstr>
      <vt:lpstr>Kritika tohoto konceptu: </vt:lpstr>
      <vt:lpstr>Nemoc jako sociální konstrukce</vt:lpstr>
      <vt:lpstr>Nemoc jako sociální konstrukce</vt:lpstr>
      <vt:lpstr>Porozumnění nemoci</vt:lpstr>
      <vt:lpstr>Nemoc – různé definice</vt:lpstr>
      <vt:lpstr>Nemoc</vt:lpstr>
      <vt:lpstr>Zdraví - definice</vt:lpstr>
      <vt:lpstr>Sebevražda </vt:lpstr>
      <vt:lpstr>Medicinalizace společnosti </vt:lpstr>
      <vt:lpstr>Současné procesy zpochybňující medicínu</vt:lpstr>
      <vt:lpstr>Oficiální a neoficiální  (komplementární) systémy péče o zdraví  (profesionální vs. laické)</vt:lpstr>
      <vt:lpstr>Koncept salutogeneze – podpora zdraví</vt:lpstr>
      <vt:lpstr>Role lékaře (Talcott Parsons)</vt:lpstr>
      <vt:lpstr>Role sestry</vt:lpstr>
      <vt:lpstr> Vztah mezi lékařem (sestrou)  a pacientem </vt:lpstr>
      <vt:lpstr>Zdraví a sociální nerovnosti (equita)</vt:lpstr>
      <vt:lpstr>Socioekonomické determinanty zdraví</vt:lpstr>
      <vt:lpstr>Sociální determinanty zdraví</vt:lpstr>
      <vt:lpstr>Negativní dopady sociálního stresu</vt:lpstr>
      <vt:lpstr>Sociální důsledky nemoci</vt:lpstr>
      <vt:lpstr>Osobnosti sociologie medicíny</vt:lpstr>
      <vt:lpstr>Doporučená literatura – sociologie, sociologie medicíny a zdravotnictví </vt:lpstr>
      <vt:lpstr>Doporučené články</vt:lpstr>
      <vt:lpstr>Doporučené články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Sociologie zdraví a nemoci</dc:title>
  <dc:creator>Hana Janečková</dc:creator>
  <cp:lastModifiedBy>uzivatel</cp:lastModifiedBy>
  <cp:revision>5</cp:revision>
  <dcterms:created xsi:type="dcterms:W3CDTF">2014-04-15T10:51:58Z</dcterms:created>
  <dcterms:modified xsi:type="dcterms:W3CDTF">2015-03-04T14:39:32Z</dcterms:modified>
</cp:coreProperties>
</file>