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30C05-FF8B-4AB8-8615-9A1F89C74A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A46DC-6E59-4637-9B85-A5B1EDF294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09F49-B998-46A4-AA25-FF17C3CA1F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E2F59-DCA6-4955-A07D-25EDF4F819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EABDD-CE95-4A02-8D70-99492DFF0D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2A30C-ADA5-46EE-B6E7-FE35D0C3C5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1DFE6-88EC-4579-B4A1-98208EC400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4F106-C8A5-4D05-A5E1-ED466AB2CC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E09D2-6B5F-4480-9125-0511951030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C053C-230E-4C97-9680-B74347F19A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588BD-4132-4CFD-91C8-AF9391B593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D3EB598-B7E7-4242-89E9-2D15909162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Na%C5%A1e_nyn%C4%9Bj%C5%A1%C3%AD_krise" TargetMode="External"/><Relationship Id="rId2" Type="http://schemas.openxmlformats.org/officeDocument/2006/relationships/hyperlink" Target="http://cs.wikipedia.org/wiki/%C4%8Cesk%C3%A1_ot%C3%A1zk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.wikipedia.org/wiki/Jan_Hus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revue.cz/item/alice-masarykova/category/li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smtClean="0"/>
              <a:t>Emile Durkheim (1858 – 1917)</a:t>
            </a:r>
            <a:br>
              <a:rPr lang="cs-CZ" sz="3600" smtClean="0"/>
            </a:br>
            <a:endParaRPr lang="cs-CZ" sz="3600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cs-CZ" smtClean="0"/>
          </a:p>
          <a:p>
            <a:pPr eaLnBrk="1" hangingPunct="1"/>
            <a:endParaRPr lang="cs-CZ" smtClean="0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3733800" y="3124200"/>
          <a:ext cx="1524000" cy="485775"/>
        </p:xfrm>
        <a:graphic>
          <a:graphicData uri="http://schemas.openxmlformats.org/presentationml/2006/ole">
            <p:oleObj spid="_x0000_s1026" name="Balíček" r:id="rId3" imgW="1523880" imgH="485640" progId="Package">
              <p:embed/>
            </p:oleObj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3171825" y="2081213"/>
          <a:ext cx="2352675" cy="3328987"/>
        </p:xfrm>
        <a:graphic>
          <a:graphicData uri="http://schemas.openxmlformats.org/presentationml/2006/ole">
            <p:oleObj spid="_x0000_s1027" name="Fotografie" r:id="rId4" imgW="1905266" imgH="2695951" progId="MSPhotoEd.3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Sebevražda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Nikoli jen psychické příčiny, ale společenské důvody (pocit hanby, potupy, nezdaru, osamělost)</a:t>
            </a:r>
          </a:p>
          <a:p>
            <a:pPr eaLnBrk="1" hangingPunct="1"/>
            <a:r>
              <a:rPr lang="cs-CZ" smtClean="0"/>
              <a:t>Typologie sebevražd: 1. Egoistická (málo soudržnosti) 2.Altruistická (příliš mnoho soudržnosti) 3. Anomická (nedostatek norem, regulací, a lidé mají aspirace, které nenaplní) 4.Fatalistická (přemíra regulací) 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cs-CZ" smtClean="0"/>
              <a:t>Tomáš Garrigue Masaryk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1850 Hodon</a:t>
            </a:r>
            <a:r>
              <a:rPr lang="cs-CZ" b="1" smtClean="0">
                <a:ea typeface="Arial Unicode MS" pitchFamily="34" charset="-128"/>
                <a:cs typeface="Arial Unicode MS" pitchFamily="34" charset="-128"/>
              </a:rPr>
              <a:t>í</a:t>
            </a:r>
            <a:r>
              <a:rPr lang="cs-CZ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 </a:t>
            </a:r>
            <a:r>
              <a:rPr lang="cs-CZ" b="1" smtClean="0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cs-CZ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1937 L</a:t>
            </a:r>
            <a:r>
              <a:rPr lang="cs-CZ" b="1" smtClean="0">
                <a:ea typeface="Arial Unicode MS" pitchFamily="34" charset="-128"/>
                <a:cs typeface="Arial Unicode MS" pitchFamily="34" charset="-128"/>
              </a:rPr>
              <a:t>á</a:t>
            </a:r>
            <a:r>
              <a:rPr lang="cs-CZ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ny</a:t>
            </a:r>
            <a:endParaRPr lang="cs-CZ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Život a dílo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S</a:t>
            </a:r>
            <a:r>
              <a:rPr lang="cs-CZ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tudium </a:t>
            </a:r>
            <a:r>
              <a:rPr lang="cs-CZ" b="1" smtClean="0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cs-CZ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pedagogick</a:t>
            </a:r>
            <a:r>
              <a:rPr lang="cs-CZ" b="1" smtClean="0">
                <a:ea typeface="Arial Unicode MS" pitchFamily="34" charset="-128"/>
                <a:cs typeface="Arial Unicode MS" pitchFamily="34" charset="-128"/>
              </a:rPr>
              <a:t>é</a:t>
            </a:r>
            <a:r>
              <a:rPr lang="cs-CZ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působen</a:t>
            </a:r>
            <a:r>
              <a:rPr lang="cs-CZ" b="1" smtClean="0">
                <a:ea typeface="Arial Unicode MS" pitchFamily="34" charset="-128"/>
                <a:cs typeface="Arial Unicode MS" pitchFamily="34" charset="-128"/>
              </a:rPr>
              <a:t>í</a:t>
            </a:r>
            <a:r>
              <a:rPr lang="cs-CZ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V</a:t>
            </a:r>
            <a:r>
              <a:rPr lang="cs-CZ" b="1" smtClean="0">
                <a:ea typeface="Arial Unicode MS" pitchFamily="34" charset="-128"/>
                <a:cs typeface="Arial Unicode MS" pitchFamily="34" charset="-128"/>
              </a:rPr>
              <a:t>í</a:t>
            </a:r>
            <a:r>
              <a:rPr lang="cs-CZ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deň, Lipsko, Praha, New York</a:t>
            </a:r>
            <a:r>
              <a:rPr lang="cs-CZ" smtClean="0"/>
              <a:t> </a:t>
            </a:r>
            <a:endParaRPr lang="cs-CZ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cs-CZ" i="1" smtClean="0"/>
              <a:t>Der Selbstmord als soziale Massenerscheinung der Gegenwart</a:t>
            </a:r>
            <a:r>
              <a:rPr lang="cs-CZ" smtClean="0"/>
              <a:t> (Sebevražda jako masový sociální jev přítomnosti), Vídeň 1881</a:t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endParaRPr lang="cs-CZ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 Život a dílo </a:t>
            </a:r>
            <a:br>
              <a:rPr lang="cs-CZ" smtClean="0"/>
            </a:br>
            <a:endParaRPr lang="cs-CZ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i="1" smtClean="0">
                <a:hlinkClick r:id="rId2" tooltip="Česká otázka"/>
              </a:rPr>
              <a:t>Česká otázka</a:t>
            </a:r>
            <a:r>
              <a:rPr lang="cs-CZ" sz="2400" i="1" smtClean="0"/>
              <a:t>. Snahy a tužby národního obrození.</a:t>
            </a:r>
            <a:r>
              <a:rPr lang="cs-CZ" sz="2400" smtClean="0"/>
              <a:t> Praha 1895, Praha 1908 (2. vyd.)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i="1" smtClean="0">
                <a:hlinkClick r:id="rId3" tooltip="Naše nynější krise"/>
              </a:rPr>
              <a:t>Naše nynější krise</a:t>
            </a:r>
            <a:r>
              <a:rPr lang="cs-CZ" sz="2400" i="1" smtClean="0"/>
              <a:t>.</a:t>
            </a:r>
            <a:r>
              <a:rPr lang="cs-CZ" sz="2400" smtClean="0"/>
              <a:t> Praha 1895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i="1" smtClean="0">
                <a:hlinkClick r:id="rId4" tooltip="Jan Hus"/>
              </a:rPr>
              <a:t>Jan Hus</a:t>
            </a:r>
            <a:r>
              <a:rPr lang="cs-CZ" sz="2400" i="1" smtClean="0"/>
              <a:t>. Naše obrození a naše reformace.</a:t>
            </a:r>
            <a:r>
              <a:rPr lang="cs-CZ" sz="2400" smtClean="0"/>
              <a:t> Praha 1896, Praha 1908 (2. vyd.)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i="1" smtClean="0"/>
              <a:t>Karel Havlíček</a:t>
            </a:r>
            <a:r>
              <a:rPr lang="cs-CZ" sz="2400" smtClean="0"/>
              <a:t>, </a:t>
            </a:r>
            <a:r>
              <a:rPr lang="cs-CZ" sz="2400" i="1" smtClean="0"/>
              <a:t>snahy a tužby politického probuzení</a:t>
            </a:r>
            <a:r>
              <a:rPr lang="cs-CZ" sz="2400" smtClean="0"/>
              <a:t> , Praha 1896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i="1" smtClean="0"/>
              <a:t>Moderní člověk a náboženství</a:t>
            </a:r>
            <a:r>
              <a:rPr lang="cs-CZ" sz="2400" smtClean="0"/>
              <a:t>, Praha 1896</a:t>
            </a:r>
            <a:br>
              <a:rPr lang="cs-CZ" sz="2400" smtClean="0"/>
            </a:br>
            <a:endParaRPr 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sz="2400" i="1" smtClean="0"/>
              <a:t>Otázka sociální</a:t>
            </a:r>
            <a:r>
              <a:rPr lang="cs-CZ" sz="2400" smtClean="0"/>
              <a:t>, Praha 1896</a:t>
            </a:r>
            <a:br>
              <a:rPr lang="cs-CZ" sz="2400" smtClean="0"/>
            </a:br>
            <a:endParaRPr lang="cs-CZ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Ad TGM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cs-CZ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cs-CZ" smtClean="0"/>
              <a:t>Čapek, K. </a:t>
            </a:r>
            <a:r>
              <a:rPr lang="cs-CZ" i="1" smtClean="0"/>
              <a:t>Hovory s T.G. Masarykem</a:t>
            </a:r>
            <a:r>
              <a:rPr lang="cs-CZ" smtClean="0"/>
              <a:t> (život, myšlenky)</a:t>
            </a:r>
            <a:endParaRPr lang="cs-CZ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endParaRPr lang="cs-CZ" smtClean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cs-CZ" smtClean="0"/>
              <a:t>ALICE MASARYKOVÁ (1879 – 1966)</a:t>
            </a:r>
          </a:p>
          <a:p>
            <a:pPr eaLnBrk="1" hangingPunct="1"/>
            <a:r>
              <a:rPr lang="cs-CZ" smtClean="0"/>
              <a:t>  rozvoj Československého červeného kříže - sociálně-zdravotní osvěta   </a:t>
            </a:r>
            <a:r>
              <a:rPr lang="cs-CZ" b="1" smtClean="0"/>
              <a:t> </a:t>
            </a:r>
          </a:p>
          <a:p>
            <a:pPr eaLnBrk="1" hangingPunct="1"/>
            <a:r>
              <a:rPr lang="cs-CZ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>http://socialnirevue.cz/item/alice-masarykova/category/lide</a:t>
            </a:r>
            <a:endParaRPr lang="cs-CZ" sz="20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Tx/>
              <a:buNone/>
            </a:pPr>
            <a:endParaRPr lang="cs-CZ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Život E.D.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Narozen v židovské rodině s rabínskou tradicí</a:t>
            </a:r>
          </a:p>
          <a:p>
            <a:pPr eaLnBrk="1" hangingPunct="1"/>
            <a:r>
              <a:rPr lang="cs-CZ" smtClean="0"/>
              <a:t>Krátce katolicmus, později agnostik</a:t>
            </a:r>
          </a:p>
          <a:p>
            <a:pPr eaLnBrk="1" hangingPunct="1"/>
            <a:r>
              <a:rPr lang="cs-CZ" smtClean="0"/>
              <a:t>Celoživotní zájem o náboženství a jeho funkci ve společnosti</a:t>
            </a:r>
          </a:p>
          <a:p>
            <a:pPr eaLnBrk="1" hangingPunct="1"/>
            <a:r>
              <a:rPr lang="cs-CZ" smtClean="0"/>
              <a:t>Studium: École Normale Supérieure</a:t>
            </a:r>
          </a:p>
          <a:p>
            <a:pPr eaLnBrk="1" hangingPunct="1"/>
            <a:r>
              <a:rPr lang="cs-CZ" smtClean="0"/>
              <a:t>Výuka filozofie, studijní pobyt v Německu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Život E.D.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smtClean="0"/>
              <a:t>1887 – jmenován profesorem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1896 – v Bordeaux založil první katedru sociologie 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Kniha: O dělbě společenské práce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Kniha: Sebevražda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Vydavatel sociologického časopisu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Od 1906 – výuka na Sorbonně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Kniha: Základní formy náboženského života (1912)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Hlavní témata práce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Otázky solidarity ve společnosti</a:t>
            </a:r>
          </a:p>
          <a:p>
            <a:pPr eaLnBrk="1" hangingPunct="1"/>
            <a:r>
              <a:rPr lang="cs-CZ" smtClean="0"/>
              <a:t>Polemika s teoriemi rasismu</a:t>
            </a:r>
          </a:p>
          <a:p>
            <a:pPr eaLnBrk="1" hangingPunct="1"/>
            <a:r>
              <a:rPr lang="cs-CZ" smtClean="0"/>
              <a:t>Kritický postoj k H. Spencerovi </a:t>
            </a:r>
          </a:p>
          <a:p>
            <a:pPr eaLnBrk="1" hangingPunct="1">
              <a:buFontTx/>
              <a:buNone/>
            </a:pPr>
            <a:r>
              <a:rPr lang="cs-CZ" smtClean="0"/>
              <a:t>   (a k ekonomickému liberalismu)</a:t>
            </a:r>
          </a:p>
          <a:p>
            <a:pPr eaLnBrk="1" hangingPunct="1"/>
            <a:r>
              <a:rPr lang="cs-CZ" smtClean="0"/>
              <a:t>Výzkum náboženství</a:t>
            </a:r>
          </a:p>
          <a:p>
            <a:pPr eaLnBrk="1" hangingPunct="1"/>
            <a:r>
              <a:rPr lang="cs-CZ" smtClean="0"/>
              <a:t>Metodologie sociologického výzkumu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Solidarita ve společnosti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smtClean="0"/>
              <a:t>Co integruje společnost v době, kdy dochází k radikální sekularizaci? </a:t>
            </a:r>
          </a:p>
          <a:p>
            <a:pPr eaLnBrk="1" hangingPunct="1"/>
            <a:r>
              <a:rPr lang="cs-CZ" sz="2800" smtClean="0"/>
              <a:t>Dělba práce v moderní společnosti,  vzájemná závislost lidí na sobě </a:t>
            </a:r>
          </a:p>
          <a:p>
            <a:pPr eaLnBrk="1" hangingPunct="1"/>
            <a:r>
              <a:rPr lang="cs-CZ" sz="2800" smtClean="0"/>
              <a:t>Mechanická a organická solidarita (tradiční společnost versus moderní společnost)</a:t>
            </a:r>
          </a:p>
          <a:p>
            <a:pPr eaLnBrk="1" hangingPunct="1"/>
            <a:r>
              <a:rPr lang="cs-CZ" sz="2800" smtClean="0"/>
              <a:t>Konflikt = důsledek špatné organizace společnosti</a:t>
            </a:r>
          </a:p>
          <a:p>
            <a:pPr eaLnBrk="1" hangingPunct="1"/>
            <a:r>
              <a:rPr lang="cs-CZ" sz="2800" smtClean="0"/>
              <a:t> ANOMIE – neexistence společenských pravidel v době rychlých společenských změn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Polemika s teoriemi rasismu</a:t>
            </a:r>
            <a:br>
              <a:rPr lang="cs-CZ" smtClean="0"/>
            </a:br>
            <a:endParaRPr lang="cs-CZ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Rozšířené teorie rasismu v 19. st. (kolonialismus)</a:t>
            </a:r>
          </a:p>
          <a:p>
            <a:pPr eaLnBrk="1" hangingPunct="1"/>
            <a:r>
              <a:rPr lang="cs-CZ" smtClean="0"/>
              <a:t>Biologizující směry v psychologii i společenských vědách </a:t>
            </a:r>
          </a:p>
          <a:p>
            <a:pPr eaLnBrk="1" hangingPunct="1"/>
            <a:r>
              <a:rPr lang="cs-CZ" smtClean="0"/>
              <a:t>Gustav Le Bon (teorie davu)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smtClean="0"/>
              <a:t>Kritický postoj k H. Spencerovi </a:t>
            </a:r>
            <a:br>
              <a:rPr lang="cs-CZ" sz="3600" smtClean="0"/>
            </a:br>
            <a:r>
              <a:rPr lang="cs-CZ" sz="3600" smtClean="0"/>
              <a:t>   (a k ekonomickému liberalismu)</a:t>
            </a:r>
            <a:r>
              <a:rPr lang="cs-CZ" smtClean="0"/>
              <a:t/>
            </a:r>
            <a:br>
              <a:rPr lang="cs-CZ" smtClean="0"/>
            </a:br>
            <a:endParaRPr lang="cs-CZ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400" smtClean="0"/>
              <a:t>Polemika s názory o individualistické podstatě lidství</a:t>
            </a:r>
          </a:p>
          <a:p>
            <a:pPr eaLnBrk="1" hangingPunct="1"/>
            <a:r>
              <a:rPr lang="cs-CZ" sz="2400" smtClean="0"/>
              <a:t>Otázky společenských norem, jejich komplexní a historický charakter vytváření. Nevznikají na základě smluv mezi dvěma individui </a:t>
            </a:r>
          </a:p>
          <a:p>
            <a:pPr eaLnBrk="1" hangingPunct="1"/>
            <a:r>
              <a:rPr lang="cs-CZ" sz="2400" smtClean="0"/>
              <a:t>Ekonomie – je odtržena od dalších společenských faktorů (právo, morálka, obyčeje) </a:t>
            </a:r>
          </a:p>
          <a:p>
            <a:pPr eaLnBrk="1" hangingPunct="1"/>
            <a:r>
              <a:rPr lang="cs-CZ" sz="2400" smtClean="0"/>
              <a:t>Společnost – regulátorem je morálka, ta se získává vzděláváním</a:t>
            </a:r>
          </a:p>
          <a:p>
            <a:pPr eaLnBrk="1" hangingPunct="1"/>
            <a:r>
              <a:rPr lang="cs-CZ" sz="2400" smtClean="0"/>
              <a:t>Stát – je přirozenou součástí společnosti, ale musí být vyvažován spolky, silnou rodinou atd.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smtClean="0"/>
              <a:t>Výzkum náboženství</a:t>
            </a:r>
            <a:r>
              <a:rPr lang="cs-CZ" smtClean="0"/>
              <a:t/>
            </a:r>
            <a:br>
              <a:rPr lang="cs-CZ" smtClean="0"/>
            </a:br>
            <a:endParaRPr lang="cs-CZ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smtClean="0"/>
              <a:t>Zkoumá náboženství vzhledem k sociálním vazbám (nikoli obsahu náboženství)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Rituály, svátky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Rozdělení světa na oblast posvátného(oblast uctívání)  a světského (oblast běžného užívání)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Otázka symbolů v moderní společnosti (vlajka, hymna) – pojítko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Funkce rituálů a symbolů: obnova vzájemnosti mezi členy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smtClean="0"/>
              <a:t>Metodologie sociologického výzkumu</a:t>
            </a:r>
            <a:r>
              <a:rPr lang="cs-CZ" smtClean="0"/>
              <a:t> </a:t>
            </a:r>
            <a:br>
              <a:rPr lang="cs-CZ" smtClean="0"/>
            </a:br>
            <a:endParaRPr lang="cs-CZ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smtClean="0"/>
              <a:t>Kniha: Pravidla sociologické metody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Sociologie – by měla být vědou objektivní. Jejím předmětem zkoumání jsou </a:t>
            </a:r>
            <a:r>
              <a:rPr lang="cs-CZ" sz="2800" b="1" i="1" smtClean="0"/>
              <a:t>sociální fakta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Sociální fakta – existují nezávisle na individuu (jazyk, peníze, móda, profesní znalosti). Působí na nás. 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Kritika teorie sociálních faktů: vybíráme si pozorované, interpretujeme, vkládáme vlastní hodnoty</a:t>
            </a:r>
            <a:r>
              <a:rPr lang="cs-CZ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cs-CZ" smtClean="0"/>
          </a:p>
          <a:p>
            <a:pPr eaLnBrk="1" hangingPunct="1">
              <a:lnSpc>
                <a:spcPct val="90000"/>
              </a:lnSpc>
            </a:pPr>
            <a:endParaRPr lang="cs-CZ" b="1" i="1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546</Words>
  <Application>Microsoft PowerPoint</Application>
  <PresentationFormat>Předvádění na obrazovce (4:3)</PresentationFormat>
  <Paragraphs>71</Paragraphs>
  <Slides>14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Times New Roman</vt:lpstr>
      <vt:lpstr>Arial</vt:lpstr>
      <vt:lpstr>Calibri</vt:lpstr>
      <vt:lpstr>Arial Unicode MS</vt:lpstr>
      <vt:lpstr>Default Design</vt:lpstr>
      <vt:lpstr>Balíček</vt:lpstr>
      <vt:lpstr>Fotografie MS Photo Editor 3.0</vt:lpstr>
      <vt:lpstr>Emile Durkheim (1858 – 1917) </vt:lpstr>
      <vt:lpstr>Život E.D.</vt:lpstr>
      <vt:lpstr>Život E.D.</vt:lpstr>
      <vt:lpstr>Hlavní témata práce</vt:lpstr>
      <vt:lpstr>Solidarita ve společnosti</vt:lpstr>
      <vt:lpstr>Polemika s teoriemi rasismu </vt:lpstr>
      <vt:lpstr>Kritický postoj k H. Spencerovi     (a k ekonomickému liberalismu) </vt:lpstr>
      <vt:lpstr>Výzkum náboženství </vt:lpstr>
      <vt:lpstr>Metodologie sociologického výzkumu  </vt:lpstr>
      <vt:lpstr>Sebevražda</vt:lpstr>
      <vt:lpstr>Tomáš Garrigue Masaryk</vt:lpstr>
      <vt:lpstr>Život a dílo</vt:lpstr>
      <vt:lpstr>   Život a dílo  </vt:lpstr>
      <vt:lpstr>Ad TGM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Emile Durkheim</dc:title>
  <dc:creator>Jarka Šťastná</dc:creator>
  <cp:lastModifiedBy>Jaroslava Šťastná</cp:lastModifiedBy>
  <cp:revision>10</cp:revision>
  <dcterms:created xsi:type="dcterms:W3CDTF">2013-09-09T14:33:31Z</dcterms:created>
  <dcterms:modified xsi:type="dcterms:W3CDTF">2015-10-05T05:59:48Z</dcterms:modified>
</cp:coreProperties>
</file>