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7" r:id="rId14"/>
    <p:sldId id="271" r:id="rId15"/>
    <p:sldId id="272" r:id="rId16"/>
    <p:sldId id="273" r:id="rId17"/>
    <p:sldId id="262" r:id="rId18"/>
    <p:sldId id="263" r:id="rId19"/>
    <p:sldId id="278" r:id="rId20"/>
    <p:sldId id="279" r:id="rId21"/>
    <p:sldId id="280" r:id="rId22"/>
    <p:sldId id="281" r:id="rId23"/>
    <p:sldId id="282" r:id="rId24"/>
    <p:sldId id="283" r:id="rId25"/>
    <p:sldId id="284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2893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266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0352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1523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333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9875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8296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30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69044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3406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9312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0D7E7-19D1-4410-8A84-457BA73BF840}" type="datetimeFigureOut">
              <a:rPr lang="cs-CZ" smtClean="0"/>
              <a:pPr/>
              <a:t>9.12.2015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9B162-FA4F-4E34-B586-EDF5760447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2923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90663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Rodina a gender</a:t>
            </a:r>
            <a:br>
              <a:rPr lang="cs-CZ" b="1" dirty="0" smtClean="0"/>
            </a:br>
            <a:r>
              <a:rPr lang="cs-CZ" dirty="0" smtClean="0">
                <a:effectLst/>
              </a:rPr>
              <a:t>Vývoj rodiny, její funkce a změny </a:t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 moderní společnosti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Jabok</a:t>
            </a:r>
            <a:r>
              <a:rPr lang="cs-C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ETF UK</a:t>
            </a:r>
          </a:p>
          <a:p>
            <a:r>
              <a:rPr lang="cs-CZ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cs-CZ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0652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Kolektivistické interpretace </a:t>
            </a:r>
            <a:r>
              <a:rPr lang="cs-CZ" sz="2800" dirty="0" smtClean="0"/>
              <a:t>– rodina jako přežívající instituce – funkce rodiny budou přebírány společenským servisem („</a:t>
            </a:r>
            <a:r>
              <a:rPr lang="cs-CZ" sz="2800" dirty="0" err="1" smtClean="0"/>
              <a:t>caring</a:t>
            </a:r>
            <a:r>
              <a:rPr lang="cs-CZ" sz="2800" dirty="0" smtClean="0"/>
              <a:t> society“), tzv. „vyvlastnění rodiny“ („</a:t>
            </a:r>
            <a:r>
              <a:rPr lang="cs-CZ" sz="2800" b="1" dirty="0" err="1" smtClean="0"/>
              <a:t>defamilializace</a:t>
            </a:r>
            <a:r>
              <a:rPr lang="cs-CZ" sz="2800" dirty="0" smtClean="0"/>
              <a:t>“) –  směs kolektivní (institucionální) výchovy a péče – materiální zabezpečení </a:t>
            </a:r>
            <a:r>
              <a:rPr lang="cs-CZ" sz="2800" dirty="0" err="1" smtClean="0"/>
              <a:t>prostř</a:t>
            </a:r>
            <a:r>
              <a:rPr lang="cs-CZ" sz="2800" dirty="0" smtClean="0"/>
              <a:t>. služeb – </a:t>
            </a:r>
            <a:r>
              <a:rPr lang="cs-CZ" sz="2800" dirty="0" err="1" smtClean="0"/>
              <a:t>konzumérství</a:t>
            </a:r>
            <a:r>
              <a:rPr lang="cs-CZ" sz="2800" dirty="0" smtClean="0"/>
              <a:t> a komercionalizace rodiny (př. </a:t>
            </a:r>
            <a:r>
              <a:rPr lang="cs-CZ" sz="2800" dirty="0"/>
              <a:t>p</a:t>
            </a:r>
            <a:r>
              <a:rPr lang="cs-CZ" sz="2800" dirty="0" smtClean="0"/>
              <a:t>orody doma nebo v porodnicích?)</a:t>
            </a:r>
          </a:p>
          <a:p>
            <a:r>
              <a:rPr lang="cs-CZ" sz="2800" dirty="0" smtClean="0"/>
              <a:t>Riziko, že rodina </a:t>
            </a:r>
            <a:r>
              <a:rPr lang="cs-CZ" sz="2800" b="1" dirty="0" smtClean="0"/>
              <a:t>ztratí kontrolu </a:t>
            </a:r>
            <a:r>
              <a:rPr lang="cs-CZ" sz="2800" dirty="0" smtClean="0"/>
              <a:t>nad výchovou a péči,  -  nástroj kontroly státu nad jedincem (zejm. např. případě státního socialismu ) – „</a:t>
            </a:r>
            <a:r>
              <a:rPr lang="cs-CZ" sz="2800" dirty="0" err="1" smtClean="0"/>
              <a:t>refamilializace</a:t>
            </a:r>
            <a:r>
              <a:rPr lang="cs-CZ" sz="2800" dirty="0" smtClean="0"/>
              <a:t>“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            Evelyn Glen, Michael Fine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48004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Pojetí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Feministické koncepce  </a:t>
            </a:r>
            <a:r>
              <a:rPr lang="cs-CZ" dirty="0" smtClean="0"/>
              <a:t>- interpretace rodiny jako prostředku znevýhodnění („zotročení“) ženy</a:t>
            </a:r>
          </a:p>
          <a:p>
            <a:r>
              <a:rPr lang="cs-CZ" dirty="0" smtClean="0"/>
              <a:t>Péče vnímána jako neplacená práce, společností neoceněná, neviditelná</a:t>
            </a:r>
          </a:p>
          <a:p>
            <a:r>
              <a:rPr lang="cs-CZ" dirty="0" smtClean="0"/>
              <a:t>Právo na placenou práci, seberealizaci žen, vzdělávání</a:t>
            </a:r>
          </a:p>
          <a:p>
            <a:r>
              <a:rPr lang="cs-CZ" dirty="0" smtClean="0"/>
              <a:t>Proměna tradiční role mužů a žen – </a:t>
            </a:r>
            <a:r>
              <a:rPr lang="cs-CZ" b="1" dirty="0" smtClean="0"/>
              <a:t>strategie rovnosti v rodinných rolích,</a:t>
            </a:r>
            <a:r>
              <a:rPr lang="cs-CZ" dirty="0" smtClean="0"/>
              <a:t> podpora vysoké zaměstnanosti žen (Skandinávie)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06188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blízké emoční vazby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/>
              <a:t>Teorie přimknutí (</a:t>
            </a:r>
            <a:r>
              <a:rPr lang="cs-CZ" altLang="cs-CZ" b="1" dirty="0" err="1" smtClean="0"/>
              <a:t>attachment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theory</a:t>
            </a:r>
            <a:r>
              <a:rPr lang="cs-CZ" altLang="cs-CZ" b="1" dirty="0" smtClean="0"/>
              <a:t>)</a:t>
            </a:r>
            <a:r>
              <a:rPr lang="cs-CZ" altLang="cs-CZ" dirty="0" smtClean="0"/>
              <a:t> – lidé si mezi sebou vytvářejí specifická a velmi pevná emoční pouta a vazby, které hrají důležitou roli v jejich vývoji a mají význam z hlediska přežití (etologický přístup)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None/>
            </a:pPr>
            <a:r>
              <a:rPr lang="cs-CZ" altLang="cs-CZ" dirty="0"/>
              <a:t>J</a:t>
            </a:r>
            <a:r>
              <a:rPr lang="cs-CZ" altLang="cs-CZ" dirty="0" smtClean="0"/>
              <a:t>de o </a:t>
            </a:r>
            <a:r>
              <a:rPr lang="cs-CZ" altLang="cs-CZ" b="1" dirty="0" smtClean="0"/>
              <a:t>specifickou kognitivní a emocionální zkušenost,</a:t>
            </a:r>
            <a:r>
              <a:rPr lang="cs-CZ" altLang="cs-CZ" dirty="0" smtClean="0"/>
              <a:t> která se vzniká v prvním roce života a  ovlivňuje emoční adaptaci a sociální chování v budoucnosti</a:t>
            </a:r>
          </a:p>
          <a:p>
            <a:pPr>
              <a:lnSpc>
                <a:spcPct val="90000"/>
              </a:lnSpc>
              <a:buNone/>
            </a:pPr>
            <a:endParaRPr lang="cs-CZ" altLang="cs-CZ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 dirty="0" smtClean="0"/>
              <a:t>John </a:t>
            </a:r>
            <a:r>
              <a:rPr lang="cs-CZ" altLang="cs-CZ" b="1" dirty="0" err="1" smtClean="0"/>
              <a:t>Bowlby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(1969-82)  - studoval emoční vztah mezi dítětem a pečující osobou (matkou) –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97936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Teorie přimknutí v dospělosti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Způsob přimknutí v dětství ovlivňuje chování a přístup jedince k ostatním lidem v dospělosti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Přimknutí je aktivováno v situacích, kdy jedinec prožívá ohrožení, zátěž, neobvyklost.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Projeví se způsobem zvládání zátěže, reakce na ztrátu, mírou zranitelnosti, naučenou bezmocností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/>
              <a:t>Chybí-li blízký vztah, je člověk ohrožen depresí, sníženou kvalitou života, sníženou vírou v sebe sama i nedůvěrou v ostatní lidi.</a:t>
            </a:r>
            <a:r>
              <a:rPr lang="cs-CZ" altLang="cs-CZ" sz="2800"/>
              <a:t>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/>
              <a:t>                                                          </a:t>
            </a:r>
            <a:r>
              <a:rPr lang="cs-CZ" altLang="cs-CZ" sz="1600"/>
              <a:t>Colin M. Parkes (2005)</a:t>
            </a:r>
            <a:r>
              <a:rPr lang="cs-CZ" altLang="cs-CZ" sz="2800" b="1"/>
              <a:t> </a:t>
            </a:r>
          </a:p>
          <a:p>
            <a:pPr>
              <a:lnSpc>
                <a:spcPct val="80000"/>
              </a:lnSpc>
            </a:pPr>
            <a:endParaRPr lang="cs-CZ" altLang="cs-CZ" sz="2800" b="1"/>
          </a:p>
        </p:txBody>
      </p:sp>
    </p:spTree>
    <p:extLst>
      <p:ext uri="{BB962C8B-B14F-4D97-AF65-F5344CB8AC3E}">
        <p14:creationId xmlns:p14="http://schemas.microsoft.com/office/powerpoint/2010/main" xmlns="" val="372661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Senioři a rodina</a:t>
            </a:r>
            <a:endParaRPr lang="cs-CZ" altLang="cs-CZ" b="1" dirty="0"/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914400" y="16287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b="1" dirty="0"/>
              <a:t>Blízké citové vztahy mezi členy rodiny</a:t>
            </a:r>
            <a:r>
              <a:rPr lang="cs-CZ" altLang="cs-CZ" dirty="0"/>
              <a:t> 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r>
              <a:rPr lang="cs-CZ" altLang="cs-CZ" dirty="0">
                <a:solidFill>
                  <a:schemeClr val="hlink"/>
                </a:solidFill>
              </a:rPr>
              <a:t>-</a:t>
            </a:r>
            <a:r>
              <a:rPr lang="cs-CZ" altLang="cs-CZ" dirty="0"/>
              <a:t> </a:t>
            </a:r>
            <a:r>
              <a:rPr lang="cs-CZ" altLang="cs-CZ" dirty="0" smtClean="0"/>
              <a:t> často </a:t>
            </a:r>
            <a:r>
              <a:rPr lang="cs-CZ" altLang="cs-CZ" dirty="0"/>
              <a:t>jedinou formou sociálního začlenění</a:t>
            </a:r>
          </a:p>
          <a:p>
            <a:pPr>
              <a:buFontTx/>
              <a:buChar char="-"/>
            </a:pPr>
            <a:r>
              <a:rPr lang="cs-CZ" altLang="cs-CZ" dirty="0"/>
              <a:t>základ mezigenerační solidarity</a:t>
            </a:r>
          </a:p>
          <a:p>
            <a:pPr>
              <a:buFontTx/>
              <a:buChar char="-"/>
            </a:pPr>
            <a:r>
              <a:rPr lang="cs-CZ" altLang="cs-CZ" dirty="0"/>
              <a:t>zdroj opory, stability, jistoty, sdílení</a:t>
            </a:r>
          </a:p>
          <a:p>
            <a:pPr>
              <a:buFontTx/>
              <a:buChar char="-"/>
            </a:pPr>
            <a:r>
              <a:rPr lang="cs-CZ" altLang="cs-CZ" dirty="0"/>
              <a:t>vliv na kvalitu života</a:t>
            </a:r>
          </a:p>
          <a:p>
            <a:pPr>
              <a:buFontTx/>
              <a:buChar char="-"/>
            </a:pPr>
            <a:r>
              <a:rPr lang="cs-CZ" altLang="cs-CZ" dirty="0"/>
              <a:t>vliv na morbiditu a morbiditu mužů a žen</a:t>
            </a:r>
          </a:p>
          <a:p>
            <a:pPr>
              <a:buFontTx/>
              <a:buChar char="-"/>
            </a:pPr>
            <a:endParaRPr lang="cs-CZ" altLang="cs-CZ" dirty="0"/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121932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/>
              <a:t>Senior závislý na péči</a:t>
            </a:r>
          </a:p>
        </p:txBody>
      </p:sp>
      <p:sp>
        <p:nvSpPr>
          <p:cNvPr id="3686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1700213"/>
            <a:ext cx="8569325" cy="4454525"/>
          </a:xfrm>
        </p:spPr>
        <p:txBody>
          <a:bodyPr/>
          <a:lstStyle/>
          <a:p>
            <a:r>
              <a:rPr lang="cs-CZ" altLang="cs-CZ" sz="2800"/>
              <a:t>Odkázanost na péči prověří vztahy mezi rodiči a dětmi</a:t>
            </a:r>
          </a:p>
          <a:p>
            <a:r>
              <a:rPr lang="cs-CZ" altLang="cs-CZ" sz="2800"/>
              <a:t>Závazek dospělých dětí vůči stárnoucím rodičům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                     </a:t>
            </a:r>
            <a:r>
              <a:rPr lang="cs-CZ" altLang="cs-CZ" sz="1800"/>
              <a:t>(§ 87 zákona o rodině č. 94/1963 Sb.:  vyživovací povinnost )</a:t>
            </a:r>
          </a:p>
          <a:p>
            <a:r>
              <a:rPr lang="cs-CZ" altLang="cs-CZ" sz="2800"/>
              <a:t>Příbuzenská odpovědnost</a:t>
            </a:r>
          </a:p>
          <a:p>
            <a:r>
              <a:rPr lang="cs-CZ" altLang="cs-CZ" sz="2800"/>
              <a:t>Synové a dcery  se neliší v emoční podpoře rodičů                                                     </a:t>
            </a:r>
          </a:p>
          <a:p>
            <a:pPr>
              <a:buFont typeface="Wingdings" pitchFamily="2" charset="2"/>
              <a:buNone/>
            </a:pPr>
            <a:r>
              <a:rPr lang="cs-CZ" altLang="cs-CZ" sz="1400"/>
              <a:t>                                                                                                                                            (Přidalová 2007)</a:t>
            </a:r>
            <a:r>
              <a:rPr lang="cs-CZ" altLang="cs-CZ" sz="2800"/>
              <a:t>                                                                          </a:t>
            </a:r>
          </a:p>
          <a:p>
            <a:r>
              <a:rPr lang="cs-CZ" altLang="cs-CZ" sz="2800"/>
              <a:t>Hodnota rodiny, rodinné soudržnosti        </a:t>
            </a:r>
            <a:r>
              <a:rPr lang="cs-CZ" altLang="cs-CZ" sz="1600"/>
              <a:t>(Jeřábek 2005)</a:t>
            </a:r>
          </a:p>
          <a:p>
            <a:pPr>
              <a:buFont typeface="Wingdings" pitchFamily="2" charset="2"/>
              <a:buNone/>
            </a:pPr>
            <a:endParaRPr lang="cs-CZ" altLang="cs-CZ" sz="1600"/>
          </a:p>
        </p:txBody>
      </p:sp>
    </p:spTree>
    <p:extLst>
      <p:ext uri="{BB962C8B-B14F-4D97-AF65-F5344CB8AC3E}">
        <p14:creationId xmlns:p14="http://schemas.microsoft.com/office/powerpoint/2010/main" xmlns="" val="372314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Teorie péče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000"/>
              <a:t>Pečování - základní lidská zkušenost - součást vztahů mezi lidmi 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Péče o staré rodiče – samozřejmost vyrůstající z lásky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Péče jako práce z lásky, práce, která vychází ze silných emocí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Péče souvisí s fyzickými potřebami člověka, ale i s psychickou stránkou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                                                                                  (Hillary Graham 1983)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Rodiče v seniorském věku nechtějí být závislí na svých dětech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Děti ale cítí závazek vůči svým stárnoucím rodičům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                                                               (De Singly, 1999, Sýkorová 2008)</a:t>
            </a:r>
          </a:p>
          <a:p>
            <a:pPr>
              <a:lnSpc>
                <a:spcPct val="80000"/>
              </a:lnSpc>
            </a:pPr>
            <a:endParaRPr lang="cs-CZ" alt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</a:pPr>
            <a:r>
              <a:rPr lang="cs-CZ" altLang="cs-CZ" sz="2000"/>
              <a:t>Blízký emocionální vztah a poskytování péče spolu navzájem úzce souvisí v průběhu celého lidského života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/>
              <a:t>                                            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000"/>
              <a:t>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4893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rodiny – etapy vývoje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4000" b="1" dirty="0" smtClean="0"/>
              <a:t>Erik </a:t>
            </a:r>
            <a:r>
              <a:rPr lang="cs-CZ" altLang="cs-CZ" sz="4000" b="1" dirty="0" err="1" smtClean="0"/>
              <a:t>Erikson</a:t>
            </a:r>
            <a:r>
              <a:rPr lang="cs-CZ" altLang="cs-CZ" sz="4000" dirty="0" smtClean="0"/>
              <a:t> (1902-1994)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sz="44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b="1" dirty="0" smtClean="0"/>
              <a:t>Osm věků člověka</a:t>
            </a:r>
            <a:r>
              <a:rPr lang="cs-CZ" altLang="cs-CZ" dirty="0" smtClean="0"/>
              <a:t> – etapy vývoje lidského života a jejich úkoly: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cs-CZ" altLang="cs-CZ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Základní důvěra</a:t>
            </a:r>
            <a:r>
              <a:rPr lang="cs-CZ" altLang="cs-CZ" dirty="0" smtClean="0"/>
              <a:t> vůči světu (do 1 roku)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Sebedůvěra,</a:t>
            </a:r>
            <a:r>
              <a:rPr lang="cs-CZ" altLang="cs-CZ" dirty="0" smtClean="0"/>
              <a:t> autonomie, vůle x pocit zahanbení, studu (1-3)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Iniciativa</a:t>
            </a:r>
            <a:r>
              <a:rPr lang="cs-CZ" altLang="cs-CZ" dirty="0" smtClean="0"/>
              <a:t>, ochota riskovat, účel x pocity viny (4-5)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Poznávání světa, kompetence</a:t>
            </a:r>
            <a:r>
              <a:rPr lang="cs-CZ" altLang="cs-CZ" dirty="0" smtClean="0"/>
              <a:t> x lhostejnost (6-11)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Nalezení identity, věrnost</a:t>
            </a:r>
            <a:r>
              <a:rPr lang="cs-CZ" altLang="cs-CZ" dirty="0" smtClean="0"/>
              <a:t> x strach ze zavržení (12-18)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Intimita, sblížení, láska </a:t>
            </a:r>
            <a:r>
              <a:rPr lang="cs-CZ" altLang="cs-CZ" dirty="0" smtClean="0"/>
              <a:t>x izolace, samotářství (mladší dospělost)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Sociální zralost,</a:t>
            </a:r>
            <a:r>
              <a:rPr lang="cs-CZ" altLang="cs-CZ" dirty="0" smtClean="0"/>
              <a:t> produktivita, péče x chudost vztahů, prázdnota (střední dospělost)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cs-CZ" altLang="cs-CZ" b="1" dirty="0" smtClean="0"/>
              <a:t>Integrita</a:t>
            </a:r>
            <a:r>
              <a:rPr lang="cs-CZ" altLang="cs-CZ" dirty="0" smtClean="0"/>
              <a:t>, </a:t>
            </a:r>
            <a:r>
              <a:rPr lang="cs-CZ" altLang="cs-CZ" b="1" dirty="0" smtClean="0"/>
              <a:t>moudrost</a:t>
            </a:r>
            <a:r>
              <a:rPr lang="cs-CZ" altLang="cs-CZ" dirty="0" smtClean="0"/>
              <a:t>, sebeúcta x zoufalství, zahořklost, deprese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12610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rodiny – fáze životního cyklu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Mladá rodina – zakládání rodiny, adaptace, materiální zázemí, první děti</a:t>
            </a:r>
          </a:p>
          <a:p>
            <a:r>
              <a:rPr lang="cs-CZ" dirty="0" smtClean="0"/>
              <a:t>Zralá rodiny – výchova dětí</a:t>
            </a:r>
          </a:p>
          <a:p>
            <a:r>
              <a:rPr lang="cs-CZ" dirty="0" smtClean="0"/>
              <a:t>Fáze odchodu dětí z rodiny – efekt prázdného hnízda</a:t>
            </a:r>
          </a:p>
          <a:p>
            <a:r>
              <a:rPr lang="cs-CZ" dirty="0" smtClean="0"/>
              <a:t>Stárnoucí rodina – staří manželé, </a:t>
            </a:r>
            <a:r>
              <a:rPr lang="cs-CZ" dirty="0" err="1" smtClean="0"/>
              <a:t>prarodičovství</a:t>
            </a:r>
            <a:r>
              <a:rPr lang="cs-CZ" dirty="0" smtClean="0"/>
              <a:t>, péče o vnoučata a rodiče (sendvičová role)</a:t>
            </a:r>
          </a:p>
          <a:p>
            <a:r>
              <a:rPr lang="cs-CZ" dirty="0" smtClean="0"/>
              <a:t>Vdovství – ztráta životního partnera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2850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Krize rodinného soužití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Krize manželství jako </a:t>
            </a:r>
            <a:r>
              <a:rPr lang="cs-CZ" b="1" dirty="0" smtClean="0"/>
              <a:t>legitimizovaného svazku</a:t>
            </a:r>
          </a:p>
          <a:p>
            <a:r>
              <a:rPr lang="cs-CZ" dirty="0" smtClean="0"/>
              <a:t>Individualismus, nesezdaná partnerství, single (jednočlenné) domácnosti</a:t>
            </a:r>
          </a:p>
          <a:p>
            <a:r>
              <a:rPr lang="cs-CZ" dirty="0" smtClean="0"/>
              <a:t>Nedostatečná stabilita manželství a rodiny (neúplné rodiny) – rizika pro vývoj dětí</a:t>
            </a:r>
          </a:p>
          <a:p>
            <a:r>
              <a:rPr lang="cs-CZ" b="1" dirty="0" smtClean="0"/>
              <a:t>Disfunkční rodiny </a:t>
            </a:r>
            <a:r>
              <a:rPr lang="cs-CZ" dirty="0" smtClean="0"/>
              <a:t>– neplní své funkce ve vztahu k uspokojování potřeb dětí (rodinné násilí, alkoholismus, deprivace)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578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cs-CZ" dirty="0" smtClean="0">
                <a:effectLst/>
              </a:rPr>
              <a:t>Vývoj rodiny, její funkce a změny v moderní společnosti, netradiční formy soužití, rodičovství, vývojové fáze rodiny, rozvodovost, single rodičovství</a:t>
            </a:r>
          </a:p>
          <a:p>
            <a:pPr>
              <a:lnSpc>
                <a:spcPct val="115000"/>
              </a:lnSpc>
            </a:pPr>
            <a:r>
              <a:rPr lang="cs-CZ" dirty="0" smtClean="0">
                <a:effectLst/>
              </a:rPr>
              <a:t>Role ženy, genderové stereotypy a nerovnosti. Skleněný strop. Fáze života podle </a:t>
            </a:r>
            <a:r>
              <a:rPr lang="cs-CZ" dirty="0" err="1" smtClean="0">
                <a:effectLst/>
              </a:rPr>
              <a:t>Eriksona</a:t>
            </a:r>
            <a:endParaRPr lang="cs-CZ" dirty="0">
              <a:ea typeface="Times New Roman"/>
              <a:cs typeface="Times New Roman"/>
            </a:endParaRPr>
          </a:p>
          <a:p>
            <a:pPr>
              <a:lnSpc>
                <a:spcPct val="115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35537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Současné základní trendy </a:t>
            </a:r>
            <a:br>
              <a:rPr lang="cs-CZ" dirty="0" smtClean="0"/>
            </a:br>
            <a:r>
              <a:rPr lang="cs-CZ" dirty="0" smtClean="0"/>
              <a:t>ve vývoji rodiny (světové)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Pokles významu „velké rodiny“</a:t>
            </a:r>
          </a:p>
          <a:p>
            <a:r>
              <a:rPr lang="cs-CZ" dirty="0" smtClean="0"/>
              <a:t>Tendence ke svobodné volbě manželského partnera</a:t>
            </a:r>
          </a:p>
          <a:p>
            <a:r>
              <a:rPr lang="cs-CZ" dirty="0" smtClean="0"/>
              <a:t>Větší důraz na práva žen v rozhodování o rodinných záležitostech (o dětech, sňatku)</a:t>
            </a:r>
          </a:p>
          <a:p>
            <a:r>
              <a:rPr lang="cs-CZ" dirty="0" smtClean="0"/>
              <a:t>Pokles příbuzenských sňatků</a:t>
            </a:r>
          </a:p>
          <a:p>
            <a:r>
              <a:rPr lang="cs-CZ" dirty="0" smtClean="0"/>
              <a:t>Růst sexuální svobody</a:t>
            </a:r>
          </a:p>
          <a:p>
            <a:r>
              <a:rPr lang="cs-CZ" dirty="0" smtClean="0"/>
              <a:t>Rozšiřování práv dítěte                      (</a:t>
            </a:r>
            <a:r>
              <a:rPr lang="cs-CZ" dirty="0" err="1" smtClean="0"/>
              <a:t>Giddens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1051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 euroamerické civilizaci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Rodina monogamní</a:t>
            </a:r>
          </a:p>
          <a:p>
            <a:r>
              <a:rPr lang="cs-CZ" dirty="0" smtClean="0"/>
              <a:t>Citový individualismus</a:t>
            </a:r>
          </a:p>
          <a:p>
            <a:r>
              <a:rPr lang="cs-CZ" dirty="0" smtClean="0"/>
              <a:t>Rodina je převážně patrilineární (jméno po otci, dědictví po mužské linii)</a:t>
            </a:r>
          </a:p>
          <a:p>
            <a:r>
              <a:rPr lang="cs-CZ" dirty="0" smtClean="0"/>
              <a:t>Rodina je převážně </a:t>
            </a:r>
            <a:r>
              <a:rPr lang="cs-CZ" dirty="0" err="1" smtClean="0"/>
              <a:t>neolokální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Nukleární charakter rodiny</a:t>
            </a:r>
          </a:p>
          <a:p>
            <a:r>
              <a:rPr lang="cs-CZ" dirty="0" smtClean="0"/>
              <a:t>Růst počtu neúplných rodin, rozmanitost rodinných forem                         (</a:t>
            </a:r>
            <a:r>
              <a:rPr lang="cs-CZ" dirty="0" err="1" smtClean="0"/>
              <a:t>Giddens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69355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v české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Snížila se sňatečnost, nesezdaná soužití</a:t>
            </a:r>
          </a:p>
          <a:p>
            <a:r>
              <a:rPr lang="cs-CZ" dirty="0" smtClean="0"/>
              <a:t>Zvýšil se průměrný věk mužů a žen v době prvního sňatku</a:t>
            </a:r>
          </a:p>
          <a:p>
            <a:r>
              <a:rPr lang="cs-CZ" dirty="0" smtClean="0"/>
              <a:t>Snížila se porodnost</a:t>
            </a:r>
          </a:p>
          <a:p>
            <a:r>
              <a:rPr lang="cs-CZ" dirty="0" smtClean="0"/>
              <a:t>Zvýšily se podíly dětí, které se narodily svobodným matkám</a:t>
            </a:r>
          </a:p>
          <a:p>
            <a:r>
              <a:rPr lang="cs-CZ" dirty="0" smtClean="0"/>
              <a:t>Odkládání formálního sňatku, odkládání početí dítěte</a:t>
            </a:r>
          </a:p>
          <a:p>
            <a:r>
              <a:rPr lang="cs-CZ" dirty="0" smtClean="0"/>
              <a:t>Děti se rodí v nesezdaných soužitích, těhotenství nevěsty není důvodem ke sňatku</a:t>
            </a:r>
          </a:p>
          <a:p>
            <a:r>
              <a:rPr lang="cs-CZ" dirty="0" smtClean="0"/>
              <a:t>Plánování rodiny – snížení počtu umělých potratů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177529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do budoucnosti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Hodnota rodiny není na ústupu, spíše bude stoupat</a:t>
            </a:r>
          </a:p>
          <a:p>
            <a:r>
              <a:rPr lang="cs-CZ" dirty="0" smtClean="0"/>
              <a:t>Hodnota rodiny spočívá mj. v její ekonomické výhodnosti (v období nejistoty práce)</a:t>
            </a:r>
          </a:p>
          <a:p>
            <a:r>
              <a:rPr lang="cs-CZ" dirty="0" smtClean="0"/>
              <a:t>Solidarita mezi generacemi je ochranou proti ekonomickému neúspěchu</a:t>
            </a:r>
          </a:p>
          <a:p>
            <a:r>
              <a:rPr lang="cs-CZ" dirty="0" smtClean="0"/>
              <a:t>Děti jsou instrumentem úspěchu</a:t>
            </a:r>
          </a:p>
          <a:p>
            <a:r>
              <a:rPr lang="cs-CZ" dirty="0" smtClean="0"/>
              <a:t>Během životního běhu – </a:t>
            </a:r>
            <a:r>
              <a:rPr lang="cs-CZ" dirty="0" err="1" smtClean="0"/>
              <a:t>rearanžování</a:t>
            </a:r>
            <a:r>
              <a:rPr lang="cs-CZ" dirty="0" smtClean="0"/>
              <a:t> rodiny </a:t>
            </a:r>
            <a:endParaRPr lang="cs-CZ" sz="3600" dirty="0"/>
          </a:p>
          <a:p>
            <a:r>
              <a:rPr lang="cs-CZ" sz="3600" dirty="0" smtClean="0"/>
              <a:t>Roste index závislosti – nárůst podílu závislých starých lidí</a:t>
            </a:r>
          </a:p>
          <a:p>
            <a:r>
              <a:rPr lang="cs-CZ" sz="3600" dirty="0" smtClean="0"/>
              <a:t>Konzumní orientace rodin – velí spotřebovat vše pro sebe</a:t>
            </a:r>
          </a:p>
          <a:p>
            <a:r>
              <a:rPr lang="cs-CZ" sz="3600" dirty="0" smtClean="0"/>
              <a:t>Nerodinný způsob života (</a:t>
            </a:r>
            <a:r>
              <a:rPr lang="cs-CZ" sz="3600" dirty="0" err="1" smtClean="0"/>
              <a:t>singles</a:t>
            </a:r>
            <a:r>
              <a:rPr lang="cs-CZ" sz="3600" dirty="0" smtClean="0"/>
              <a:t>) – výraz osobní volby nebo selhání (nikoli </a:t>
            </a:r>
            <a:r>
              <a:rPr lang="cs-CZ" dirty="0" smtClean="0"/>
              <a:t>osobní, nýbrž systémové – dané uspořádáním společnosti – marginalizace, chudoba, orientace na výkon – hromadná frustrace se projevuje v užívání drog, zločinnosti, extremismu apod.)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81964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Trendy v budoucnosti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Téma ochrany dětí v nestabilních rodinách</a:t>
            </a:r>
          </a:p>
          <a:p>
            <a:r>
              <a:rPr lang="cs-CZ" dirty="0" smtClean="0"/>
              <a:t>Ochrana mateřství nechráněného rodinnou domácností</a:t>
            </a:r>
          </a:p>
          <a:p>
            <a:r>
              <a:rPr lang="cs-CZ" dirty="0" smtClean="0"/>
              <a:t>Podpora závislých mladých dospělých (nezaměstnanost mladých, „mama“ hotel)</a:t>
            </a:r>
          </a:p>
          <a:p>
            <a:r>
              <a:rPr lang="cs-CZ" dirty="0" smtClean="0"/>
              <a:t>Rodiny imigrantů – socializace dětí</a:t>
            </a:r>
          </a:p>
          <a:p>
            <a:r>
              <a:rPr lang="cs-CZ" dirty="0" smtClean="0"/>
              <a:t>Rodiny etnických minorit – téma integrace dětí</a:t>
            </a:r>
          </a:p>
          <a:p>
            <a:r>
              <a:rPr lang="cs-CZ" dirty="0" smtClean="0"/>
              <a:t>Přehodnocování  pojmu práce – ve vztahu k péči o děti a seniory, ve vztahu k dalším aktivitám ve prospěch komunity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020764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Matoušek O.: Rodina jako instituce a vztahová síť. Praha: Sociologické nakladatelství SLON 2003</a:t>
            </a:r>
          </a:p>
          <a:p>
            <a:r>
              <a:rPr lang="cs-CZ" dirty="0" smtClean="0"/>
              <a:t>Možný Ivo: Rodina a společnost, Praha: </a:t>
            </a:r>
            <a:r>
              <a:rPr lang="cs-CZ" dirty="0"/>
              <a:t>Sociologické nakladatelství SLON </a:t>
            </a:r>
            <a:r>
              <a:rPr lang="cs-CZ" dirty="0" smtClean="0"/>
              <a:t>2006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440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Skupina jednotlivců </a:t>
            </a:r>
          </a:p>
          <a:p>
            <a:r>
              <a:rPr lang="cs-CZ" dirty="0" smtClean="0"/>
              <a:t>Spojení pokrevním příbuzenstvím, sňatkem či adopcí</a:t>
            </a:r>
          </a:p>
          <a:p>
            <a:r>
              <a:rPr lang="cs-CZ" dirty="0" smtClean="0"/>
              <a:t>Ekonomická jednotka</a:t>
            </a:r>
          </a:p>
          <a:p>
            <a:r>
              <a:rPr lang="cs-CZ" dirty="0" smtClean="0"/>
              <a:t>Dospělí členové jsou </a:t>
            </a:r>
            <a:r>
              <a:rPr lang="cs-CZ" dirty="0" err="1" smtClean="0"/>
              <a:t>zodpovědni</a:t>
            </a:r>
            <a:r>
              <a:rPr lang="cs-CZ" dirty="0" smtClean="0"/>
              <a:t> za výchovu dětí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                                  (</a:t>
            </a:r>
            <a:r>
              <a:rPr lang="cs-CZ" dirty="0" err="1" smtClean="0"/>
              <a:t>Giddens</a:t>
            </a:r>
            <a:r>
              <a:rPr lang="cs-CZ" dirty="0" smtClean="0"/>
              <a:t> 89)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44045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Primární sociální skupina</a:t>
            </a:r>
          </a:p>
          <a:p>
            <a:endParaRPr lang="cs-CZ" dirty="0" smtClean="0"/>
          </a:p>
          <a:p>
            <a:r>
              <a:rPr lang="cs-CZ" dirty="0" smtClean="0"/>
              <a:t>Sociální instituce (Občanský zákoník- sňatky, rozvody, forma soužití, zodpovědnost za výchovu dětí, Sociálně právní ochrana dětí, adopce, péče o závislé členy rodiny, příspěvek na péči, právní zastupování – opatrovnictví)</a:t>
            </a:r>
          </a:p>
          <a:p>
            <a:endParaRPr lang="cs-CZ" dirty="0" smtClean="0"/>
          </a:p>
          <a:p>
            <a:r>
              <a:rPr lang="cs-CZ" dirty="0" smtClean="0"/>
              <a:t>Sociální síť – sociální opora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  Matoušek  1993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1616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b="1" dirty="0" err="1" smtClean="0"/>
              <a:t>Nukleání</a:t>
            </a:r>
            <a:r>
              <a:rPr lang="cs-CZ" dirty="0" smtClean="0"/>
              <a:t> – partneři + děti</a:t>
            </a:r>
          </a:p>
          <a:p>
            <a:r>
              <a:rPr lang="cs-CZ" b="1" dirty="0" smtClean="0"/>
              <a:t>Široká </a:t>
            </a:r>
            <a:r>
              <a:rPr lang="cs-CZ" dirty="0" smtClean="0"/>
              <a:t>– široké příbuzenstvo</a:t>
            </a:r>
          </a:p>
          <a:p>
            <a:r>
              <a:rPr lang="cs-CZ" dirty="0" smtClean="0"/>
              <a:t>Soužití lidí v jedné </a:t>
            </a:r>
            <a:r>
              <a:rPr lang="cs-CZ" b="1" dirty="0" smtClean="0"/>
              <a:t>domácnosti</a:t>
            </a:r>
            <a:r>
              <a:rPr lang="cs-CZ" dirty="0" smtClean="0"/>
              <a:t> (statistická jednotka – fixuje též vztah stát – rodina)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66895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v psychologii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Uspokojení základních </a:t>
            </a:r>
            <a:r>
              <a:rPr lang="cs-CZ" dirty="0" err="1" smtClean="0"/>
              <a:t>psycho-sociálních</a:t>
            </a:r>
            <a:r>
              <a:rPr lang="cs-CZ" dirty="0" smtClean="0"/>
              <a:t> potřeb jednotlivých členů, zejména dětí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lásky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bezpečí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stimulace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- vývoje    </a:t>
            </a:r>
          </a:p>
          <a:p>
            <a:pPr marL="0" indent="0">
              <a:buNone/>
            </a:pPr>
            <a:r>
              <a:rPr lang="cs-CZ" dirty="0" smtClean="0"/>
              <a:t>                                           (Matějček, </a:t>
            </a:r>
            <a:r>
              <a:rPr lang="cs-CZ" dirty="0" err="1" smtClean="0"/>
              <a:t>Langmeier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Psychická deprivace v dětství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Náhradní rodinná péče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Téma pěstounských rodin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4579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Rodina v sociologii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článek společnosti </a:t>
            </a:r>
          </a:p>
          <a:p>
            <a:r>
              <a:rPr lang="cs-CZ" dirty="0" smtClean="0"/>
              <a:t>Partnerská dyáda je nejfunkčnější z hlediska biologické reprodukce společnosti (rodičovství)</a:t>
            </a:r>
          </a:p>
          <a:p>
            <a:r>
              <a:rPr lang="cs-CZ" dirty="0" smtClean="0"/>
              <a:t>Moderní státy se shodují v potřebě ochrany rodiny</a:t>
            </a:r>
            <a:endParaRPr lang="cs-CZ" dirty="0"/>
          </a:p>
          <a:p>
            <a:r>
              <a:rPr lang="cs-CZ" dirty="0" smtClean="0"/>
              <a:t>V totalitních režimech nástroj kontroly státu nad jedincem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30903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rodiny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Biologické zachování (pokračování rodu)</a:t>
            </a:r>
          </a:p>
          <a:p>
            <a:r>
              <a:rPr lang="cs-CZ" dirty="0" smtClean="0"/>
              <a:t>Emocionální (jistota vztahů, přilnutí, citové odezvy, pocit bezpečí, péče)</a:t>
            </a:r>
          </a:p>
          <a:p>
            <a:r>
              <a:rPr lang="cs-CZ" dirty="0" smtClean="0"/>
              <a:t>Sociální (socializace, výchova dětí, předávání sociokulturních vzorců, životního stylu)</a:t>
            </a:r>
          </a:p>
          <a:p>
            <a:r>
              <a:rPr lang="cs-CZ" dirty="0" smtClean="0"/>
              <a:t>Materiální, ekonomická – zajištění obživy svým členům, bydlení, vzdělávání, životní úroveň, péče o oslabené členy)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63439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ojetí rodiny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Konzervativní interpretace rodiny </a:t>
            </a:r>
            <a:r>
              <a:rPr lang="cs-CZ" sz="2800" dirty="0" smtClean="0"/>
              <a:t>– zákl. buňka společnosti, patriarchální model, tradiční „přirozená“ dělba práce (muž – živitel, žena – strážkyně krbu), autoritativní výchova</a:t>
            </a:r>
          </a:p>
          <a:p>
            <a:endParaRPr lang="cs-CZ" sz="2800" dirty="0" smtClean="0"/>
          </a:p>
          <a:p>
            <a:r>
              <a:rPr lang="cs-CZ" sz="2800" b="1" dirty="0" smtClean="0"/>
              <a:t>Liberální interpretace </a:t>
            </a:r>
            <a:r>
              <a:rPr lang="cs-CZ" sz="2800" dirty="0" smtClean="0"/>
              <a:t>– rodina = soukromá sféra života,  místo uspokojování potřeb individua, prostředí seberealizace, různé formy soužití závislé na „životních stylech“, „volnější“ způsob výchovy, respektování osobnosti dětí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33738509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1420</Words>
  <Application>Microsoft Office PowerPoint</Application>
  <PresentationFormat>Předvádění na obrazovce (4:3)</PresentationFormat>
  <Paragraphs>176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Rodina a gender Vývoj rodiny, její funkce a změny  v moderní společnosti</vt:lpstr>
      <vt:lpstr>Snímek 2</vt:lpstr>
      <vt:lpstr>Rodina</vt:lpstr>
      <vt:lpstr>Rodina </vt:lpstr>
      <vt:lpstr>Rodina</vt:lpstr>
      <vt:lpstr>Rodina v psychologii</vt:lpstr>
      <vt:lpstr>Rodina v sociologii</vt:lpstr>
      <vt:lpstr>Funkce rodiny </vt:lpstr>
      <vt:lpstr>Pojetí rodiny</vt:lpstr>
      <vt:lpstr>Pojetí rodiny</vt:lpstr>
      <vt:lpstr>Pojetí rodiny</vt:lpstr>
      <vt:lpstr>Teorie blízké emoční vazby</vt:lpstr>
      <vt:lpstr>Teorie přimknutí v dospělosti</vt:lpstr>
      <vt:lpstr>Senioři a rodina</vt:lpstr>
      <vt:lpstr>Senior závislý na péči</vt:lpstr>
      <vt:lpstr>Teorie péče</vt:lpstr>
      <vt:lpstr>Vývoj rodiny – etapy vývoje člověka</vt:lpstr>
      <vt:lpstr>Vývoj rodiny – fáze životního cyklu</vt:lpstr>
      <vt:lpstr>Krize rodinného soužití</vt:lpstr>
      <vt:lpstr>Současné základní trendy  ve vývoji rodiny (světové)</vt:lpstr>
      <vt:lpstr>Trendy v euroamerické civilizaci</vt:lpstr>
      <vt:lpstr>Rodina v české společnosti</vt:lpstr>
      <vt:lpstr>Trendy do budoucnosti</vt:lpstr>
      <vt:lpstr>Trendy v budoucnosti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Rodina a gender Vývoj rodiny, její funkce a změny  v moderní společnosti</dc:title>
  <dc:creator>Hana Janečková</dc:creator>
  <cp:lastModifiedBy>uzivatel</cp:lastModifiedBy>
  <cp:revision>15</cp:revision>
  <dcterms:created xsi:type="dcterms:W3CDTF">2013-12-03T06:33:36Z</dcterms:created>
  <dcterms:modified xsi:type="dcterms:W3CDTF">2015-12-09T17:20:23Z</dcterms:modified>
</cp:coreProperties>
</file>