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9" r:id="rId1"/>
    <p:sldMasterId id="2147483749" r:id="rId2"/>
  </p:sldMasterIdLst>
  <p:sldIdLst>
    <p:sldId id="256" r:id="rId3"/>
    <p:sldId id="257" r:id="rId4"/>
    <p:sldId id="261" r:id="rId5"/>
    <p:sldId id="258" r:id="rId6"/>
    <p:sldId id="262" r:id="rId7"/>
    <p:sldId id="259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62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14" y="-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0B27-DE4C-4B9E-BB11-B9027034A00F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2491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4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24057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0B27-DE4C-4B9E-BB11-B9027034A00F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58828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9820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6690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9291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00444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700455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9925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4301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3625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39582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39260700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8579666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299795102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814582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23718811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3646101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164375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6077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92355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34556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4454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0280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0408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2915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7375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E0D914D-B099-4142-A885-11F276715148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664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E0D914D-B099-4142-A885-11F276715148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23125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54954" y="2099733"/>
            <a:ext cx="10088301" cy="2677648"/>
          </a:xfrm>
        </p:spPr>
        <p:txBody>
          <a:bodyPr/>
          <a:lstStyle/>
          <a:p>
            <a:r>
              <a:rPr lang="cs-CZ" sz="4800" dirty="0"/>
              <a:t>SOS-</a:t>
            </a:r>
            <a:r>
              <a:rPr lang="cs-CZ" sz="4800" dirty="0" err="1"/>
              <a:t>Kinder</a:t>
            </a:r>
            <a:r>
              <a:rPr lang="cs-CZ" sz="4800" dirty="0"/>
              <a:t>- </a:t>
            </a:r>
            <a:r>
              <a:rPr lang="cs-CZ" sz="4800" dirty="0" err="1" smtClean="0"/>
              <a:t>und</a:t>
            </a:r>
            <a:r>
              <a:rPr lang="cs-CZ" sz="4800" dirty="0" smtClean="0"/>
              <a:t> </a:t>
            </a:r>
            <a:r>
              <a:rPr lang="cs-CZ" sz="4800" dirty="0" err="1" smtClean="0"/>
              <a:t>Jugendhilfen</a:t>
            </a:r>
            <a:r>
              <a:rPr lang="cs-CZ" sz="4800" dirty="0" smtClean="0"/>
              <a:t> </a:t>
            </a:r>
            <a:endParaRPr lang="cs-CZ" sz="4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200" dirty="0" err="1"/>
              <a:t>Weilheim</a:t>
            </a:r>
            <a:endParaRPr lang="cs-CZ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208874">
            <a:off x="8175573" y="863051"/>
            <a:ext cx="3428732" cy="3428732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336476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http://www.sos-</a:t>
            </a:r>
            <a:r>
              <a:rPr lang="cs-CZ" dirty="0" err="1" smtClean="0"/>
              <a:t>kinderdorf.de</a:t>
            </a:r>
            <a:r>
              <a:rPr lang="cs-CZ" dirty="0" smtClean="0"/>
              <a:t>/</a:t>
            </a:r>
            <a:r>
              <a:rPr lang="cs-CZ" dirty="0" err="1" smtClean="0"/>
              <a:t>kinder</a:t>
            </a:r>
            <a:r>
              <a:rPr lang="cs-CZ" dirty="0" smtClean="0"/>
              <a:t>-</a:t>
            </a:r>
            <a:r>
              <a:rPr lang="cs-CZ" dirty="0" err="1" smtClean="0"/>
              <a:t>und</a:t>
            </a:r>
            <a:r>
              <a:rPr lang="cs-CZ" dirty="0" smtClean="0"/>
              <a:t>-</a:t>
            </a:r>
            <a:r>
              <a:rPr lang="cs-CZ" dirty="0" err="1" smtClean="0"/>
              <a:t>jugendhilfen</a:t>
            </a:r>
            <a:r>
              <a:rPr lang="cs-CZ" dirty="0" smtClean="0"/>
              <a:t>-</a:t>
            </a:r>
            <a:r>
              <a:rPr lang="cs-CZ" dirty="0" err="1" smtClean="0"/>
              <a:t>weilheim</a:t>
            </a:r>
            <a:endParaRPr lang="cs-CZ" dirty="0" smtClean="0"/>
          </a:p>
          <a:p>
            <a:r>
              <a:rPr lang="cs-CZ" dirty="0" smtClean="0"/>
              <a:t>https</a:t>
            </a:r>
            <a:r>
              <a:rPr lang="cs-CZ" dirty="0" smtClean="0"/>
              <a:t>://www.youtube.com/watch?v=CJ43gAMAuDo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SOS VESNIČKY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SOS dětské vesničky ve </a:t>
            </a:r>
            <a:r>
              <a:rPr lang="cs-CZ" sz="2400" dirty="0" err="1" smtClean="0"/>
              <a:t>Weilheimu</a:t>
            </a:r>
            <a:r>
              <a:rPr lang="cs-CZ" sz="2400" dirty="0" smtClean="0"/>
              <a:t> pomáhají a podporují děti a mladé lidi na jejich cestě k samostatnosti. Při problémech v rodině a v těžkých životních situacích hledají společně s odborníky radu a fungující řešení </a:t>
            </a:r>
            <a:endParaRPr lang="cs-CZ" sz="2400" dirty="0"/>
          </a:p>
          <a:p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88770" y="2240880"/>
            <a:ext cx="4395788" cy="3278001"/>
          </a:xfr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39834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 smtClean="0"/>
              <a:t>PRIVÁT</a:t>
            </a:r>
            <a:endParaRPr lang="cs-CZ" sz="4800" dirty="0"/>
          </a:p>
        </p:txBody>
      </p:sp>
      <p:sp>
        <p:nvSpPr>
          <p:cNvPr id="3" name="Podnadpis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551181" cy="4195763"/>
          </a:xfrm>
        </p:spPr>
        <p:txBody>
          <a:bodyPr>
            <a:noAutofit/>
          </a:bodyPr>
          <a:lstStyle/>
          <a:p>
            <a:pPr algn="just"/>
            <a:r>
              <a:rPr lang="cs-CZ" sz="1600" dirty="0" smtClean="0"/>
              <a:t>Pro chlapce od 11 let, dospívající chlapce, kteří nemohou žít doma, z důvodu závažných rodinných situacích a chtějí dobrovolně </a:t>
            </a:r>
            <a:r>
              <a:rPr lang="cs-CZ" sz="1600" dirty="0"/>
              <a:t>v</a:t>
            </a:r>
            <a:r>
              <a:rPr lang="cs-CZ" sz="1600" dirty="0" smtClean="0"/>
              <a:t>stoupit do tohoto programu</a:t>
            </a:r>
          </a:p>
          <a:p>
            <a:pPr algn="just"/>
            <a:r>
              <a:rPr lang="cs-CZ" sz="1600" dirty="0" smtClean="0"/>
              <a:t>Žijí společně v bytě s vychovateli, kteří je vedou k samostatnosti a připravují je na běžný život</a:t>
            </a:r>
          </a:p>
          <a:p>
            <a:pPr algn="just"/>
            <a:r>
              <a:rPr lang="cs-CZ" sz="1600" dirty="0" smtClean="0"/>
              <a:t>Tyto léčebný priváty jsou umístěny ve třech samostatných domech a jsou obklopeny fotbalovým hřištěm, posilovnou a </a:t>
            </a:r>
            <a:r>
              <a:rPr lang="cs-CZ" sz="1600" dirty="0" err="1" smtClean="0"/>
              <a:t>Grillplatz</a:t>
            </a:r>
            <a:r>
              <a:rPr lang="cs-CZ" sz="1600" dirty="0" smtClean="0"/>
              <a:t>.</a:t>
            </a:r>
          </a:p>
          <a:p>
            <a:pPr algn="just"/>
            <a:r>
              <a:rPr lang="cs-CZ" sz="1600" dirty="0" smtClean="0"/>
              <a:t>Velký důraz je kladen na podporu ve škole, sportu, volnočasových a rekreačních aktivitách</a:t>
            </a:r>
            <a:endParaRPr lang="cs-CZ" sz="1600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1973" y="2537139"/>
            <a:ext cx="5598710" cy="326591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40741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CHRÁNĚNÉ BYDLENÍ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551363" cy="41957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s-CZ" dirty="0" smtClean="0"/>
              <a:t>Pro </a:t>
            </a:r>
            <a:r>
              <a:rPr lang="cs-CZ" dirty="0"/>
              <a:t>teenagery a </a:t>
            </a:r>
            <a:r>
              <a:rPr lang="cs-CZ" dirty="0" smtClean="0"/>
              <a:t>mladistvé </a:t>
            </a:r>
            <a:r>
              <a:rPr lang="cs-CZ" dirty="0"/>
              <a:t>ve věku </a:t>
            </a:r>
            <a:r>
              <a:rPr lang="cs-CZ" dirty="0" smtClean="0"/>
              <a:t>16 let, kteří pracují a chtějí žít ve vlastním bytě</a:t>
            </a:r>
            <a:r>
              <a:rPr lang="cs-CZ" dirty="0"/>
              <a:t>, </a:t>
            </a:r>
            <a:r>
              <a:rPr lang="cs-CZ" dirty="0" smtClean="0"/>
              <a:t>ale potřebují pomoc a podporu, aby se mohli lépe </a:t>
            </a:r>
            <a:r>
              <a:rPr lang="cs-CZ" dirty="0"/>
              <a:t>vyrovnat s </a:t>
            </a:r>
            <a:r>
              <a:rPr lang="cs-CZ" dirty="0" smtClean="0"/>
              <a:t>každodenními problémy</a:t>
            </a:r>
          </a:p>
          <a:p>
            <a:pPr algn="just"/>
            <a:r>
              <a:rPr lang="cs-CZ" dirty="0" smtClean="0"/>
              <a:t>Program je rozdělen na vnitřní a vnější chráněné bydlení</a:t>
            </a:r>
          </a:p>
          <a:p>
            <a:pPr algn="just"/>
            <a:r>
              <a:rPr lang="cs-CZ" dirty="0" smtClean="0"/>
              <a:t>V malém bytě vnitřního CHB v rámci SOS vesniček jsou mladiství připravováni na jejich odchod do </a:t>
            </a:r>
            <a:r>
              <a:rPr lang="cs-CZ" dirty="0"/>
              <a:t>běžného </a:t>
            </a:r>
            <a:r>
              <a:rPr lang="cs-CZ" dirty="0" smtClean="0"/>
              <a:t>života. Mladiství žiji ve svém soukromém bytě a plánují si čas podle svých individuálních potřeb. Sami si vaří, perou prádlo a hospodaří s penězi. Je jim poskytovaná podpora v oblastech které aktuálně nezvládají (finance, škola, rodina atd.).</a:t>
            </a:r>
          </a:p>
          <a:p>
            <a:pPr algn="just"/>
            <a:r>
              <a:rPr lang="cs-CZ" dirty="0" smtClean="0"/>
              <a:t>Program venkovního CHB spočívá v tom, že mladistvý bydlí ve svém bytě ve městě a pracovníci za ním dojíždí na pár hodin.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54675" y="2318197"/>
            <a:ext cx="5348544" cy="311998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42481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FLEXIBILNÍ POMOC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cs-CZ" dirty="0" smtClean="0"/>
              <a:t>Nabídka různých programů a nástroj, které lépe pomohou rodině v krizi</a:t>
            </a:r>
          </a:p>
          <a:p>
            <a:pPr lvl="1" algn="just"/>
            <a:r>
              <a:rPr lang="cs-CZ" dirty="0" smtClean="0"/>
              <a:t>Sociálně pedagogická pomoc rodině</a:t>
            </a:r>
          </a:p>
          <a:p>
            <a:pPr lvl="1" algn="just"/>
            <a:r>
              <a:rPr lang="cs-CZ" dirty="0" smtClean="0"/>
              <a:t>Tréning rodičů</a:t>
            </a:r>
          </a:p>
          <a:p>
            <a:pPr lvl="1" algn="just"/>
            <a:r>
              <a:rPr lang="cs-CZ" dirty="0" smtClean="0"/>
              <a:t>Intenzivní rodinné poradenství s dvěma terapeuty </a:t>
            </a:r>
          </a:p>
          <a:p>
            <a:pPr lvl="1" algn="just"/>
            <a:r>
              <a:rPr lang="cs-CZ" dirty="0" smtClean="0"/>
              <a:t>Vzdělávací programy</a:t>
            </a:r>
          </a:p>
          <a:p>
            <a:pPr lvl="1" algn="just"/>
            <a:r>
              <a:rPr lang="cs-CZ" dirty="0" smtClean="0"/>
              <a:t>Podpora pro děti, kteří nezvládají školu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6647" y="2320179"/>
            <a:ext cx="5124942" cy="2989549"/>
          </a:xfr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164889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FACHDIENST „ŠKOLNÍ, ODBORNÁ A KOMPETENČNÍ PODPORA“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cs-CZ" dirty="0" smtClean="0"/>
              <a:t>Program pro problémové </a:t>
            </a:r>
            <a:r>
              <a:rPr lang="cs-CZ" dirty="0"/>
              <a:t>děti a </a:t>
            </a:r>
            <a:r>
              <a:rPr lang="cs-CZ" dirty="0" smtClean="0"/>
              <a:t>mladé lidi, kteří </a:t>
            </a:r>
            <a:r>
              <a:rPr lang="cs-CZ" dirty="0"/>
              <a:t>mají silný </a:t>
            </a:r>
            <a:r>
              <a:rPr lang="cs-CZ" dirty="0" smtClean="0"/>
              <a:t>deficit k pravidelnému </a:t>
            </a:r>
            <a:r>
              <a:rPr lang="cs-CZ" dirty="0"/>
              <a:t>vzdělávání </a:t>
            </a:r>
            <a:r>
              <a:rPr lang="cs-CZ" dirty="0" smtClean="0"/>
              <a:t>a nápadně často nechodí do školy. Tato </a:t>
            </a:r>
            <a:r>
              <a:rPr lang="cs-CZ" dirty="0"/>
              <a:t>služba </a:t>
            </a:r>
            <a:r>
              <a:rPr lang="cs-CZ" dirty="0" smtClean="0"/>
              <a:t>pomáhá </a:t>
            </a:r>
            <a:r>
              <a:rPr lang="cs-CZ" dirty="0"/>
              <a:t>dětem a dospívajícím v úzké spolupráci se školou </a:t>
            </a:r>
            <a:r>
              <a:rPr lang="cs-CZ" dirty="0" smtClean="0"/>
              <a:t>nebo s organizací </a:t>
            </a:r>
            <a:r>
              <a:rPr lang="cs-CZ" dirty="0"/>
              <a:t>pro výcvik, </a:t>
            </a:r>
            <a:r>
              <a:rPr lang="cs-CZ" dirty="0" smtClean="0"/>
              <a:t>aby jim pomohli vyvážit jejich </a:t>
            </a:r>
            <a:r>
              <a:rPr lang="cs-CZ" dirty="0"/>
              <a:t>d</a:t>
            </a:r>
            <a:r>
              <a:rPr lang="cs-CZ" dirty="0" smtClean="0"/>
              <a:t>eficity </a:t>
            </a:r>
            <a:r>
              <a:rPr lang="cs-CZ" dirty="0"/>
              <a:t>a </a:t>
            </a:r>
            <a:r>
              <a:rPr lang="cs-CZ" dirty="0" smtClean="0"/>
              <a:t>snížily jejich problémy </a:t>
            </a:r>
            <a:r>
              <a:rPr lang="cs-CZ" dirty="0"/>
              <a:t>s chováním</a:t>
            </a:r>
            <a:r>
              <a:rPr lang="cs-CZ" dirty="0" smtClean="0"/>
              <a:t>.</a:t>
            </a:r>
          </a:p>
          <a:p>
            <a:pPr algn="just"/>
            <a:r>
              <a:rPr lang="cs-CZ" dirty="0" smtClean="0"/>
              <a:t>Tyto děti a mladiství chodí na dvě individuální lekce týdně </a:t>
            </a:r>
          </a:p>
          <a:p>
            <a:pPr algn="just"/>
            <a:r>
              <a:rPr lang="cs-CZ" dirty="0" smtClean="0"/>
              <a:t>Tato služba  </a:t>
            </a:r>
            <a:r>
              <a:rPr lang="cs-CZ" dirty="0"/>
              <a:t>pomáhá dětem a </a:t>
            </a:r>
            <a:r>
              <a:rPr lang="cs-CZ" dirty="0" smtClean="0"/>
              <a:t>mladistvým v </a:t>
            </a:r>
            <a:r>
              <a:rPr lang="cs-CZ" dirty="0"/>
              <a:t>potížích s koncentrací</a:t>
            </a:r>
            <a:r>
              <a:rPr lang="cs-CZ" dirty="0" smtClean="0"/>
              <a:t>, s poruchami </a:t>
            </a:r>
            <a:r>
              <a:rPr lang="cs-CZ" dirty="0"/>
              <a:t>učení, </a:t>
            </a:r>
            <a:r>
              <a:rPr lang="cs-CZ" dirty="0" smtClean="0"/>
              <a:t>s problémovým chováním. </a:t>
            </a:r>
            <a:r>
              <a:rPr lang="cs-CZ" dirty="0"/>
              <a:t>Také jsou </a:t>
            </a:r>
            <a:r>
              <a:rPr lang="cs-CZ" dirty="0" smtClean="0"/>
              <a:t>posilovány </a:t>
            </a:r>
            <a:r>
              <a:rPr lang="cs-CZ" dirty="0"/>
              <a:t>sociální dovednosti, jako </a:t>
            </a:r>
            <a:r>
              <a:rPr lang="cs-CZ" dirty="0" smtClean="0"/>
              <a:t>je </a:t>
            </a:r>
            <a:r>
              <a:rPr lang="cs-CZ" dirty="0"/>
              <a:t>osobní vzhled a </a:t>
            </a:r>
            <a:r>
              <a:rPr lang="cs-CZ" dirty="0" smtClean="0"/>
              <a:t>obecné životní dovednosti. Snaha o znovu integrování dětí a mládeže do škol.</a:t>
            </a:r>
          </a:p>
          <a:p>
            <a:pPr algn="just"/>
            <a:r>
              <a:rPr lang="cs-CZ" dirty="0" smtClean="0"/>
              <a:t>Spolupráce s psychologem</a:t>
            </a:r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99372" y="2382591"/>
            <a:ext cx="5547247" cy="323589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124551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 smtClean="0"/>
              <a:t>PSYCHOLOGICKÁ PÉČE</a:t>
            </a:r>
            <a:endParaRPr lang="cs-CZ" sz="4800" dirty="0"/>
          </a:p>
        </p:txBody>
      </p:sp>
      <p:sp>
        <p:nvSpPr>
          <p:cNvPr id="3" name="Podnadpis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3200" dirty="0"/>
              <a:t>Diagnostické </a:t>
            </a:r>
          </a:p>
          <a:p>
            <a:r>
              <a:rPr lang="cs-CZ" sz="3200" dirty="0" smtClean="0"/>
              <a:t>Školení </a:t>
            </a:r>
            <a:r>
              <a:rPr lang="cs-CZ" sz="3200" dirty="0"/>
              <a:t>a poradenství </a:t>
            </a:r>
            <a:r>
              <a:rPr lang="cs-CZ" sz="3200" dirty="0" smtClean="0"/>
              <a:t>vzdělávacího týmu</a:t>
            </a:r>
            <a:endParaRPr lang="cs-CZ" sz="3200" dirty="0"/>
          </a:p>
          <a:p>
            <a:r>
              <a:rPr lang="cs-CZ" sz="3200" dirty="0" smtClean="0"/>
              <a:t>Rodinné </a:t>
            </a:r>
            <a:r>
              <a:rPr lang="cs-CZ" sz="3200" dirty="0"/>
              <a:t>konverzace </a:t>
            </a:r>
          </a:p>
          <a:p>
            <a:r>
              <a:rPr lang="cs-CZ" sz="3200" dirty="0" smtClean="0"/>
              <a:t>Rodinné </a:t>
            </a:r>
            <a:r>
              <a:rPr lang="cs-CZ" sz="3200" dirty="0"/>
              <a:t>s</a:t>
            </a:r>
            <a:r>
              <a:rPr lang="cs-CZ" sz="3200" dirty="0" smtClean="0"/>
              <a:t>emináře </a:t>
            </a:r>
            <a:endParaRPr lang="cs-CZ" sz="3200" dirty="0"/>
          </a:p>
          <a:p>
            <a:r>
              <a:rPr lang="cs-CZ" sz="3200" dirty="0" smtClean="0"/>
              <a:t>Jednotlivé </a:t>
            </a:r>
            <a:r>
              <a:rPr lang="cs-CZ" sz="3200" dirty="0"/>
              <a:t>rozhovory a krizová intervence </a:t>
            </a:r>
          </a:p>
          <a:p>
            <a:r>
              <a:rPr lang="cs-CZ" sz="3200" dirty="0" smtClean="0"/>
              <a:t>Terapie pro SPU </a:t>
            </a:r>
            <a:endParaRPr lang="cs-CZ" sz="3200" dirty="0"/>
          </a:p>
          <a:p>
            <a:endParaRPr lang="cs-CZ" sz="32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34978" y="2498501"/>
            <a:ext cx="5043531" cy="2942059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264294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 smtClean="0"/>
              <a:t>UMĚLECKÝ ATELIER</a:t>
            </a:r>
            <a:endParaRPr lang="cs-CZ" sz="4800" dirty="0"/>
          </a:p>
        </p:txBody>
      </p:sp>
      <p:sp>
        <p:nvSpPr>
          <p:cNvPr id="3" name="Podnadpis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cs-CZ" sz="3200" dirty="0"/>
              <a:t>V</a:t>
            </a:r>
            <a:r>
              <a:rPr lang="cs-CZ" sz="3200" dirty="0" smtClean="0"/>
              <a:t> tomto projektu, pod názvem „Osobní vzdělávání prostřednictví umění“ pod vedení umělkyně Tanji </a:t>
            </a:r>
            <a:r>
              <a:rPr lang="cs-CZ" sz="3200" dirty="0"/>
              <a:t>Kuhn </a:t>
            </a:r>
            <a:r>
              <a:rPr lang="cs-CZ" sz="3200" dirty="0" smtClean="0"/>
              <a:t>Tang, se mohou se naučit malovat, tvarovat a pracovat. Učí se pracovat s různými technikami a materiály. </a:t>
            </a:r>
          </a:p>
          <a:p>
            <a:pPr algn="just"/>
            <a:r>
              <a:rPr lang="cs-CZ" sz="3200" dirty="0" smtClean="0"/>
              <a:t>Tento projet je přístupný i veřejnosti </a:t>
            </a:r>
            <a:endParaRPr lang="cs-CZ" sz="3200" dirty="0"/>
          </a:p>
          <a:p>
            <a:endParaRPr lang="cs-CZ" sz="32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4675" y="2318197"/>
            <a:ext cx="5348544" cy="3119983"/>
          </a:xfr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415175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OSTATNÍ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2400" dirty="0" smtClean="0"/>
              <a:t>Setkávání</a:t>
            </a:r>
          </a:p>
          <a:p>
            <a:r>
              <a:rPr lang="cs-CZ" sz="2400" dirty="0" smtClean="0"/>
              <a:t>Celodenní škola</a:t>
            </a:r>
          </a:p>
          <a:p>
            <a:r>
              <a:rPr lang="cs-CZ" sz="2400" dirty="0" smtClean="0"/>
              <a:t>Pomoc uprchlíkům</a:t>
            </a:r>
          </a:p>
          <a:p>
            <a:r>
              <a:rPr lang="cs-CZ" sz="2400" dirty="0" smtClean="0"/>
              <a:t>Možnost finanční pomoci (např. zakoupení přáníčka nebo pohlednice)</a:t>
            </a:r>
          </a:p>
          <a:p>
            <a:r>
              <a:rPr lang="cs-CZ" sz="2400" dirty="0" smtClean="0"/>
              <a:t>Dobrovolnictví, praxe</a:t>
            </a:r>
          </a:p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54674" y="2279561"/>
            <a:ext cx="5415234" cy="3158619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247527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TM02900743[[fn=Organika]]</Template>
  <TotalTime>355</TotalTime>
  <Words>495</Words>
  <Application>Microsoft Office PowerPoint</Application>
  <PresentationFormat>Vlastní</PresentationFormat>
  <Paragraphs>45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2" baseType="lpstr">
      <vt:lpstr>HDOfficeLightV0</vt:lpstr>
      <vt:lpstr>Ion</vt:lpstr>
      <vt:lpstr>SOS-Kinder- und Jugendhilfen </vt:lpstr>
      <vt:lpstr>SOS VESNIČKY</vt:lpstr>
      <vt:lpstr>PRIVÁT</vt:lpstr>
      <vt:lpstr>CHRÁNĚNÉ BYDLENÍ</vt:lpstr>
      <vt:lpstr>FLEXIBILNÍ POMOC </vt:lpstr>
      <vt:lpstr>FACHDIENST „ŠKOLNÍ, ODBORNÁ A KOMPETENČNÍ PODPORA“</vt:lpstr>
      <vt:lpstr>PSYCHOLOGICKÁ PÉČE</vt:lpstr>
      <vt:lpstr>UMĚLECKÝ ATELIER</vt:lpstr>
      <vt:lpstr>OSTATNÍ</vt:lpstr>
      <vt:lpstr>ZDROJE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SOS-Kinder- und Jugendhilfen</dc:title>
  <dc:creator>Lucy</dc:creator>
  <cp:lastModifiedBy>ucitel</cp:lastModifiedBy>
  <cp:revision>29</cp:revision>
  <dcterms:created xsi:type="dcterms:W3CDTF">2015-09-26T14:55:15Z</dcterms:created>
  <dcterms:modified xsi:type="dcterms:W3CDTF">2015-10-13T13:00:41Z</dcterms:modified>
</cp:coreProperties>
</file>