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49" r:id="rId2"/>
  </p:sldMasterIdLst>
  <p:sldIdLst>
    <p:sldId id="256" r:id="rId3"/>
    <p:sldId id="257" r:id="rId4"/>
    <p:sldId id="261" r:id="rId5"/>
    <p:sldId id="258" r:id="rId6"/>
    <p:sldId id="262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49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405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88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982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669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29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04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0045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925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3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362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958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26070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5796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979510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814582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71881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64610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437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077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235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55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445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28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40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291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3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6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312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088301" cy="2677648"/>
          </a:xfrm>
        </p:spPr>
        <p:txBody>
          <a:bodyPr/>
          <a:lstStyle/>
          <a:p>
            <a:r>
              <a:rPr lang="cs-CZ" sz="4800" dirty="0"/>
              <a:t>SOS-</a:t>
            </a:r>
            <a:r>
              <a:rPr lang="cs-CZ" sz="4800" dirty="0" err="1"/>
              <a:t>Kinder</a:t>
            </a:r>
            <a:r>
              <a:rPr lang="cs-CZ" sz="4800" dirty="0"/>
              <a:t>- </a:t>
            </a:r>
            <a:r>
              <a:rPr lang="cs-CZ" sz="4800" dirty="0" err="1" smtClean="0"/>
              <a:t>und</a:t>
            </a:r>
            <a:r>
              <a:rPr lang="cs-CZ" sz="4800" dirty="0" smtClean="0"/>
              <a:t> </a:t>
            </a:r>
            <a:r>
              <a:rPr lang="cs-CZ" sz="4800" dirty="0" err="1" smtClean="0"/>
              <a:t>Jugendhilfen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Weilheim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8874">
            <a:off x="8175573" y="863051"/>
            <a:ext cx="3428732" cy="34287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3647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http://www.sos-</a:t>
            </a:r>
            <a:r>
              <a:rPr lang="cs-CZ" dirty="0" err="1" smtClean="0"/>
              <a:t>kinderdorf.de</a:t>
            </a:r>
            <a:r>
              <a:rPr lang="cs-CZ" dirty="0" smtClean="0"/>
              <a:t>/</a:t>
            </a:r>
            <a:r>
              <a:rPr lang="cs-CZ" dirty="0" err="1" smtClean="0"/>
              <a:t>kinder</a:t>
            </a:r>
            <a:r>
              <a:rPr lang="cs-CZ" dirty="0" smtClean="0"/>
              <a:t>-</a:t>
            </a:r>
            <a:r>
              <a:rPr lang="cs-CZ" dirty="0" err="1" smtClean="0"/>
              <a:t>und</a:t>
            </a:r>
            <a:r>
              <a:rPr lang="cs-CZ" dirty="0" smtClean="0"/>
              <a:t>-</a:t>
            </a:r>
            <a:r>
              <a:rPr lang="cs-CZ" dirty="0" err="1" smtClean="0"/>
              <a:t>jugendhilfen</a:t>
            </a:r>
            <a:r>
              <a:rPr lang="cs-CZ" dirty="0" smtClean="0"/>
              <a:t>-</a:t>
            </a:r>
            <a:r>
              <a:rPr lang="cs-CZ" dirty="0" err="1" smtClean="0"/>
              <a:t>weilheim</a:t>
            </a:r>
            <a:endParaRPr lang="cs-CZ" dirty="0" smtClean="0"/>
          </a:p>
          <a:p>
            <a:r>
              <a:rPr lang="cs-CZ" dirty="0" smtClean="0"/>
              <a:t>https</a:t>
            </a:r>
            <a:r>
              <a:rPr lang="cs-CZ" dirty="0" smtClean="0"/>
              <a:t>://www.youtube.com/watch?v=CJ43gAMAuDo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SOS VESNIČKY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SOS dětské vesničky ve </a:t>
            </a:r>
            <a:r>
              <a:rPr lang="cs-CZ" sz="2400" dirty="0" err="1" smtClean="0"/>
              <a:t>Weilheimu</a:t>
            </a:r>
            <a:r>
              <a:rPr lang="cs-CZ" sz="2400" dirty="0" smtClean="0"/>
              <a:t> pomáhají a podporují děti a mladé lidi na jejich cestě k samostatnosti. Při problémech v rodině a v těžkých životních situacích hledají společně s odborníky radu a fungující řešení </a:t>
            </a:r>
            <a:endParaRPr lang="cs-CZ" sz="2400" dirty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770" y="2240880"/>
            <a:ext cx="4395788" cy="327800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983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PRIVÁT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551181" cy="4195763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Pro chlapce od 11 let, dospívající chlapce, kteří nemohou žít doma, z důvodu závažných rodinných situacích a chtějí dobrovolně </a:t>
            </a:r>
            <a:r>
              <a:rPr lang="cs-CZ" sz="1600" dirty="0"/>
              <a:t>v</a:t>
            </a:r>
            <a:r>
              <a:rPr lang="cs-CZ" sz="1600" dirty="0" smtClean="0"/>
              <a:t>stoupit do tohoto programu</a:t>
            </a:r>
          </a:p>
          <a:p>
            <a:pPr algn="just"/>
            <a:r>
              <a:rPr lang="cs-CZ" sz="1600" dirty="0" smtClean="0"/>
              <a:t>Žijí společně v bytě s vychovateli, kteří je vedou k samostatnosti a připravují je na běžný život</a:t>
            </a:r>
          </a:p>
          <a:p>
            <a:pPr algn="just"/>
            <a:r>
              <a:rPr lang="cs-CZ" sz="1600" dirty="0" smtClean="0"/>
              <a:t>Tyto léčebný priváty jsou umístěny ve třech samostatných domech a jsou obklopeny fotbalovým hřištěm, posilovnou a </a:t>
            </a:r>
            <a:r>
              <a:rPr lang="cs-CZ" sz="1600" dirty="0" err="1" smtClean="0"/>
              <a:t>Grillplatz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Velký důraz je kladen na podporu ve škole, sportu, volnočasových a rekreačních aktivitách</a:t>
            </a:r>
            <a:endParaRPr lang="cs-CZ" sz="1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973" y="2537139"/>
            <a:ext cx="5598710" cy="32659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074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CHRÁNĚNÉ BYDLENÍ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551363" cy="41957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Pro </a:t>
            </a:r>
            <a:r>
              <a:rPr lang="cs-CZ" dirty="0"/>
              <a:t>teenagery a </a:t>
            </a:r>
            <a:r>
              <a:rPr lang="cs-CZ" dirty="0" smtClean="0"/>
              <a:t>mladistvé </a:t>
            </a:r>
            <a:r>
              <a:rPr lang="cs-CZ" dirty="0"/>
              <a:t>ve věku </a:t>
            </a:r>
            <a:r>
              <a:rPr lang="cs-CZ" dirty="0" smtClean="0"/>
              <a:t>16 let, kteří pracují a chtějí žít ve vlastním bytě</a:t>
            </a:r>
            <a:r>
              <a:rPr lang="cs-CZ" dirty="0"/>
              <a:t>, </a:t>
            </a:r>
            <a:r>
              <a:rPr lang="cs-CZ" dirty="0" smtClean="0"/>
              <a:t>ale potřebují pomoc a podporu, aby se mohli lépe </a:t>
            </a:r>
            <a:r>
              <a:rPr lang="cs-CZ" dirty="0"/>
              <a:t>vyrovnat s </a:t>
            </a:r>
            <a:r>
              <a:rPr lang="cs-CZ" dirty="0" smtClean="0"/>
              <a:t>každodenními problémy</a:t>
            </a:r>
          </a:p>
          <a:p>
            <a:pPr algn="just"/>
            <a:r>
              <a:rPr lang="cs-CZ" dirty="0" smtClean="0"/>
              <a:t>Program je rozdělen na vnitřní a vnější chráněné bydlení</a:t>
            </a:r>
          </a:p>
          <a:p>
            <a:pPr algn="just"/>
            <a:r>
              <a:rPr lang="cs-CZ" dirty="0" smtClean="0"/>
              <a:t>V malém bytě vnitřního CHB v rámci SOS vesniček jsou mladiství připravováni na jejich odchod do </a:t>
            </a:r>
            <a:r>
              <a:rPr lang="cs-CZ" dirty="0"/>
              <a:t>běžného </a:t>
            </a:r>
            <a:r>
              <a:rPr lang="cs-CZ" dirty="0" smtClean="0"/>
              <a:t>života. Mladiství žiji ve svém soukromém bytě a plánují si čas podle svých individuálních potřeb. Sami si vaří, perou prádlo a hospodaří s penězi. Je jim poskytovaná podpora v oblastech které aktuálně nezvládají (finance, škola, rodina atd.).</a:t>
            </a:r>
          </a:p>
          <a:p>
            <a:pPr algn="just"/>
            <a:r>
              <a:rPr lang="cs-CZ" dirty="0" smtClean="0"/>
              <a:t>Program venkovního CHB spočívá v tom, že mladistvý bydlí ve svém bytě ve městě a pracovníci za ním dojíždí na pár hodin.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318197"/>
            <a:ext cx="5348544" cy="31199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2481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FLEXIBILNÍ POMOC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Nabídka různých programů a nástroj, které lépe pomohou rodině v krizi</a:t>
            </a:r>
          </a:p>
          <a:p>
            <a:pPr lvl="1" algn="just"/>
            <a:r>
              <a:rPr lang="cs-CZ" dirty="0" smtClean="0"/>
              <a:t>Sociálně pedagogická pomoc rodině</a:t>
            </a:r>
          </a:p>
          <a:p>
            <a:pPr lvl="1" algn="just"/>
            <a:r>
              <a:rPr lang="cs-CZ" dirty="0" smtClean="0"/>
              <a:t>Tréning rodičů</a:t>
            </a:r>
          </a:p>
          <a:p>
            <a:pPr lvl="1" algn="just"/>
            <a:r>
              <a:rPr lang="cs-CZ" dirty="0" smtClean="0"/>
              <a:t>Intenzivní rodinné poradenství s dvěma terapeuty </a:t>
            </a:r>
          </a:p>
          <a:p>
            <a:pPr lvl="1" algn="just"/>
            <a:r>
              <a:rPr lang="cs-CZ" dirty="0" smtClean="0"/>
              <a:t>Vzdělávací programy</a:t>
            </a:r>
          </a:p>
          <a:p>
            <a:pPr lvl="1" algn="just"/>
            <a:r>
              <a:rPr lang="cs-CZ" dirty="0" smtClean="0"/>
              <a:t>Podpora pro děti, kteří nezvládají školu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647" y="2320179"/>
            <a:ext cx="5124942" cy="298954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488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FACHDIENST „ŠKOLNÍ, ODBORNÁ A KOMPETENČNÍ PODPORA“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Program pro problémové </a:t>
            </a:r>
            <a:r>
              <a:rPr lang="cs-CZ" dirty="0"/>
              <a:t>děti a </a:t>
            </a:r>
            <a:r>
              <a:rPr lang="cs-CZ" dirty="0" smtClean="0"/>
              <a:t>mladé lidi, kteří </a:t>
            </a:r>
            <a:r>
              <a:rPr lang="cs-CZ" dirty="0"/>
              <a:t>mají silný </a:t>
            </a:r>
            <a:r>
              <a:rPr lang="cs-CZ" dirty="0" smtClean="0"/>
              <a:t>deficit k pravidelnému </a:t>
            </a:r>
            <a:r>
              <a:rPr lang="cs-CZ" dirty="0"/>
              <a:t>vzdělávání </a:t>
            </a:r>
            <a:r>
              <a:rPr lang="cs-CZ" dirty="0" smtClean="0"/>
              <a:t>a nápadně často nechodí do školy. Tato </a:t>
            </a:r>
            <a:r>
              <a:rPr lang="cs-CZ" dirty="0"/>
              <a:t>služba </a:t>
            </a:r>
            <a:r>
              <a:rPr lang="cs-CZ" dirty="0" smtClean="0"/>
              <a:t>pomáhá </a:t>
            </a:r>
            <a:r>
              <a:rPr lang="cs-CZ" dirty="0"/>
              <a:t>dětem a dospívajícím v úzké spolupráci se školou </a:t>
            </a:r>
            <a:r>
              <a:rPr lang="cs-CZ" dirty="0" smtClean="0"/>
              <a:t>nebo s organizací </a:t>
            </a:r>
            <a:r>
              <a:rPr lang="cs-CZ" dirty="0"/>
              <a:t>pro výcvik, </a:t>
            </a:r>
            <a:r>
              <a:rPr lang="cs-CZ" dirty="0" smtClean="0"/>
              <a:t>aby jim pomohli vyvážit jejich </a:t>
            </a:r>
            <a:r>
              <a:rPr lang="cs-CZ" dirty="0"/>
              <a:t>d</a:t>
            </a:r>
            <a:r>
              <a:rPr lang="cs-CZ" dirty="0" smtClean="0"/>
              <a:t>eficity </a:t>
            </a:r>
            <a:r>
              <a:rPr lang="cs-CZ" dirty="0"/>
              <a:t>a </a:t>
            </a:r>
            <a:r>
              <a:rPr lang="cs-CZ" dirty="0" smtClean="0"/>
              <a:t>snížily jejich problémy </a:t>
            </a:r>
            <a:r>
              <a:rPr lang="cs-CZ" dirty="0"/>
              <a:t>s chováním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Tyto děti a mladiství chodí na dvě individuální lekce týdně </a:t>
            </a:r>
          </a:p>
          <a:p>
            <a:pPr algn="just"/>
            <a:r>
              <a:rPr lang="cs-CZ" dirty="0" smtClean="0"/>
              <a:t>Tato služba  </a:t>
            </a:r>
            <a:r>
              <a:rPr lang="cs-CZ" dirty="0"/>
              <a:t>pomáhá dětem a </a:t>
            </a:r>
            <a:r>
              <a:rPr lang="cs-CZ" dirty="0" smtClean="0"/>
              <a:t>mladistvým v </a:t>
            </a:r>
            <a:r>
              <a:rPr lang="cs-CZ" dirty="0"/>
              <a:t>potížích s koncentrací</a:t>
            </a:r>
            <a:r>
              <a:rPr lang="cs-CZ" dirty="0" smtClean="0"/>
              <a:t>, s poruchami </a:t>
            </a:r>
            <a:r>
              <a:rPr lang="cs-CZ" dirty="0"/>
              <a:t>učení, </a:t>
            </a:r>
            <a:r>
              <a:rPr lang="cs-CZ" dirty="0" smtClean="0"/>
              <a:t>s problémovým chováním. </a:t>
            </a:r>
            <a:r>
              <a:rPr lang="cs-CZ" dirty="0"/>
              <a:t>Také jsou </a:t>
            </a:r>
            <a:r>
              <a:rPr lang="cs-CZ" dirty="0" smtClean="0"/>
              <a:t>posilovány </a:t>
            </a:r>
            <a:r>
              <a:rPr lang="cs-CZ" dirty="0"/>
              <a:t>sociální dovednosti, jako </a:t>
            </a:r>
            <a:r>
              <a:rPr lang="cs-CZ" dirty="0" smtClean="0"/>
              <a:t>je </a:t>
            </a:r>
            <a:r>
              <a:rPr lang="cs-CZ" dirty="0"/>
              <a:t>osobní vzhled a </a:t>
            </a:r>
            <a:r>
              <a:rPr lang="cs-CZ" dirty="0" smtClean="0"/>
              <a:t>obecné životní dovednosti. Snaha o znovu integrování dětí a mládeže do škol.</a:t>
            </a:r>
          </a:p>
          <a:p>
            <a:pPr algn="just"/>
            <a:r>
              <a:rPr lang="cs-CZ" dirty="0" smtClean="0"/>
              <a:t>Spolupráce s psychologem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9372" y="2382591"/>
            <a:ext cx="5547247" cy="32358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2455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PSYCHOLOGICKÁ PÉČE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/>
              <a:t>Diagnostické </a:t>
            </a:r>
          </a:p>
          <a:p>
            <a:r>
              <a:rPr lang="cs-CZ" sz="3200" dirty="0" smtClean="0"/>
              <a:t>Školení </a:t>
            </a:r>
            <a:r>
              <a:rPr lang="cs-CZ" sz="3200" dirty="0"/>
              <a:t>a poradenství </a:t>
            </a:r>
            <a:r>
              <a:rPr lang="cs-CZ" sz="3200" dirty="0" smtClean="0"/>
              <a:t>vzdělávacího týmu</a:t>
            </a:r>
            <a:endParaRPr lang="cs-CZ" sz="3200" dirty="0"/>
          </a:p>
          <a:p>
            <a:r>
              <a:rPr lang="cs-CZ" sz="3200" dirty="0" smtClean="0"/>
              <a:t>Rodinné </a:t>
            </a:r>
            <a:r>
              <a:rPr lang="cs-CZ" sz="3200" dirty="0"/>
              <a:t>konverzace </a:t>
            </a:r>
          </a:p>
          <a:p>
            <a:r>
              <a:rPr lang="cs-CZ" sz="3200" dirty="0" smtClean="0"/>
              <a:t>Rodinné </a:t>
            </a:r>
            <a:r>
              <a:rPr lang="cs-CZ" sz="3200" dirty="0"/>
              <a:t>s</a:t>
            </a:r>
            <a:r>
              <a:rPr lang="cs-CZ" sz="3200" dirty="0" smtClean="0"/>
              <a:t>emináře </a:t>
            </a:r>
            <a:endParaRPr lang="cs-CZ" sz="3200" dirty="0"/>
          </a:p>
          <a:p>
            <a:r>
              <a:rPr lang="cs-CZ" sz="3200" dirty="0" smtClean="0"/>
              <a:t>Jednotlivé </a:t>
            </a:r>
            <a:r>
              <a:rPr lang="cs-CZ" sz="3200" dirty="0"/>
              <a:t>rozhovory a krizová intervence </a:t>
            </a:r>
          </a:p>
          <a:p>
            <a:r>
              <a:rPr lang="cs-CZ" sz="3200" dirty="0" smtClean="0"/>
              <a:t>Terapie pro SPU </a:t>
            </a:r>
            <a:endParaRPr lang="cs-CZ" sz="3200" dirty="0"/>
          </a:p>
          <a:p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4978" y="2498501"/>
            <a:ext cx="5043531" cy="29420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6429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UMĚLECKÝ ATELIER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sz="3200" dirty="0"/>
              <a:t>V</a:t>
            </a:r>
            <a:r>
              <a:rPr lang="cs-CZ" sz="3200" dirty="0" smtClean="0"/>
              <a:t> tomto projektu, pod názvem „Osobní vzdělávání prostřednictví umění“ pod vedení umělkyně Tanji </a:t>
            </a:r>
            <a:r>
              <a:rPr lang="cs-CZ" sz="3200" dirty="0"/>
              <a:t>Kuhn </a:t>
            </a:r>
            <a:r>
              <a:rPr lang="cs-CZ" sz="3200" dirty="0" smtClean="0"/>
              <a:t>Tang, se mohou se naučit malovat, tvarovat a pracovat. Učí se pracovat s různými technikami a materiály. </a:t>
            </a:r>
          </a:p>
          <a:p>
            <a:pPr algn="just"/>
            <a:r>
              <a:rPr lang="cs-CZ" sz="3200" dirty="0" smtClean="0"/>
              <a:t>Tento projet je přístupný i veřejnosti </a:t>
            </a:r>
            <a:endParaRPr lang="cs-CZ" sz="3200" dirty="0"/>
          </a:p>
          <a:p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675" y="2318197"/>
            <a:ext cx="5348544" cy="311998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1517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smtClean="0"/>
              <a:t>Setkávání</a:t>
            </a:r>
          </a:p>
          <a:p>
            <a:r>
              <a:rPr lang="cs-CZ" sz="2400" dirty="0" smtClean="0"/>
              <a:t>Celodenní škola</a:t>
            </a:r>
          </a:p>
          <a:p>
            <a:r>
              <a:rPr lang="cs-CZ" sz="2400" dirty="0" smtClean="0"/>
              <a:t>Pomoc uprchlíkům</a:t>
            </a:r>
          </a:p>
          <a:p>
            <a:r>
              <a:rPr lang="cs-CZ" sz="2400" dirty="0" smtClean="0"/>
              <a:t>Možnost finanční pomoci (např. zakoupení přáníčka nebo pohlednice)</a:t>
            </a:r>
          </a:p>
          <a:p>
            <a:r>
              <a:rPr lang="cs-CZ" sz="2400" dirty="0" smtClean="0"/>
              <a:t>Dobrovolnictví, praxe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4" y="2279561"/>
            <a:ext cx="5415234" cy="315861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4752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355</TotalTime>
  <Words>495</Words>
  <Application>Microsoft Office PowerPoint</Application>
  <PresentationFormat>Vlastní</PresentationFormat>
  <Paragraphs>45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HDOfficeLightV0</vt:lpstr>
      <vt:lpstr>Ion</vt:lpstr>
      <vt:lpstr>SOS-Kinder- und Jugendhilfen </vt:lpstr>
      <vt:lpstr>SOS VESNIČKY</vt:lpstr>
      <vt:lpstr>PRIVÁT</vt:lpstr>
      <vt:lpstr>CHRÁNĚNÉ BYDLENÍ</vt:lpstr>
      <vt:lpstr>FLEXIBILNÍ POMOC </vt:lpstr>
      <vt:lpstr>FACHDIENST „ŠKOLNÍ, ODBORNÁ A KOMPETENČNÍ PODPORA“</vt:lpstr>
      <vt:lpstr>PSYCHOLOGICKÁ PÉČE</vt:lpstr>
      <vt:lpstr>UMĚLECKÝ ATELIER</vt:lpstr>
      <vt:lpstr>OSTATNÍ</vt:lpstr>
      <vt:lpstr>ZDROJE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SOS-Kinder- und Jugendhilfen</dc:title>
  <dc:creator>Lucy</dc:creator>
  <cp:lastModifiedBy>ucitel</cp:lastModifiedBy>
  <cp:revision>29</cp:revision>
  <dcterms:created xsi:type="dcterms:W3CDTF">2015-09-26T14:55:15Z</dcterms:created>
  <dcterms:modified xsi:type="dcterms:W3CDTF">2015-10-13T13:00:41Z</dcterms:modified>
</cp:coreProperties>
</file>