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6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203BC-DA97-44B3-9528-A0A9D5D9F44B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DCFC6-515A-4D5E-B2BC-3FE85733842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373B96-D065-4454-A71D-411EFB2909F6}" type="slidenum">
              <a:rPr lang="cs-CZ">
                <a:latin typeface="Arial" charset="0"/>
                <a:cs typeface="Arial" charset="0"/>
              </a:rPr>
              <a:pPr/>
              <a:t>4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46083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523F6B1C-BF28-4B68-BE49-2350CCAC2D2D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4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4608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4608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B137E4-A2E9-4A0B-A7B5-CB7EA6717AF1}" type="slidenum">
              <a:rPr lang="cs-CZ">
                <a:latin typeface="Arial" charset="0"/>
                <a:cs typeface="Arial" charset="0"/>
              </a:rPr>
              <a:pPr/>
              <a:t>17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59395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CEE881C6-C745-4280-BEA8-8A544012EC36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17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5939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5939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0C909-9019-4C21-B37B-7413A6CF5931}" type="slidenum">
              <a:rPr lang="cs-CZ">
                <a:latin typeface="Arial" charset="0"/>
                <a:cs typeface="Arial" charset="0"/>
              </a:rPr>
              <a:pPr/>
              <a:t>18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60419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0F0068D1-67CC-4CCA-BCE6-CC466D63C404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18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6042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6042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BADFDA-A667-43A8-AF29-AC97270988E2}" type="slidenum">
              <a:rPr lang="cs-CZ">
                <a:latin typeface="Arial" charset="0"/>
                <a:cs typeface="Arial" charset="0"/>
              </a:rPr>
              <a:pPr/>
              <a:t>6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45059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2AA45DBC-99F8-4812-AC0D-D2372C426E61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6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4506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450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ED9509-D775-4513-A9B7-27798987E055}" type="slidenum">
              <a:rPr lang="cs-CZ">
                <a:latin typeface="Arial" charset="0"/>
                <a:cs typeface="Arial" charset="0"/>
              </a:rPr>
              <a:pPr/>
              <a:t>7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47107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E2F11270-F483-40EA-B20A-81E3D97F3079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7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4710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4710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6EBE25-73BE-4DDB-9FB4-28093F0DA5BF}" type="slidenum">
              <a:rPr lang="cs-CZ">
                <a:latin typeface="Arial" charset="0"/>
                <a:cs typeface="Arial" charset="0"/>
              </a:rPr>
              <a:pPr/>
              <a:t>9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50179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E246A71A-2622-4B88-A2CB-C0B4D655C455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9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5018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5018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235F10-A880-4C56-B329-2B3013630D1E}" type="slidenum">
              <a:rPr lang="cs-CZ">
                <a:latin typeface="Arial" charset="0"/>
                <a:cs typeface="Arial" charset="0"/>
              </a:rPr>
              <a:pPr/>
              <a:t>12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51203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3ED8A8CF-880A-4B9A-A7BB-2225B5818370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12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5120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5120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4F50F2-786F-4B8A-88D8-6C8F56F07D58}" type="slidenum">
              <a:rPr lang="cs-CZ">
                <a:latin typeface="Arial" charset="0"/>
                <a:cs typeface="Arial" charset="0"/>
              </a:rPr>
              <a:pPr/>
              <a:t>13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52227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C0E5F26D-F0BA-4164-94C5-28C36BBF7FE4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13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5222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5222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760411-854F-428F-BF0D-9CB0C99909F4}" type="slidenum">
              <a:rPr lang="cs-CZ">
                <a:latin typeface="Arial" charset="0"/>
                <a:cs typeface="Arial" charset="0"/>
              </a:rPr>
              <a:pPr/>
              <a:t>14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55299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CE553D49-0D7A-4B00-9260-6208EF169921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14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5530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5530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88BEA3-0C00-47E0-A191-FD13DFD58BFC}" type="slidenum">
              <a:rPr lang="cs-CZ">
                <a:latin typeface="Arial" charset="0"/>
                <a:cs typeface="Arial" charset="0"/>
              </a:rPr>
              <a:pPr/>
              <a:t>15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57347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26DCB8CA-F2CC-484E-964A-67057E732956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15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5734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5734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2E7F3B-F097-468D-9001-93C0CAE52E48}" type="slidenum">
              <a:rPr lang="cs-CZ">
                <a:latin typeface="Arial" charset="0"/>
                <a:cs typeface="Arial" charset="0"/>
              </a:rPr>
              <a:pPr/>
              <a:t>16</a:t>
            </a:fld>
            <a:endParaRPr lang="cs-CZ">
              <a:latin typeface="Arial" charset="0"/>
              <a:cs typeface="Arial" charset="0"/>
            </a:endParaRPr>
          </a:p>
        </p:txBody>
      </p:sp>
      <p:sp>
        <p:nvSpPr>
          <p:cNvPr id="56323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A5AFB463-6CB9-41BE-B872-DD44287A9DC7}" type="slidenum">
              <a:rPr lang="cs-CZ" sz="12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  <a:cs typeface="Arial Unicode MS" pitchFamily="34" charset="-128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16</a:t>
            </a:fld>
            <a:endParaRPr lang="cs-CZ" sz="1200">
              <a:solidFill>
                <a:srgbClr val="000000"/>
              </a:solidFill>
              <a:latin typeface="Times New Roman" pitchFamily="18" charset="0"/>
              <a:ea typeface="SimSun" pitchFamily="2" charset="-122"/>
              <a:cs typeface="Arial Unicode MS" pitchFamily="34" charset="-128"/>
            </a:endParaRPr>
          </a:p>
        </p:txBody>
      </p:sp>
      <p:sp>
        <p:nvSpPr>
          <p:cNvPr id="5632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563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037013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F1BDA-BDD8-42A3-8ECF-98C7C7BD25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1587D-C76C-4066-8499-B55C95E4F94C}" type="datetimeFigureOut">
              <a:rPr lang="cs-CZ" smtClean="0"/>
              <a:pPr/>
              <a:t>9.10.2014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14935-4328-4225-A041-C4F0460935A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cyw0_H69q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cvOoYX45G_0&amp;feature=related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928688"/>
            <a:ext cx="8077200" cy="2108200"/>
          </a:xfrm>
        </p:spPr>
        <p:txBody>
          <a:bodyPr/>
          <a:lstStyle/>
          <a:p>
            <a:pPr eaLnBrk="1" hangingPunct="1"/>
            <a:r>
              <a:rPr lang="cs-CZ" sz="4200" dirty="0" smtClean="0"/>
              <a:t/>
            </a:r>
            <a:br>
              <a:rPr lang="cs-CZ" sz="4200" dirty="0" smtClean="0"/>
            </a:br>
            <a:r>
              <a:rPr lang="cs-CZ" sz="4200" dirty="0" smtClean="0"/>
              <a:t>Významní teoretici v historii psychologie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/>
            <a:r>
              <a:rPr lang="cs-CZ" dirty="0" err="1" smtClean="0"/>
              <a:t>Wundt</a:t>
            </a:r>
            <a:r>
              <a:rPr lang="cs-CZ" dirty="0" smtClean="0"/>
              <a:t>-vznik vědecké psychologie</a:t>
            </a:r>
          </a:p>
          <a:p>
            <a:pPr eaLnBrk="1" hangingPunct="1"/>
            <a:r>
              <a:rPr lang="cs-CZ" dirty="0" err="1" smtClean="0"/>
              <a:t>Freud</a:t>
            </a:r>
            <a:r>
              <a:rPr lang="cs-CZ" dirty="0" smtClean="0"/>
              <a:t>-zakladatel </a:t>
            </a:r>
            <a:r>
              <a:rPr lang="cs-CZ" dirty="0" err="1" smtClean="0"/>
              <a:t>pychoanalýzy</a:t>
            </a:r>
            <a:r>
              <a:rPr lang="cs-CZ" dirty="0" smtClean="0"/>
              <a:t> a psychodynamicky orientované psychologie</a:t>
            </a:r>
          </a:p>
          <a:p>
            <a:pPr eaLnBrk="1" hangingPunct="1"/>
            <a:r>
              <a:rPr lang="cs-CZ" dirty="0" err="1" smtClean="0"/>
              <a:t>Freudová</a:t>
            </a:r>
            <a:r>
              <a:rPr lang="cs-CZ" dirty="0" smtClean="0"/>
              <a:t>-ego obranné mechanismy</a:t>
            </a:r>
          </a:p>
          <a:p>
            <a:pPr eaLnBrk="1" hangingPunct="1"/>
            <a:r>
              <a:rPr lang="cs-CZ" smtClean="0"/>
              <a:t>Watson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Psychosexuální vývoj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/>
              <a:t>5 stadií, kterými projde jedinec. Sexualita v širokém slova smyslu. Id (hledající slast) se zaměřuje na určitou oblast těla a činnosti spojené s touto oblastí.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b="1" u="sng" smtClean="0"/>
              <a:t>Orální stadium</a:t>
            </a:r>
            <a:r>
              <a:rPr lang="cs-CZ" sz="2800" smtClean="0"/>
              <a:t> - kojení a sání zdrojem požitku, odstavení-a růst zoubků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b="1" u="sng" smtClean="0"/>
              <a:t>Anální stadium</a:t>
            </a:r>
            <a:r>
              <a:rPr lang="cs-CZ" sz="2800" smtClean="0"/>
              <a:t> - slast spojená s uvolňováním střev-nácvik čistotnosti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b="1" u="sng" smtClean="0"/>
              <a:t>Falické stadium</a:t>
            </a:r>
            <a:r>
              <a:rPr lang="cs-CZ" sz="2800" smtClean="0"/>
              <a:t> - zkoumání vlastního pohlaví, autoerotické chování. Oidipův konflikt-zaměření na matku, otec rival. Kastrační úzkost. Identifikace s otcem. Elektřin komplex u dívek.</a:t>
            </a:r>
          </a:p>
          <a:p>
            <a:pPr eaLnBrk="1" hangingPunct="1">
              <a:lnSpc>
                <a:spcPct val="80000"/>
              </a:lnSpc>
            </a:pPr>
            <a:endParaRPr lang="cs-CZ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Psychosexuální vývoj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b="1" u="sng" smtClean="0"/>
              <a:t>Období latence (7-12 let)</a:t>
            </a:r>
            <a:r>
              <a:rPr lang="cs-CZ" sz="2800" smtClean="0"/>
              <a:t> - období klidu, děti se méně zaměřují na svoje tělo, ustupují sexuální impulsy, nutnost zvládat sociální porstředí.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b="1" u="sng" smtClean="0"/>
              <a:t>Genitální stadium</a:t>
            </a:r>
            <a:r>
              <a:rPr lang="cs-CZ" sz="2800" smtClean="0"/>
              <a:t> — od puberty a adolescence dále-libido propuká s novou silou, fáze dospělých sexuálních zájmů a slastí.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Problémy  některém ze stadií způsobí fixaci ve stadiu a ovlivnění osobnosti jedince (např. orální fixace-nadměrné pití alkoholu, anální fixace-šetřivost, přehnaná čistotnost, Oidipův komplex-potíže s autoritami…..)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35203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Sigmund Freud-modely psychiky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 lIns="0" tIns="25602" rIns="0" bIns="0"/>
          <a:lstStyle/>
          <a:p>
            <a:pPr marL="431800" indent="-323850" defTabSz="449263" eaLnBrk="1" hangingPunct="1">
              <a:buSzPct val="45000"/>
              <a:buFont typeface="Wingdings" pitchFamily="2" charset="2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2800" dirty="0" smtClean="0"/>
              <a:t>2 modely naší psychiky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2800" dirty="0" smtClean="0"/>
              <a:t>1/ Topografický model (starší model) tzv. model ledovce.</a:t>
            </a:r>
          </a:p>
          <a:p>
            <a:pPr marL="431800" indent="-323850" defTabSz="449263" eaLnBrk="1" hangingPunct="1">
              <a:buClrTx/>
              <a:buSzTx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2800" dirty="0" smtClean="0"/>
              <a:t>3 složky-nevědomí, předvědomí, vědomí.</a:t>
            </a:r>
          </a:p>
        </p:txBody>
      </p:sp>
      <p:pic>
        <p:nvPicPr>
          <p:cNvPr id="16388" name="Picture 6" descr="Topografický model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1836738"/>
            <a:ext cx="3886200" cy="3946525"/>
          </a:xfr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35203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Sigmund Freud-modely psychiky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0" tIns="25602" rIns="0" bIns="0"/>
          <a:lstStyle/>
          <a:p>
            <a:pPr marL="431800" indent="-323850"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2400" dirty="0" smtClean="0"/>
              <a:t>Strukturální model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2400" dirty="0" smtClean="0"/>
              <a:t>Id je nevědomé a primární (novorozenec), funguje na principu SLASTI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2400" dirty="0" smtClean="0"/>
              <a:t>Později se vytváří EGO (vlivem výchovy a začleňování do společnosti). Funguje na principu REALITY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2400" dirty="0" smtClean="0"/>
              <a:t>SUPEREGO-se rozvíjí jako následek Oidipovského komplexu- identifikací s příkazy rodiče. Řídí se principem DOKONALOSTI.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2400" dirty="0" smtClean="0"/>
              <a:t>Příliš rozvinuté superego (perfekcionisté) x málo rozvinuté superego (antisociální chování).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cs-CZ" sz="2400" dirty="0" smtClean="0"/>
              <a:t>Konflikty mezi ID, EGO, SUPEREGO.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endParaRPr lang="cs-CZ" sz="24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5263" y="260350"/>
            <a:ext cx="8016875" cy="850900"/>
          </a:xfrm>
        </p:spPr>
        <p:txBody>
          <a:bodyPr lIns="0" tIns="35203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Oidipův komplex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00200"/>
            <a:ext cx="7926388" cy="4340225"/>
          </a:xfrm>
        </p:spPr>
        <p:txBody>
          <a:bodyPr lIns="0" tIns="25602" rIns="0" bIns="0"/>
          <a:lstStyle/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Dle Freuda nejvýznamější psychologická událost dětského života ve vývoji.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Falické období, cca  v pěti letech, chlapci.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i="1" smtClean="0"/>
              <a:t>„Rivalita chlapce vůči jeho otci v něm vyvolává strach, že si ho silný otec podrobí kastrací. Chlapec potlačí sexuální pocity k matce a nahradí je pocitem lásky, rivalitu k otci přemění na stotožnění s ním a s jeho životní rolí“ (Hunt, 2000, upraveno).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5263" y="260350"/>
            <a:ext cx="8016875" cy="850900"/>
          </a:xfrm>
        </p:spPr>
        <p:txBody>
          <a:bodyPr lIns="0" tIns="35203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Elektřin komplex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00200"/>
            <a:ext cx="7926388" cy="4340225"/>
          </a:xfrm>
        </p:spPr>
        <p:txBody>
          <a:bodyPr lIns="0" tIns="25602" rIns="0" bIns="0"/>
          <a:lstStyle/>
          <a:p>
            <a:pPr marL="431800" indent="-323850"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Ekvivalent Oidipova komplexu u dívek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Závist penisu, touha po otci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Nakonec ztotožnění s matkou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Odráží </a:t>
            </a:r>
            <a:r>
              <a:rPr lang="cs-CZ" dirty="0" err="1" smtClean="0"/>
              <a:t>Freudovo</a:t>
            </a:r>
            <a:r>
              <a:rPr lang="cs-CZ" dirty="0" smtClean="0"/>
              <a:t> pojetí dívky jako „nevydařeného chlapce“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(Kritika ze strany psychoanalytiček-žen).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5263" y="260350"/>
            <a:ext cx="8016875" cy="850900"/>
          </a:xfrm>
        </p:spPr>
        <p:txBody>
          <a:bodyPr lIns="0" tIns="35203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Sigmund Freud a sny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87375" y="1306513"/>
            <a:ext cx="8228013" cy="5905500"/>
          </a:xfrm>
        </p:spPr>
        <p:txBody>
          <a:bodyPr lIns="0" tIns="25602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400" smtClean="0"/>
              <a:t>Funkce </a:t>
            </a:r>
            <a:r>
              <a:rPr lang="cs-CZ" sz="2400" b="1" smtClean="0"/>
              <a:t>snů</a:t>
            </a:r>
            <a:r>
              <a:rPr lang="cs-CZ" sz="2400" smtClean="0"/>
              <a:t> dle S. Freuda:</a:t>
            </a:r>
            <a:r>
              <a:rPr lang="cs-CZ" sz="2400" i="1" smtClean="0"/>
              <a:t>“Strážci spánku, kteří jej chrání před narušením.“ </a:t>
            </a:r>
          </a:p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400" smtClean="0"/>
              <a:t>SEN-manifestní a skrytý (latentní) význam. </a:t>
            </a:r>
          </a:p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400" smtClean="0"/>
              <a:t>Sny podávají vhled do nevědomých přání osoby. </a:t>
            </a:r>
          </a:p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400" smtClean="0"/>
              <a:t>V každém snu můžeme rozpoznat pozůstatky uplynulého dne.</a:t>
            </a:r>
          </a:p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400" smtClean="0"/>
              <a:t>Výkla snů je jedním ze základních  prvků analytické techniky. Analýza snů=královská cesta do nevědomí. 1905 Kniha Výklad snů.</a:t>
            </a:r>
          </a:p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400" smtClean="0"/>
              <a:t>PARAPRAXE-chybné úkony. Vnější činy s</a:t>
            </a:r>
            <a:r>
              <a:rPr lang="cs-CZ" smtClean="0"/>
              <a:t> nevědomými úkony.</a:t>
            </a:r>
          </a:p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cs-CZ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5263" y="260350"/>
            <a:ext cx="8016875" cy="850900"/>
          </a:xfrm>
        </p:spPr>
        <p:txBody>
          <a:bodyPr lIns="0" tIns="35203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Ego-psychologie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00200"/>
            <a:ext cx="7926388" cy="4340225"/>
          </a:xfrm>
        </p:spPr>
        <p:txBody>
          <a:bodyPr lIns="0" tIns="25602" rIns="0" bIns="0"/>
          <a:lstStyle/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Ego-struktura u Freuda relativně málo popsána, proto vznik ego-psychologie.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Anna Freudová – psychoterapie dětí, psychoanalytická vývojová psychologie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Práce </a:t>
            </a:r>
            <a:r>
              <a:rPr lang="cs-CZ" sz="2800" b="1" smtClean="0"/>
              <a:t>Ego a obranné mechanismy</a:t>
            </a:r>
            <a:r>
              <a:rPr lang="cs-CZ" sz="2800" smtClean="0"/>
              <a:t> 1936.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Obrany jsou součástí ega. Působí na nevědomé úrovni. Chrání ego před ohrožujícími přáními či myšlenkami, které vyvolávají úzkost.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5263" y="233363"/>
            <a:ext cx="8016875" cy="906462"/>
          </a:xfrm>
        </p:spPr>
        <p:txBody>
          <a:bodyPr lIns="0" tIns="35203" rIns="0" bIns="0">
            <a:normAutofit fontScale="90000"/>
          </a:bodyPr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Anna Freudová a obranné mechanismy ega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4963"/>
            <a:ext cx="8228013" cy="5005387"/>
          </a:xfrm>
        </p:spPr>
        <p:txBody>
          <a:bodyPr lIns="0" tIns="25602" rIns="0" bIns="0"/>
          <a:lstStyle/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b="1" smtClean="0"/>
              <a:t>Vytěsnění</a:t>
            </a:r>
            <a:r>
              <a:rPr lang="cs-CZ" sz="2800" smtClean="0"/>
              <a:t> - útěk od nepřijatelných myšlenek. Ego odstraní ohrožující myšlenku do nevědomí.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b="1" smtClean="0"/>
              <a:t>Sublimace</a:t>
            </a:r>
            <a:r>
              <a:rPr lang="cs-CZ" sz="2800" smtClean="0"/>
              <a:t> – převedení libida od sexuálního uspokojení do činnost, které si společnost cení. Užití sexuální energie k tvůrčím ůčelům. 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b="1" smtClean="0"/>
              <a:t>Regrese a fixace </a:t>
            </a:r>
            <a:r>
              <a:rPr lang="cs-CZ" sz="2800" smtClean="0"/>
              <a:t>– ego regreduje nižšímu vývojovému stádiu, které bylo méně stresové.Nadměrné pití a jídlo-orální stadium, anální stadium-zanedbávání pořádku. Regrese je dočasná, fixace je dlouhodobá.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 č.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Nastudujte si téma Obranné mechanismy.</a:t>
            </a:r>
          </a:p>
          <a:p>
            <a:r>
              <a:rPr lang="cs-CZ" dirty="0" smtClean="0"/>
              <a:t>Vyberte 3 obranné mechanismy, které se podle Vás uplatňují u lidí ve Vašem okolí, ve filmu,  u literárních postav. U reálných lidí prosím nejmenovat. Popište, na čem pozorujete, že tito jedinci uplatňují obranné mechanismy.</a:t>
            </a:r>
          </a:p>
          <a:p>
            <a:r>
              <a:rPr lang="cs-CZ" dirty="0" smtClean="0"/>
              <a:t>Rozsah min. 1 normostrana, vkládat do </a:t>
            </a:r>
            <a:r>
              <a:rPr lang="cs-CZ" dirty="0" err="1" smtClean="0"/>
              <a:t>odevzdávárny</a:t>
            </a:r>
            <a:r>
              <a:rPr lang="cs-CZ" dirty="0" smtClean="0"/>
              <a:t> č. 2. do 23. 10. 2014.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Wilhelm Wundt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cs-CZ" sz="2800" smtClean="0"/>
              <a:t>1879-vznik vědecké psychologie</a:t>
            </a:r>
          </a:p>
          <a:p>
            <a:pPr eaLnBrk="1" hangingPunct="1"/>
            <a:r>
              <a:rPr lang="cs-CZ" sz="2800" smtClean="0"/>
              <a:t>Wilhelm Wundt-první psychologická laboratoř Lipsko</a:t>
            </a:r>
          </a:p>
          <a:p>
            <a:pPr eaLnBrk="1" hangingPunct="1"/>
            <a:r>
              <a:rPr lang="cs-CZ" sz="2800" smtClean="0"/>
              <a:t>Výzkum smyslů (zrak), pozornosti, emocí, paměti.</a:t>
            </a:r>
          </a:p>
          <a:p>
            <a:pPr eaLnBrk="1" hangingPunct="1"/>
            <a:r>
              <a:rPr lang="cs-CZ" sz="2800" smtClean="0"/>
              <a:t>Metoda introspekce.</a:t>
            </a:r>
          </a:p>
        </p:txBody>
      </p:sp>
      <p:pic>
        <p:nvPicPr>
          <p:cNvPr id="4100" name="Picture 5" descr="wund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57800" y="2166938"/>
            <a:ext cx="2667000" cy="32861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vysvětluje </a:t>
            </a:r>
            <a:r>
              <a:rPr lang="cs-CZ" dirty="0" err="1" smtClean="0"/>
              <a:t>Freud</a:t>
            </a:r>
            <a:r>
              <a:rPr lang="cs-CZ" dirty="0" smtClean="0"/>
              <a:t> fungování naší psychiky?</a:t>
            </a:r>
          </a:p>
          <a:p>
            <a:r>
              <a:rPr lang="cs-CZ" dirty="0" smtClean="0"/>
              <a:t>Jak </a:t>
            </a:r>
            <a:r>
              <a:rPr lang="cs-CZ" dirty="0" err="1" smtClean="0"/>
              <a:t>Freud</a:t>
            </a:r>
            <a:r>
              <a:rPr lang="cs-CZ" dirty="0" smtClean="0"/>
              <a:t> vysvětluje funkci snů a tzv. ,, chybných úkonů“?</a:t>
            </a:r>
          </a:p>
          <a:p>
            <a:r>
              <a:rPr lang="cs-CZ" dirty="0" smtClean="0"/>
              <a:t>Vysvětlete funkci </a:t>
            </a:r>
            <a:r>
              <a:rPr lang="cs-CZ" dirty="0" err="1" smtClean="0"/>
              <a:t>obrannýc</a:t>
            </a:r>
            <a:r>
              <a:rPr lang="cs-CZ" dirty="0" smtClean="0"/>
              <a:t> h mechanismů-kdy se s nimi můžete setkat např.  u klientů v praxi? </a:t>
            </a:r>
          </a:p>
          <a:p>
            <a:r>
              <a:rPr lang="cs-CZ" dirty="0" smtClean="0"/>
              <a:t>Popište počátky vzniku psychologie </a:t>
            </a:r>
            <a:r>
              <a:rPr lang="cs-CZ" smtClean="0"/>
              <a:t>jako vědy.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Literatura: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Baštecká</a:t>
            </a:r>
            <a:r>
              <a:rPr lang="cs-CZ" dirty="0" smtClean="0"/>
              <a:t>, B (</a:t>
            </a:r>
            <a:r>
              <a:rPr lang="cs-CZ" dirty="0" err="1" smtClean="0"/>
              <a:t>ed</a:t>
            </a:r>
            <a:r>
              <a:rPr lang="cs-CZ" dirty="0" smtClean="0"/>
              <a:t>.) (2009): Encyklopedie aplikované psychologie. Academia. Praha, obranné mechanismy s. </a:t>
            </a:r>
            <a:r>
              <a:rPr lang="cs-CZ" smtClean="0"/>
              <a:t>194-196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Sigmund Freud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09600" y="1600200"/>
            <a:ext cx="3889375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smtClean="0"/>
              <a:t>Jeden z největších intelektuálů 20. století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Učitel mnoha významných nástupců-Anny Freudové, C.G. Junga, Alfreda Adlera, Karen Horney, Erich Fromm..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Sebrané spisy obsahují 24 svazků (Výklad snů 1900….. Nárys psychoanalýzy 1940)</a:t>
            </a:r>
          </a:p>
          <a:p>
            <a:pPr eaLnBrk="1" hangingPunct="1">
              <a:lnSpc>
                <a:spcPct val="90000"/>
              </a:lnSpc>
            </a:pPr>
            <a:endParaRPr lang="cs-CZ" sz="2400" smtClean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sz="half" idx="4294967295"/>
          </p:nvPr>
        </p:nvSpPr>
        <p:spPr>
          <a:xfrm>
            <a:off x="4645025" y="1600200"/>
            <a:ext cx="3889375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sz="2000" smtClean="0"/>
          </a:p>
        </p:txBody>
      </p:sp>
      <p:pic>
        <p:nvPicPr>
          <p:cNvPr id="5125" name="Picture 6" descr="AVT_Sigmund-Freud_73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7900" y="1628775"/>
            <a:ext cx="3328988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35203" rIns="0" bIns="0">
            <a:normAutofit fontScale="90000"/>
          </a:bodyPr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dirty="0" smtClean="0"/>
              <a:t>Sigmund </a:t>
            </a:r>
            <a:r>
              <a:rPr lang="cs-CZ" dirty="0" err="1" smtClean="0"/>
              <a:t>Freud</a:t>
            </a:r>
            <a:r>
              <a:rPr lang="cs-CZ" dirty="0" smtClean="0"/>
              <a:t>-zakladatel psychoanalýzy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0" tIns="25602" rIns="0" bIns="0"/>
          <a:lstStyle/>
          <a:p>
            <a:pPr marL="431800" indent="-323850"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Sigmund Freud-zakladatel psychoanalýzy</a:t>
            </a:r>
          </a:p>
          <a:p>
            <a:pPr marL="431800" indent="-323850"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Životopis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Příbor na Moravě 1856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Vídeň-studia medicíny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1885-6 stáž u Charcota (psychiatr) v Paříži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Po návratu přechod od neurologie k psychopatologii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1938 azyl v Anglii-Londýn,1939 umírá</a:t>
            </a:r>
            <a:r>
              <a:rPr lang="cs-CZ" smtClean="0"/>
              <a:t> </a:t>
            </a:r>
            <a:r>
              <a:rPr lang="cs-CZ" sz="2400" smtClean="0">
                <a:hlinkClick r:id="rId3"/>
              </a:rPr>
              <a:t>http://www.youtube.com/watch?v=lcyw0_H69q8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dirty="0" smtClean="0"/>
              <a:t>Psychoanalýza-psychodynamická psychologie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000000"/>
                </a:solidFill>
              </a:rPr>
              <a:t>Z psychoanalýzy vznikly další školy:</a:t>
            </a:r>
          </a:p>
          <a:p>
            <a:pPr eaLnBrk="1" hangingPunct="1"/>
            <a:r>
              <a:rPr lang="cs-CZ" dirty="0" smtClean="0">
                <a:solidFill>
                  <a:srgbClr val="000000"/>
                </a:solidFill>
              </a:rPr>
              <a:t>Ego-psychologie</a:t>
            </a:r>
          </a:p>
          <a:p>
            <a:pPr eaLnBrk="1" hangingPunct="1"/>
            <a:r>
              <a:rPr lang="cs-CZ" dirty="0" smtClean="0">
                <a:solidFill>
                  <a:srgbClr val="000000"/>
                </a:solidFill>
              </a:rPr>
              <a:t>Britská škola </a:t>
            </a:r>
            <a:r>
              <a:rPr lang="cs-CZ" dirty="0" err="1" smtClean="0">
                <a:solidFill>
                  <a:srgbClr val="000000"/>
                </a:solidFill>
              </a:rPr>
              <a:t>objektních</a:t>
            </a:r>
            <a:r>
              <a:rPr lang="cs-CZ" dirty="0" smtClean="0">
                <a:solidFill>
                  <a:srgbClr val="000000"/>
                </a:solidFill>
              </a:rPr>
              <a:t> vztahů</a:t>
            </a:r>
          </a:p>
          <a:p>
            <a:pPr eaLnBrk="1" hangingPunct="1"/>
            <a:r>
              <a:rPr lang="cs-CZ" dirty="0" smtClean="0">
                <a:solidFill>
                  <a:srgbClr val="000000"/>
                </a:solidFill>
              </a:rPr>
              <a:t>Americká škola </a:t>
            </a:r>
            <a:r>
              <a:rPr lang="cs-CZ" dirty="0" err="1" smtClean="0">
                <a:solidFill>
                  <a:srgbClr val="000000"/>
                </a:solidFill>
              </a:rPr>
              <a:t>objektních</a:t>
            </a:r>
            <a:r>
              <a:rPr lang="cs-CZ" dirty="0" smtClean="0">
                <a:solidFill>
                  <a:srgbClr val="000000"/>
                </a:solidFill>
              </a:rPr>
              <a:t> vztahů</a:t>
            </a:r>
          </a:p>
          <a:p>
            <a:pPr eaLnBrk="1" hangingPunct="1"/>
            <a:r>
              <a:rPr lang="cs-CZ" dirty="0" smtClean="0">
                <a:solidFill>
                  <a:srgbClr val="000000"/>
                </a:solidFill>
              </a:rPr>
              <a:t>=</a:t>
            </a:r>
          </a:p>
          <a:p>
            <a:pPr eaLnBrk="1" hangingPunct="1"/>
            <a:r>
              <a:rPr lang="cs-CZ" dirty="0" smtClean="0">
                <a:solidFill>
                  <a:srgbClr val="000000"/>
                </a:solidFill>
              </a:rPr>
              <a:t>PSYCHODYNAMICKÁ PSYCHOLOGIE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5263" y="228600"/>
            <a:ext cx="8016875" cy="915988"/>
          </a:xfrm>
        </p:spPr>
        <p:txBody>
          <a:bodyPr lIns="0" tIns="35203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Psychodynamická psychologie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00200"/>
            <a:ext cx="7926388" cy="4340225"/>
          </a:xfrm>
        </p:spPr>
        <p:txBody>
          <a:bodyPr lIns="0" tIns="25602" rIns="0" bIns="0"/>
          <a:lstStyle/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Psychodynamická psychologie – jde pod povrch vědomí a snaží se analyzovat podvědomé či nevědomé aktivity psychického života.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Hlubinné vrstvy tvoří podle této školy jádro psychiky, vědomí představuje pouhý zlomek duševního dění.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5263" y="233363"/>
            <a:ext cx="8016875" cy="906462"/>
          </a:xfrm>
        </p:spPr>
        <p:txBody>
          <a:bodyPr lIns="0" tIns="35203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PSYCHOANALÝZA-SIGMUND FREUD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4963"/>
            <a:ext cx="8228013" cy="5005387"/>
          </a:xfrm>
        </p:spPr>
        <p:txBody>
          <a:bodyPr lIns="0" tIns="25602" rIns="0" bIns="0"/>
          <a:lstStyle/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ZÁKLADNÍ FREUDOVY POSTULÁTY: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Konstantnost psychické energie-při nahromadění vybití (pocit slasti či úlevy). Zdrojem psychické energie jsou PUDY. Hlavní dynamickou silou je pud sexuální, libido. Po 1. světové válce epřidává ještě pud smrti-Thanatos. 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Existence mentálního aparátu (psychické struktury). 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800" smtClean="0"/>
              <a:t>Princip nevědomí. Velká část duševního aparátu funguje nevědomě.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Hlavní body psychoanal. teorie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smtClean="0"/>
              <a:t>DYNAMIKA OSOBNOSTI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smtClean="0"/>
              <a:t>Determinace lidské psychiky-všechny naše myšlenky, činy, emoce mají příčinu-většina je způsobena neuspokojenými pudy a nevědomými přáními.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smtClean="0"/>
          </a:p>
          <a:p>
            <a:pPr eaLnBrk="1" hangingPunct="1">
              <a:lnSpc>
                <a:spcPct val="90000"/>
              </a:lnSpc>
            </a:pPr>
            <a:r>
              <a:rPr lang="cs-CZ" sz="2400" b="1" u="sng" smtClean="0"/>
              <a:t>Libido (slast)-zdroj energie</a:t>
            </a:r>
            <a:r>
              <a:rPr lang="cs-CZ" sz="2400" smtClean="0"/>
              <a:t>, je svou povahou sexuální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Přesouvání energie-nelze ji zničit-budeme ji ventilovat jinak (např. agresivní impuls může být přesunut do sarkastického smyslu pro humor).Neurotické symptomy, sny-projev přesunuté psychické energie, která se nemohla ventilovat.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5263" y="233363"/>
            <a:ext cx="8016875" cy="906462"/>
          </a:xfrm>
        </p:spPr>
        <p:txBody>
          <a:bodyPr lIns="0" tIns="35203" rIns="0" bIns="0">
            <a:normAutofit fontScale="90000"/>
          </a:bodyPr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mtClean="0"/>
              <a:t>Sigmund Freud-Teorie psychosexuálního vývoje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54050" y="1924050"/>
            <a:ext cx="8228013" cy="4860925"/>
          </a:xfrm>
        </p:spPr>
        <p:txBody>
          <a:bodyPr lIns="0" tIns="20802" rIns="0" bIns="0"/>
          <a:lstStyle/>
          <a:p>
            <a:pPr marL="431800" indent="-323850" defTabSz="449263" eaLnBrk="1" hangingPunct="1">
              <a:buSzPct val="45000"/>
              <a:buFont typeface="Wingdings" pitchFamily="2" charset="2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000" smtClean="0"/>
              <a:t>Sexuální pud a instinkt je přítomný už u novorozenců-ale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000" smtClean="0"/>
              <a:t>Sexualitou u novorozenců Freud mínil obecnou touhu po rozkoši VŠEHO DRUHU-původně široký sexuální instinkt se postupně usměrní, v dospělosti se soustředí na genitální sexualitu s partnerem.</a:t>
            </a:r>
          </a:p>
          <a:p>
            <a:pPr marL="431800" indent="-323850" defTabSz="449263" eaLnBrk="1" hangingPunct="1"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000" smtClean="0"/>
              <a:t>Poruchy psychosexuálního vývoje-</a:t>
            </a:r>
          </a:p>
          <a:p>
            <a:pPr marL="431800" indent="-323850" defTabSz="449263" eaLnBrk="1" hangingPunct="1">
              <a:buClrTx/>
              <a:buSzTx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000" b="1" smtClean="0"/>
              <a:t>fixace </a:t>
            </a:r>
            <a:r>
              <a:rPr lang="cs-CZ" sz="2000" smtClean="0"/>
              <a:t>na některou z fází infantilní sexuality. </a:t>
            </a:r>
          </a:p>
          <a:p>
            <a:pPr marL="431800" indent="-323850" defTabSz="449263" eaLnBrk="1" hangingPunct="1">
              <a:buClrTx/>
              <a:buSzTx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000" smtClean="0"/>
              <a:t>Fixace se projeví jako sexuální úchylka(např. preference), nebo (častěji) se promítá do charakteru. </a:t>
            </a:r>
            <a:r>
              <a:rPr lang="cs-CZ" sz="2000" b="1" smtClean="0"/>
              <a:t>Orální charakter,</a:t>
            </a:r>
            <a:r>
              <a:rPr lang="cs-CZ" sz="2000" smtClean="0"/>
              <a:t> </a:t>
            </a:r>
            <a:r>
              <a:rPr lang="cs-CZ" sz="2000" b="1" smtClean="0"/>
              <a:t>Anální charakter</a:t>
            </a:r>
          </a:p>
          <a:p>
            <a:pPr marL="431800" indent="-323850" defTabSz="449263" eaLnBrk="1" hangingPunct="1">
              <a:buClrTx/>
              <a:buSzTx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cs-CZ" sz="2000" smtClean="0">
                <a:hlinkClick r:id="rId3"/>
              </a:rPr>
              <a:t>http://www.youtube.com/watch?v=cvOoYX45G_0&amp;feature=related</a:t>
            </a:r>
            <a:r>
              <a:rPr lang="cs-CZ" sz="2600" smtClean="0"/>
              <a:t>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1108</Words>
  <Application>Microsoft Office PowerPoint</Application>
  <PresentationFormat>Předvádění na obrazovce (4:3)</PresentationFormat>
  <Paragraphs>129</Paragraphs>
  <Slides>21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sady Office</vt:lpstr>
      <vt:lpstr> Významní teoretici v historii psychologie</vt:lpstr>
      <vt:lpstr>Wilhelm Wundt</vt:lpstr>
      <vt:lpstr>Sigmund Freud</vt:lpstr>
      <vt:lpstr>Sigmund Freud-zakladatel psychoanalýzy</vt:lpstr>
      <vt:lpstr>Psychoanalýza-psychodynamická psychologie</vt:lpstr>
      <vt:lpstr>Psychodynamická psychologie</vt:lpstr>
      <vt:lpstr>PSYCHOANALÝZA-SIGMUND FREUD</vt:lpstr>
      <vt:lpstr>Hlavní body psychoanal. teorie</vt:lpstr>
      <vt:lpstr>Sigmund Freud-Teorie psychosexuálního vývoje</vt:lpstr>
      <vt:lpstr>Psychosexuální vývoj</vt:lpstr>
      <vt:lpstr>Psychosexuální vývoj</vt:lpstr>
      <vt:lpstr>Sigmund Freud-modely psychiky</vt:lpstr>
      <vt:lpstr>Sigmund Freud-modely psychiky</vt:lpstr>
      <vt:lpstr>Oidipův komplex</vt:lpstr>
      <vt:lpstr>Elektřin komplex</vt:lpstr>
      <vt:lpstr>Sigmund Freud a sny</vt:lpstr>
      <vt:lpstr>Ego-psychologie</vt:lpstr>
      <vt:lpstr>Anna Freudová a obranné mechanismy ega</vt:lpstr>
      <vt:lpstr>Úkol č. 2</vt:lpstr>
      <vt:lpstr>Otázky</vt:lpstr>
      <vt:lpstr>Literatura: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Významní teoretici v historii psychologie</dc:title>
  <dc:creator>Lucie</dc:creator>
  <cp:lastModifiedBy>hubertova</cp:lastModifiedBy>
  <cp:revision>6</cp:revision>
  <dcterms:created xsi:type="dcterms:W3CDTF">2014-10-07T08:07:41Z</dcterms:created>
  <dcterms:modified xsi:type="dcterms:W3CDTF">2014-10-09T13:49:41Z</dcterms:modified>
</cp:coreProperties>
</file>