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1" r:id="rId6"/>
    <p:sldId id="273" r:id="rId7"/>
    <p:sldId id="262" r:id="rId8"/>
    <p:sldId id="263" r:id="rId9"/>
    <p:sldId id="274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5" r:id="rId18"/>
    <p:sldId id="272" r:id="rId19"/>
  </p:sldIdLst>
  <p:sldSz cx="9144000" cy="6858000" type="screen4x3"/>
  <p:notesSz cx="6808788" cy="98234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1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1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A55F0-BB85-4D4A-9BC7-289E9D96D955}" type="datetimeFigureOut">
              <a:rPr lang="cs-CZ" smtClean="0"/>
              <a:t>21.11.2014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30572"/>
            <a:ext cx="2950475" cy="491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6737" y="9330572"/>
            <a:ext cx="2950475" cy="491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6E99-3D62-43FC-8014-166C8B56D73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25728-9DB2-4F8E-BE9E-A00EF611D2CC}" type="datetimeFigureOut">
              <a:rPr lang="cs-CZ"/>
              <a:pPr>
                <a:defRPr/>
              </a:pPr>
              <a:t>21.11.2014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3A6FF-B1FA-4447-8837-5EAD92B3EE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2A463-C537-4815-9B11-E9027AF5B6AA}" type="datetimeFigureOut">
              <a:rPr lang="cs-CZ"/>
              <a:pPr>
                <a:defRPr/>
              </a:pPr>
              <a:t>21.11.2014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F7C28-BE20-455D-9112-BBDC37CE15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969E4-E708-4321-9DDD-4610469A7D36}" type="datetimeFigureOut">
              <a:rPr lang="cs-CZ"/>
              <a:pPr>
                <a:defRPr/>
              </a:pPr>
              <a:t>21.11.2014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9F490-0133-4DF1-948A-593D4A1786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1139B-1B93-4B66-8060-9D1EB15D05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0C919-86F5-4760-8379-7284AB00E957}" type="datetimeFigureOut">
              <a:rPr lang="cs-CZ"/>
              <a:pPr>
                <a:defRPr/>
              </a:pPr>
              <a:t>21.11.2014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9601A-2820-4770-AB50-8AD0A2BFE7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9351B-1390-4D19-A66A-CD21CF370F8E}" type="datetimeFigureOut">
              <a:rPr lang="cs-CZ"/>
              <a:pPr>
                <a:defRPr/>
              </a:pPr>
              <a:t>21.11.2014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E694B-7965-4BE8-BDE8-3FB88F1D27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2C650-C026-49AA-B566-2473D2504DAD}" type="datetimeFigureOut">
              <a:rPr lang="cs-CZ"/>
              <a:pPr>
                <a:defRPr/>
              </a:pPr>
              <a:t>21.11.2014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C22-D8A3-47C9-A0F8-6FF1AC5B53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C3B66-9379-4394-91F9-BF0D2F3314E7}" type="datetimeFigureOut">
              <a:rPr lang="cs-CZ"/>
              <a:pPr>
                <a:defRPr/>
              </a:pPr>
              <a:t>21.11.2014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3DE33-0EA7-43E0-B33D-5E41F315C7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DA99D-6183-4A27-B9CD-BF7B45FC7D94}" type="datetimeFigureOut">
              <a:rPr lang="cs-CZ"/>
              <a:pPr>
                <a:defRPr/>
              </a:pPr>
              <a:t>21.11.2014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4DEA3-C82B-412A-8228-C3396BE82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3ECCC-6924-4AE3-9D8E-1FAE632047D7}" type="datetimeFigureOut">
              <a:rPr lang="cs-CZ"/>
              <a:pPr>
                <a:defRPr/>
              </a:pPr>
              <a:t>21.11.2014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B6DB4-DB05-4216-9D49-229473233B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49733-2087-4C93-A067-BAB91C3B6290}" type="datetimeFigureOut">
              <a:rPr lang="cs-CZ"/>
              <a:pPr>
                <a:defRPr/>
              </a:pPr>
              <a:t>21.11.2014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5D3D8-6ED4-4D64-A7F5-5A224BE88D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92F98-D276-4BB9-9D17-F5AD3BC08E80}" type="datetimeFigureOut">
              <a:rPr lang="cs-CZ"/>
              <a:pPr>
                <a:defRPr/>
              </a:pPr>
              <a:t>21.11.2014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A4E0B-6433-4545-9DF0-3F86D57C3F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697B77-9D55-4CEF-9EF5-557F860B8337}" type="datetimeFigureOut">
              <a:rPr lang="cs-CZ"/>
              <a:pPr>
                <a:defRPr/>
              </a:pPr>
              <a:t>21.11.2014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396E7A-83C8-4221-ACE1-95F84D7353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Piaget Jean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mtClean="0">
                <a:solidFill>
                  <a:srgbClr val="898989"/>
                </a:solidFill>
              </a:rPr>
              <a:t>Kognitivní vývoj u dětí</a:t>
            </a:r>
            <a:endParaRPr lang="cs-CZ" smtClean="0">
              <a:solidFill>
                <a:srgbClr val="898989"/>
              </a:solidFill>
              <a:latin typeface="Arial" charset="0"/>
            </a:endParaRPr>
          </a:p>
          <a:p>
            <a:r>
              <a:rPr lang="cs-CZ" smtClean="0">
                <a:solidFill>
                  <a:srgbClr val="898989"/>
                </a:solidFill>
                <a:latin typeface="Arial" charset="0"/>
              </a:rPr>
              <a:t>(vývoj myšlení a chápání světa)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/>
              <a:t>3. stadium-stadium konkrétních operací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Stadium konkrétních operací (7-12 let) </a:t>
            </a:r>
            <a:r>
              <a:rPr lang="cs-CZ" sz="2800" i="1" smtClean="0"/>
              <a:t>Concrete operations stage</a:t>
            </a:r>
          </a:p>
          <a:p>
            <a:pPr>
              <a:lnSpc>
                <a:spcPct val="90000"/>
              </a:lnSpc>
            </a:pPr>
            <a:r>
              <a:rPr lang="cs-CZ" sz="2800" smtClean="0">
                <a:solidFill>
                  <a:srgbClr val="FF0000"/>
                </a:solidFill>
              </a:rPr>
              <a:t>Operace=logická operace či princip, které používáme k řešení problémů.</a:t>
            </a:r>
          </a:p>
          <a:p>
            <a:pPr>
              <a:lnSpc>
                <a:spcPct val="90000"/>
              </a:lnSpc>
            </a:pPr>
            <a:r>
              <a:rPr lang="cs-CZ" sz="2800" smtClean="0">
                <a:solidFill>
                  <a:srgbClr val="FF0000"/>
                </a:solidFill>
              </a:rPr>
              <a:t>V tomto stadiu děti ovládají konzervaci (postupně)- a začínají používat stále nové logické operace.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Děti jsou již schopny používat </a:t>
            </a:r>
            <a:r>
              <a:rPr lang="cs-CZ" sz="2800" smtClean="0">
                <a:solidFill>
                  <a:srgbClr val="FF0000"/>
                </a:solidFill>
              </a:rPr>
              <a:t>abstraktní pojmy (např. demokracie, spravedlnost), ale pouze ve vztahu ke konkrétním, smysly vnímatelným objektům.</a:t>
            </a:r>
          </a:p>
          <a:p>
            <a:pPr>
              <a:lnSpc>
                <a:spcPct val="90000"/>
              </a:lnSpc>
            </a:pPr>
            <a:endParaRPr lang="cs-CZ" sz="28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/>
              <a:t>3. stadium-stadium konkrétních operací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Kolem osmého roku se ve stadiu konkrétních operací začíná dítě chápat konzervaci hmoty-pokud vezmete kouli plastelíny a rozdělíte ji v 10 kousků, dítě bude vědět, že množství plastelíny musí být stejnél a lze z ní opět vytvořit stejně velkou kouli.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V 10 roce života schopnost konzervace vrcholí-dítě chápe konzervaci plochy.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Rozvíjí se schopnost klasifikace a řazení objektů (je to základ aritmetiky).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cs-CZ" smtClean="0"/>
              <a:t>Test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Otestujte svoji schopnost konzervace. Odpovězte na otázku: Co je těžší, milion tun olova nebo milon tun peří?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Test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Odpověď: Mnoho lidí se soustředí na slovo olovo nebo na slovo peří. Ignorují fakt, že oboje váží milon tun.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/>
              <a:t>4. stadium-stadium formálních operací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 smtClean="0"/>
              <a:t>Stadium formálních operací (12 let a výše) </a:t>
            </a:r>
            <a:r>
              <a:rPr lang="cs-CZ" sz="2800" b="1" i="1" smtClean="0"/>
              <a:t>Formal operation stage</a:t>
            </a:r>
          </a:p>
          <a:p>
            <a:pPr>
              <a:lnSpc>
                <a:spcPct val="80000"/>
              </a:lnSpc>
            </a:pPr>
            <a:r>
              <a:rPr lang="cs-CZ" sz="2800" smtClean="0"/>
              <a:t>Kolem 12 roku věku vstupuje dítě do stylu myšlení dospělých. Je schopno uvažovat na hypotetické rovině.</a:t>
            </a:r>
          </a:p>
          <a:p>
            <a:pPr>
              <a:lnSpc>
                <a:spcPct val="80000"/>
              </a:lnSpc>
            </a:pPr>
            <a:r>
              <a:rPr lang="cs-CZ" sz="2800" smtClean="0"/>
              <a:t>Dokáže logicky myslet o abstraktních pojmech. Testuje hypotézy. Zabývá se abstrakcí, budoucností a ideologickými problémy.</a:t>
            </a:r>
          </a:p>
          <a:p>
            <a:pPr>
              <a:lnSpc>
                <a:spcPct val="80000"/>
              </a:lnSpc>
            </a:pPr>
            <a:r>
              <a:rPr lang="cs-CZ" sz="2800" smtClean="0"/>
              <a:t>Tohoto stádia nedosáhnou všichni dospělí, dokonce i ti, co ho dosáhnou, tuto schopnost nevyužívají neustále.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cs-CZ" sz="4000" smtClean="0"/>
              <a:t>4. stadium-stadium formálních operací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Test stadia formálních operací: kyvadlo a závaží. </a:t>
            </a:r>
          </a:p>
          <a:p>
            <a:r>
              <a:rPr lang="cs-CZ" smtClean="0"/>
              <a:t>Zvažování všech možností-zjišťování následků každé hypotézy a potvrzení či vyvrácení platnosti těchto následků-je podkladem procesu formálního myšlení. 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smtClean="0"/>
              <a:t>Přehled teorie kognitivního vývoje-Jean Piaget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3525" y="1598613"/>
            <a:ext cx="3616325" cy="4854575"/>
          </a:xfrm>
        </p:spPr>
        <p:txBody>
          <a:bodyPr/>
          <a:lstStyle/>
          <a:p>
            <a:r>
              <a:rPr lang="cs-CZ" sz="2400" b="1" smtClean="0"/>
              <a:t>Senzomotorické stadium (0-2 roky)</a:t>
            </a:r>
          </a:p>
          <a:p>
            <a:r>
              <a:rPr lang="cs-CZ" sz="2400" b="1" smtClean="0"/>
              <a:t>Předoperační stadium (2-7 let)</a:t>
            </a:r>
          </a:p>
          <a:p>
            <a:r>
              <a:rPr lang="cs-CZ" sz="2400" b="1" smtClean="0"/>
              <a:t>Stadium konkrétních operací (7-11 let)</a:t>
            </a:r>
          </a:p>
          <a:p>
            <a:r>
              <a:rPr lang="cs-CZ" sz="2400" b="1" smtClean="0"/>
              <a:t>Stadium formálních operací (nedosahují ho všichni, zpravidla začíná od 12 let výše)</a:t>
            </a:r>
          </a:p>
        </p:txBody>
      </p:sp>
      <p:pic>
        <p:nvPicPr>
          <p:cNvPr id="29702" name="Picture 6" descr="SD532576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56138" y="2351088"/>
            <a:ext cx="4030662" cy="3022600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do testu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jsou základní myšlenky </a:t>
            </a:r>
            <a:r>
              <a:rPr lang="cs-CZ" dirty="0" err="1" smtClean="0"/>
              <a:t>Piagetovy</a:t>
            </a:r>
            <a:r>
              <a:rPr lang="cs-CZ" dirty="0" smtClean="0"/>
              <a:t> teorie vývoje myšlení?</a:t>
            </a:r>
          </a:p>
          <a:p>
            <a:r>
              <a:rPr lang="cs-CZ" dirty="0" smtClean="0"/>
              <a:t>Charakterizujte </a:t>
            </a:r>
            <a:r>
              <a:rPr lang="cs-CZ" dirty="0" err="1" smtClean="0"/>
              <a:t>Senzomotorické</a:t>
            </a:r>
            <a:r>
              <a:rPr lang="cs-CZ" dirty="0" smtClean="0"/>
              <a:t> a předoperační období vývoje myšlení</a:t>
            </a:r>
          </a:p>
          <a:p>
            <a:r>
              <a:rPr lang="cs-CZ" dirty="0" smtClean="0"/>
              <a:t>Charakterizujte období konkrétních myšlenkových operací a formálních operací</a:t>
            </a:r>
          </a:p>
          <a:p>
            <a:r>
              <a:rPr lang="cs-CZ" dirty="0" smtClean="0"/>
              <a:t>Jaká je praktická aplikace </a:t>
            </a:r>
            <a:r>
              <a:rPr lang="cs-CZ" dirty="0" err="1" smtClean="0"/>
              <a:t>Piagetovy</a:t>
            </a:r>
            <a:r>
              <a:rPr lang="cs-CZ" dirty="0" smtClean="0"/>
              <a:t> teorie při práci s dětmi? Uveďte na 2-3 příkladech.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Literatura: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0722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Atkinsonová, R. a kol.: Psychologie. Kapitola kognitivní vývoj v dětství (vzhledem k různým vydáním neuvádím rok vydání a stranu, může se lišit). Je zde ale velmi srozumitelný popis Piagetovy teorie.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Kognitivní vývoj u dětí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smtClean="0"/>
              <a:t>Jean Piaget-švýcarský psycholog</a:t>
            </a:r>
          </a:p>
          <a:p>
            <a:pPr>
              <a:lnSpc>
                <a:spcPct val="80000"/>
              </a:lnSpc>
            </a:pPr>
            <a:r>
              <a:rPr lang="cs-CZ" sz="2800" smtClean="0"/>
              <a:t>Zaměřil se na interakci zrání dítěte a prostředí. </a:t>
            </a:r>
          </a:p>
          <a:p>
            <a:pPr>
              <a:lnSpc>
                <a:spcPct val="80000"/>
              </a:lnSpc>
            </a:pPr>
            <a:r>
              <a:rPr lang="cs-CZ" sz="2800" smtClean="0"/>
              <a:t>Piaget pojímá dítě jako zkoumajícího vědce, kter</a:t>
            </a:r>
            <a:r>
              <a:rPr lang="cs-CZ" sz="2800" smtClean="0">
                <a:latin typeface="Arial" charset="0"/>
              </a:rPr>
              <a:t>ý</a:t>
            </a:r>
            <a:r>
              <a:rPr lang="cs-CZ" sz="2800" smtClean="0"/>
              <a:t> provádí experimenty s okolním světem. </a:t>
            </a:r>
            <a:endParaRPr lang="cs-CZ" sz="280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cs-CZ" sz="2800" smtClean="0"/>
              <a:t>Dítě si na základě těchto miniexperimentů vytváří „teorie“, tzv. schémata. </a:t>
            </a:r>
          </a:p>
          <a:p>
            <a:pPr>
              <a:lnSpc>
                <a:spcPct val="80000"/>
              </a:lnSpc>
            </a:pPr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4000" smtClean="0">
                <a:latin typeface="Arial" charset="0"/>
              </a:rPr>
              <a:t>1. stadium-senzomotorické stadium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1/ </a:t>
            </a:r>
            <a:r>
              <a:rPr lang="cs-CZ" b="1" smtClean="0"/>
              <a:t>Senzomotorické stadium</a:t>
            </a:r>
            <a:r>
              <a:rPr lang="cs-CZ" smtClean="0"/>
              <a:t> (0-2 roky) </a:t>
            </a:r>
            <a:r>
              <a:rPr lang="cs-CZ" i="1" smtClean="0"/>
              <a:t>The senzorimotor stage</a:t>
            </a:r>
          </a:p>
          <a:p>
            <a:r>
              <a:rPr lang="cs-CZ" smtClean="0"/>
              <a:t>Významný vztah mezi motorickou aktivitou a vnímáním dítěte</a:t>
            </a:r>
            <a:r>
              <a:rPr lang="cs-CZ" i="1" smtClean="0"/>
              <a:t>.</a:t>
            </a:r>
          </a:p>
          <a:p>
            <a:r>
              <a:rPr lang="cs-CZ" smtClean="0"/>
              <a:t>Děti objevují vztahy mezi svými aktivitami a důsledky těchto aktivit. Začínají jednat záměrně.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>
                <a:latin typeface="Arial" charset="0"/>
              </a:rPr>
              <a:t>1. stadium-senzomotorické stadium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cs-CZ" sz="2800" smtClean="0"/>
              <a:t>Důležitým objevem tohoto stádia je </a:t>
            </a:r>
            <a:r>
              <a:rPr lang="cs-CZ" sz="2800" b="1" u="sng" smtClean="0"/>
              <a:t>stálost objektu (cca </a:t>
            </a:r>
            <a:r>
              <a:rPr lang="cs-CZ" sz="2800" b="1" u="sng" smtClean="0">
                <a:latin typeface="Arial" charset="0"/>
              </a:rPr>
              <a:t>8</a:t>
            </a:r>
            <a:r>
              <a:rPr lang="cs-CZ" sz="2800" b="1" u="sng" smtClean="0"/>
              <a:t> měsíc věku).</a:t>
            </a:r>
          </a:p>
          <a:p>
            <a:r>
              <a:rPr lang="cs-CZ" sz="2800" smtClean="0"/>
              <a:t>Jestliže ukryjeme hračku za zástěnu, dítě ví, že hračka stále za zástěnou je. </a:t>
            </a:r>
          </a:p>
          <a:p>
            <a:r>
              <a:rPr lang="cs-CZ" sz="2800" smtClean="0"/>
              <a:t>Dítě je tedy schopno udržet </a:t>
            </a:r>
            <a:r>
              <a:rPr lang="cs-CZ" sz="2800" b="1" smtClean="0"/>
              <a:t>„mentální reprezentaci objektu“.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>
                <a:latin typeface="Arial" charset="0"/>
              </a:rPr>
              <a:t>2. stadium-předoperační stadium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 smtClean="0"/>
              <a:t>2/ </a:t>
            </a:r>
            <a:r>
              <a:rPr lang="cs-CZ" sz="2800" b="1" smtClean="0"/>
              <a:t>Předoperační stadium (2-7 let)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i="1" smtClean="0"/>
              <a:t>Preoperational stage</a:t>
            </a:r>
            <a:r>
              <a:rPr lang="cs-CZ" sz="2800" smtClean="0"/>
              <a:t> </a:t>
            </a:r>
          </a:p>
          <a:p>
            <a:pPr>
              <a:lnSpc>
                <a:spcPct val="80000"/>
              </a:lnSpc>
            </a:pPr>
            <a:r>
              <a:rPr lang="cs-CZ" sz="2800" smtClean="0"/>
              <a:t>Děti začínají používat řeč. Slova jsou symboly. Slova jako symboly mohou reprezentovat věci nebo skupiny věcí. Jeden objekt může reprezentovat (symbolizovat) druhý. Schopnost využívat symboly dokazuje nejen řeč, ale i např. hra dítěte-kamínky jsou bonbóny, hromádka z písku je hrad, hůl je koník. Třídí předměty podle jednoho rysu (například podle barvy, podle tvaru…). </a:t>
            </a:r>
          </a:p>
          <a:p>
            <a:pPr>
              <a:lnSpc>
                <a:spcPct val="80000"/>
              </a:lnSpc>
            </a:pPr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4000" smtClean="0">
                <a:latin typeface="Arial" charset="0"/>
              </a:rPr>
              <a:t>2. stadium-předoperační stadium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57338"/>
            <a:ext cx="8229600" cy="45688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smtClean="0"/>
              <a:t>Dítě ještě nechápe určitá pravidla, nebo-li operace.</a:t>
            </a:r>
          </a:p>
          <a:p>
            <a:pPr>
              <a:lnSpc>
                <a:spcPct val="80000"/>
              </a:lnSpc>
            </a:pPr>
            <a:r>
              <a:rPr lang="cs-CZ" sz="2800" smtClean="0"/>
              <a:t>Operace-myšlenkový postup ke zpracování informací, je reverzibilní, tj. každá operace má svůj protiklad.</a:t>
            </a:r>
          </a:p>
          <a:p>
            <a:pPr>
              <a:lnSpc>
                <a:spcPct val="80000"/>
              </a:lnSpc>
            </a:pPr>
            <a:r>
              <a:rPr lang="cs-CZ" sz="2800" smtClean="0"/>
              <a:t>Nemá schopnost konzervace-tzv. deficit konzervace (důkaz neschopnosti užívat logické operace).</a:t>
            </a:r>
          </a:p>
          <a:p>
            <a:pPr>
              <a:lnSpc>
                <a:spcPct val="80000"/>
              </a:lnSpc>
            </a:pPr>
            <a:r>
              <a:rPr lang="cs-CZ" sz="2800" u="sng" smtClean="0"/>
              <a:t>Klíčový aspekt stadia-dítě není schopno se věnovat více než 1 aspektu situace současně.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smtClean="0"/>
              <a:t>Vyvíjí se porozumění časové ose-minulosti a budoucnosti. </a:t>
            </a:r>
          </a:p>
          <a:p>
            <a:pPr>
              <a:lnSpc>
                <a:spcPct val="80000"/>
              </a:lnSpc>
            </a:pPr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>
                <a:latin typeface="Arial" charset="0"/>
              </a:rPr>
              <a:t>2. stadium-předoperační stadium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V tomto stadiu je dítě silně </a:t>
            </a:r>
            <a:r>
              <a:rPr lang="cs-CZ" smtClean="0">
                <a:solidFill>
                  <a:srgbClr val="FF0000"/>
                </a:solidFill>
              </a:rPr>
              <a:t>egocentrické, tj. je schopno nahlížet věci z jednoho úhlu pohledu-svého vlastního</a:t>
            </a:r>
            <a:r>
              <a:rPr lang="cs-CZ" smtClean="0"/>
              <a:t>. </a:t>
            </a:r>
          </a:p>
          <a:p>
            <a:r>
              <a:rPr lang="cs-CZ" smtClean="0"/>
              <a:t>Piaget posadil dítě ke stolu a ukázal mu model hor.</a:t>
            </a:r>
          </a:p>
          <a:p>
            <a:endParaRPr lang="cs-CZ" smtClean="0"/>
          </a:p>
          <a:p>
            <a:r>
              <a:rPr lang="cs-CZ" smtClean="0"/>
              <a:t> </a:t>
            </a:r>
          </a:p>
        </p:txBody>
      </p:sp>
      <p:sp>
        <p:nvSpPr>
          <p:cNvPr id="20483" name="AutoShape 4"/>
          <p:cNvSpPr>
            <a:spLocks noChangeArrowheads="1"/>
          </p:cNvSpPr>
          <p:nvPr/>
        </p:nvSpPr>
        <p:spPr bwMode="auto">
          <a:xfrm>
            <a:off x="4427538" y="4581525"/>
            <a:ext cx="914400" cy="914400"/>
          </a:xfrm>
          <a:prstGeom prst="su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>
                <a:latin typeface="Arial" charset="0"/>
              </a:rPr>
              <a:t>2. stadium-předoperační stadium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598613"/>
            <a:ext cx="7386638" cy="4854575"/>
          </a:xfrm>
        </p:spPr>
        <p:txBody>
          <a:bodyPr/>
          <a:lstStyle/>
          <a:p>
            <a:r>
              <a:rPr lang="cs-CZ" smtClean="0">
                <a:solidFill>
                  <a:srgbClr val="FF0000"/>
                </a:solidFill>
              </a:rPr>
              <a:t>Konzervace</a:t>
            </a:r>
            <a:r>
              <a:rPr lang="cs-CZ" smtClean="0"/>
              <a:t>-deficit konzervace-dítě např.  v tomto stadiu nedokáže pochopit stálost objemu tekutin-pokud mu dáme širokou krátkou sklenici s mlékem a toto mléko začneme přelévat do vysoké úzké sklenice, dítě si myslí, že je v úzké sklenici více mléka. </a:t>
            </a:r>
            <a:endParaRPr lang="cs-CZ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>
                <a:latin typeface="Arial" charset="0"/>
              </a:rPr>
              <a:t>2. stadium-předoperační stadium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mtClean="0"/>
              <a:t>Další možnost jak otestovat</a:t>
            </a:r>
            <a:r>
              <a:rPr lang="cs-CZ" smtClean="0">
                <a:latin typeface="Arial" charset="0"/>
              </a:rPr>
              <a:t> schopnost </a:t>
            </a:r>
            <a:r>
              <a:rPr lang="cs-CZ" smtClean="0"/>
              <a:t> konzervac</a:t>
            </a:r>
            <a:r>
              <a:rPr lang="cs-CZ" smtClean="0">
                <a:latin typeface="Arial" charset="0"/>
              </a:rPr>
              <a:t>e u dítěte</a:t>
            </a:r>
            <a:r>
              <a:rPr lang="cs-CZ" smtClean="0"/>
              <a:t>-přelijte limonádu z nízké široké sklenice do vysoké úzké sklenice. </a:t>
            </a:r>
            <a:r>
              <a:rPr lang="cs-CZ" smtClean="0">
                <a:latin typeface="Arial" charset="0"/>
              </a:rPr>
              <a:t>Zeptejte se dítěte, zda je nyní limonády více, méně či stejně. </a:t>
            </a:r>
            <a:r>
              <a:rPr lang="cs-CZ" smtClean="0"/>
              <a:t>Pokud dítě bude tvrdit, že limonády je po přelití stále stejně, je ve stadiu konkrétních operací. </a:t>
            </a:r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3419475" y="5229225"/>
            <a:ext cx="914400" cy="9144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834</Words>
  <Application>Microsoft Office PowerPoint</Application>
  <PresentationFormat>Předvádění na obrazovce (4:3)</PresentationFormat>
  <Paragraphs>68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Piaget Jean</vt:lpstr>
      <vt:lpstr>Kognitivní vývoj u dětí</vt:lpstr>
      <vt:lpstr>1. stadium-senzomotorické stadium</vt:lpstr>
      <vt:lpstr>1. stadium-senzomotorické stadium</vt:lpstr>
      <vt:lpstr>2. stadium-předoperační stadium</vt:lpstr>
      <vt:lpstr>2. stadium-předoperační stadium</vt:lpstr>
      <vt:lpstr>2. stadium-předoperační stadium</vt:lpstr>
      <vt:lpstr>2. stadium-předoperační stadium</vt:lpstr>
      <vt:lpstr>2. stadium-předoperační stadium</vt:lpstr>
      <vt:lpstr>3. stadium-stadium konkrétních operací</vt:lpstr>
      <vt:lpstr>3. stadium-stadium konkrétních operací</vt:lpstr>
      <vt:lpstr>Test</vt:lpstr>
      <vt:lpstr>Test</vt:lpstr>
      <vt:lpstr>4. stadium-stadium formálních operací</vt:lpstr>
      <vt:lpstr>4. stadium-stadium formálních operací</vt:lpstr>
      <vt:lpstr>Přehled teorie kognitivního vývoje-Jean Piaget</vt:lpstr>
      <vt:lpstr>Otázky do testu</vt:lpstr>
      <vt:lpstr>Literatura: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hubertova</dc:creator>
  <cp:lastModifiedBy>hubertova</cp:lastModifiedBy>
  <cp:revision>37</cp:revision>
  <dcterms:created xsi:type="dcterms:W3CDTF">2012-10-19T06:13:02Z</dcterms:created>
  <dcterms:modified xsi:type="dcterms:W3CDTF">2014-11-21T07:17:15Z</dcterms:modified>
</cp:coreProperties>
</file>