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7" r:id="rId10"/>
    <p:sldId id="266" r:id="rId11"/>
    <p:sldId id="265" r:id="rId12"/>
    <p:sldId id="264" r:id="rId13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23EE-A0A4-4233-98C9-F248430AA3CF}" type="datetimeFigureOut">
              <a:rPr lang="cs-CZ" smtClean="0"/>
              <a:pPr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t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rtenbau-und-therapie.org/" TargetMode="External"/><Relationship Id="rId5" Type="http://schemas.openxmlformats.org/officeDocument/2006/relationships/hyperlink" Target="http://www.thrive.org.uk/" TargetMode="External"/><Relationship Id="rId4" Type="http://schemas.openxmlformats.org/officeDocument/2006/relationships/hyperlink" Target="http://www.chta.c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Zahradní terapie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err="1" smtClean="0"/>
              <a:t>Jabok</a:t>
            </a:r>
            <a:r>
              <a:rPr lang="cs-CZ" b="1" dirty="0" smtClean="0"/>
              <a:t> ZS 2014</a:t>
            </a:r>
          </a:p>
          <a:p>
            <a:r>
              <a:rPr lang="cs-CZ" b="1" dirty="0" smtClean="0"/>
              <a:t>VK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Inspirace k úkolům</a:t>
            </a:r>
            <a:endParaRPr lang="cs-CZ" dirty="0"/>
          </a:p>
        </p:txBody>
      </p:sp>
      <p:pic>
        <p:nvPicPr>
          <p:cNvPr id="5122" name="Picture 2" descr="F:\2014 TULLN KITTENBERG\TULLN_KITTENBERG_2014_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074" name="Picture 2" descr="F:\2014 TULLN KITTENBERG\TULLN_KITTENBERG_2014_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:\2014 TULLN KITTENBERG\TULLN_KITTENBERG_2014_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Definice zahradní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err="1" smtClean="0"/>
              <a:t>Multidisciplinární</a:t>
            </a:r>
            <a:r>
              <a:rPr lang="cs-CZ" dirty="0" smtClean="0"/>
              <a:t> obor</a:t>
            </a:r>
          </a:p>
          <a:p>
            <a:r>
              <a:rPr lang="cs-CZ" dirty="0" smtClean="0"/>
              <a:t>Odborná léčebná metoda </a:t>
            </a:r>
          </a:p>
          <a:p>
            <a:r>
              <a:rPr lang="cs-CZ" dirty="0" smtClean="0"/>
              <a:t>Záměrné, cílené využití   rostlin, zahradních  aktivit a blízkého vztahu  člověka k přírodě k naplnění specifických  potřeb účastníků </a:t>
            </a:r>
          </a:p>
          <a:p>
            <a:r>
              <a:rPr lang="cs-CZ" dirty="0" smtClean="0"/>
              <a:t>Důraz na  podporu zdraví a pohody, sociálních, kognitivních, fyzických a psychických funkcí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Východiska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/>
              <a:t>Vztahy člověk a přírodní prostředí, člověk a krajina (zdroj pro uspokojení potřeb, bezpečný úkryt)</a:t>
            </a:r>
          </a:p>
          <a:p>
            <a:r>
              <a:rPr lang="cs-CZ" dirty="0" smtClean="0"/>
              <a:t>Účinky krajiny a  rostlin na tělo a duši (</a:t>
            </a:r>
            <a:r>
              <a:rPr lang="cs-CZ" dirty="0" err="1" smtClean="0"/>
              <a:t>šamané</a:t>
            </a:r>
            <a:r>
              <a:rPr lang="cs-CZ" dirty="0" smtClean="0"/>
              <a:t>, lidoví léčitelé, mytologie, umění, moderní vědecké poznatky)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Historie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cs-CZ" dirty="0" smtClean="0"/>
              <a:t>První písemný záznam – starověký Egypt</a:t>
            </a:r>
          </a:p>
          <a:p>
            <a:r>
              <a:rPr lang="cs-CZ" dirty="0" smtClean="0"/>
              <a:t>Písemný záznam o využití v rámci léčebné pedagogiky – Dr. Benjamin </a:t>
            </a:r>
            <a:r>
              <a:rPr lang="cs-CZ" dirty="0" err="1" smtClean="0"/>
              <a:t>Rush</a:t>
            </a:r>
            <a:r>
              <a:rPr lang="cs-CZ" dirty="0" smtClean="0"/>
              <a:t>, 1798 , pozitivní účinky polních prací na lidi s MP</a:t>
            </a:r>
          </a:p>
          <a:p>
            <a:r>
              <a:rPr lang="cs-CZ" dirty="0" smtClean="0"/>
              <a:t>Philadelphie 1817, první soukromé psychiatrické zařízení v USA, součástí park a zahrada</a:t>
            </a:r>
          </a:p>
          <a:p>
            <a:r>
              <a:rPr lang="cs-CZ" dirty="0" err="1" smtClean="0"/>
              <a:t>Milwaukee</a:t>
            </a:r>
            <a:r>
              <a:rPr lang="cs-CZ" dirty="0"/>
              <a:t> </a:t>
            </a:r>
            <a:r>
              <a:rPr lang="cs-CZ" dirty="0" err="1" smtClean="0"/>
              <a:t>Downer</a:t>
            </a:r>
            <a:r>
              <a:rPr lang="cs-CZ" dirty="0" smtClean="0"/>
              <a:t> College 1942,  obor pracovní terapie , součástí kurz zahradnictví, počátek profesionalizace ZT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Profesní sdružení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k-SK" dirty="0" err="1" smtClean="0"/>
              <a:t>American</a:t>
            </a:r>
            <a:r>
              <a:rPr lang="sk-SK" dirty="0" smtClean="0"/>
              <a:t> </a:t>
            </a:r>
            <a:r>
              <a:rPr lang="sk-SK" dirty="0" err="1"/>
              <a:t>Horticultural</a:t>
            </a:r>
            <a:r>
              <a:rPr lang="sk-SK" dirty="0"/>
              <a:t> </a:t>
            </a:r>
            <a:r>
              <a:rPr lang="sk-SK" dirty="0" err="1"/>
              <a:t>Therapy</a:t>
            </a:r>
            <a:r>
              <a:rPr lang="sk-SK" dirty="0"/>
              <a:t> </a:t>
            </a:r>
            <a:r>
              <a:rPr lang="sk-SK" dirty="0" err="1"/>
              <a:t>Association</a:t>
            </a:r>
            <a:r>
              <a:rPr lang="sk-SK" dirty="0"/>
              <a:t> (AHTA) </a:t>
            </a:r>
            <a:r>
              <a:rPr lang="sk-SK" u="sng" dirty="0">
                <a:hlinkClick r:id="rId3"/>
              </a:rPr>
              <a:t>http://www.ahta.org</a:t>
            </a:r>
            <a:r>
              <a:rPr lang="sk-SK" dirty="0"/>
              <a:t> </a:t>
            </a:r>
            <a:endParaRPr lang="cs-CZ" dirty="0"/>
          </a:p>
          <a:p>
            <a:r>
              <a:rPr lang="sk-SK" dirty="0" err="1"/>
              <a:t>Canadian</a:t>
            </a:r>
            <a:r>
              <a:rPr lang="sk-SK" dirty="0"/>
              <a:t> </a:t>
            </a:r>
            <a:r>
              <a:rPr lang="sk-SK" dirty="0" err="1"/>
              <a:t>Horticultural</a:t>
            </a:r>
            <a:r>
              <a:rPr lang="sk-SK" dirty="0"/>
              <a:t> </a:t>
            </a:r>
            <a:r>
              <a:rPr lang="sk-SK" dirty="0" err="1"/>
              <a:t>Therapy</a:t>
            </a:r>
            <a:r>
              <a:rPr lang="sk-SK" dirty="0"/>
              <a:t> </a:t>
            </a:r>
            <a:r>
              <a:rPr lang="sk-SK" dirty="0" err="1"/>
              <a:t>Association</a:t>
            </a:r>
            <a:r>
              <a:rPr lang="sk-SK" dirty="0"/>
              <a:t> (CHTA) </a:t>
            </a:r>
            <a:r>
              <a:rPr lang="sk-SK" u="sng" dirty="0">
                <a:hlinkClick r:id="rId4"/>
              </a:rPr>
              <a:t>http://www.chta.ca</a:t>
            </a:r>
            <a:r>
              <a:rPr lang="sk-SK" dirty="0"/>
              <a:t> </a:t>
            </a:r>
            <a:endParaRPr lang="cs-CZ" dirty="0"/>
          </a:p>
          <a:p>
            <a:r>
              <a:rPr lang="sk-SK" dirty="0" err="1"/>
              <a:t>Thrive</a:t>
            </a:r>
            <a:r>
              <a:rPr lang="sk-SK" dirty="0"/>
              <a:t> –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gardening</a:t>
            </a:r>
            <a:r>
              <a:rPr lang="sk-SK" dirty="0"/>
              <a:t> to </a:t>
            </a:r>
            <a:r>
              <a:rPr lang="sk-SK" dirty="0" err="1"/>
              <a:t>change</a:t>
            </a:r>
            <a:r>
              <a:rPr lang="sk-SK" dirty="0"/>
              <a:t> </a:t>
            </a:r>
            <a:r>
              <a:rPr lang="sk-SK" dirty="0" err="1"/>
              <a:t>lifes</a:t>
            </a:r>
            <a:r>
              <a:rPr lang="sk-SK" dirty="0"/>
              <a:t> </a:t>
            </a:r>
            <a:r>
              <a:rPr lang="sk-SK" u="sng" dirty="0">
                <a:hlinkClick r:id="rId5"/>
              </a:rPr>
              <a:t>http://www.thrive.org.uk</a:t>
            </a:r>
            <a:r>
              <a:rPr lang="sk-SK" dirty="0"/>
              <a:t> </a:t>
            </a:r>
            <a:endParaRPr lang="cs-CZ" dirty="0"/>
          </a:p>
          <a:p>
            <a:r>
              <a:rPr lang="sk-SK" dirty="0" err="1"/>
              <a:t>Gesellschaft</a:t>
            </a:r>
            <a:r>
              <a:rPr lang="sk-SK" dirty="0"/>
              <a:t> </a:t>
            </a:r>
            <a:r>
              <a:rPr lang="sk-SK" dirty="0" err="1"/>
              <a:t>für</a:t>
            </a:r>
            <a:r>
              <a:rPr lang="sk-SK" dirty="0"/>
              <a:t> </a:t>
            </a:r>
            <a:r>
              <a:rPr lang="sk-SK" dirty="0" err="1"/>
              <a:t>Gartenbau</a:t>
            </a:r>
            <a:r>
              <a:rPr lang="sk-SK" dirty="0"/>
              <a:t> </a:t>
            </a:r>
            <a:r>
              <a:rPr lang="sk-SK" dirty="0" err="1"/>
              <a:t>und</a:t>
            </a:r>
            <a:r>
              <a:rPr lang="sk-SK" dirty="0"/>
              <a:t> </a:t>
            </a:r>
            <a:r>
              <a:rPr lang="sk-SK" dirty="0" err="1"/>
              <a:t>Therapie</a:t>
            </a:r>
            <a:r>
              <a:rPr lang="sk-SK" b="1" dirty="0"/>
              <a:t> </a:t>
            </a:r>
            <a:r>
              <a:rPr lang="sk-SK" u="sng" dirty="0">
                <a:hlinkClick r:id="rId6"/>
              </a:rPr>
              <a:t>http://www.gartenbau-und-therapie.org</a:t>
            </a:r>
            <a:r>
              <a:rPr lang="sk-SK" dirty="0"/>
              <a:t>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b="1" dirty="0" smtClean="0"/>
              <a:t>ZT v praxi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cs-CZ" dirty="0" smtClean="0"/>
              <a:t>Formy ZT :</a:t>
            </a:r>
          </a:p>
          <a:p>
            <a:pPr>
              <a:buNone/>
            </a:pPr>
            <a:r>
              <a:rPr lang="cs-CZ" b="1" dirty="0" smtClean="0"/>
              <a:t>aktivní</a:t>
            </a:r>
            <a:r>
              <a:rPr lang="cs-CZ" dirty="0" smtClean="0"/>
              <a:t> ( přímá aktivní účast , přizpůsobení  prostoru, aktivit, pomůcek potřebám a možnostem  klientů, důraz na bezpečnost)</a:t>
            </a:r>
          </a:p>
          <a:p>
            <a:pPr>
              <a:buNone/>
            </a:pPr>
            <a:r>
              <a:rPr lang="cs-CZ" b="1" dirty="0" smtClean="0"/>
              <a:t>pasivní</a:t>
            </a:r>
            <a:r>
              <a:rPr lang="cs-CZ" dirty="0" smtClean="0"/>
              <a:t> (pobyt, pozorování, vnímání  rostlin, barev, tvarů, zvuků, pohybů,  chutí…)</a:t>
            </a:r>
          </a:p>
          <a:p>
            <a:pPr>
              <a:buNone/>
            </a:pPr>
            <a:r>
              <a:rPr lang="cs-CZ" dirty="0" smtClean="0"/>
              <a:t>individuální i skupinová 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Oblasti působení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600" dirty="0" smtClean="0"/>
              <a:t>1) </a:t>
            </a:r>
            <a:r>
              <a:rPr lang="cs-CZ" sz="2400" b="1" dirty="0" smtClean="0"/>
              <a:t>fyziologická oblast </a:t>
            </a:r>
            <a:r>
              <a:rPr lang="cs-CZ" sz="2400" dirty="0" smtClean="0"/>
              <a:t>( zachování, rozvoj , zlepšení motoriky, koordinace rovnováhy, povzbuzení smyslového vnímání, ergoterapie)</a:t>
            </a:r>
          </a:p>
          <a:p>
            <a:pPr>
              <a:buNone/>
            </a:pPr>
            <a:r>
              <a:rPr lang="cs-CZ" sz="2400" dirty="0" smtClean="0"/>
              <a:t>2) </a:t>
            </a:r>
            <a:r>
              <a:rPr lang="cs-CZ" sz="2400" b="1" dirty="0" smtClean="0"/>
              <a:t>kognitivní  oblast </a:t>
            </a:r>
            <a:r>
              <a:rPr lang="cs-CZ" sz="2400" dirty="0" smtClean="0"/>
              <a:t>(poznávání, čtení a psaní,vyjadřování, paměť, kreativita orientace v času a  prostoru…)</a:t>
            </a:r>
          </a:p>
          <a:p>
            <a:pPr>
              <a:buNone/>
            </a:pPr>
            <a:r>
              <a:rPr lang="cs-CZ" sz="2400" dirty="0" smtClean="0"/>
              <a:t>3) </a:t>
            </a:r>
            <a:r>
              <a:rPr lang="cs-CZ" sz="2400" b="1" dirty="0" smtClean="0"/>
              <a:t>psychická a emocionální </a:t>
            </a:r>
            <a:r>
              <a:rPr lang="cs-CZ" sz="2400" dirty="0" smtClean="0"/>
              <a:t>oblast (schopnost  kontaktu,  radost, identita, sebehodnocení a </a:t>
            </a:r>
            <a:r>
              <a:rPr lang="cs-CZ" sz="2400" dirty="0" err="1" smtClean="0"/>
              <a:t>hodnoceníé</a:t>
            </a:r>
            <a:r>
              <a:rPr lang="cs-CZ" sz="2400" dirty="0" smtClean="0"/>
              <a:t>, sebeúcta, flexibilita, prožitky  </a:t>
            </a:r>
            <a:r>
              <a:rPr lang="cs-CZ" sz="2400" dirty="0" err="1" smtClean="0"/>
              <a:t>opatrujícího</a:t>
            </a:r>
            <a:r>
              <a:rPr lang="cs-CZ" sz="2400" dirty="0" smtClean="0"/>
              <a:t>, tvůrce nebo dárce,….)</a:t>
            </a:r>
          </a:p>
          <a:p>
            <a:pPr>
              <a:buNone/>
            </a:pPr>
            <a:r>
              <a:rPr lang="cs-CZ" sz="2400" dirty="0" smtClean="0"/>
              <a:t>4) </a:t>
            </a:r>
            <a:r>
              <a:rPr lang="cs-CZ" sz="2400" b="1" dirty="0" smtClean="0"/>
              <a:t>sociální oblast </a:t>
            </a:r>
            <a:r>
              <a:rPr lang="cs-CZ" sz="2400" dirty="0" smtClean="0"/>
              <a:t>(prostředek a příležitost ke kontaktu a komunikaci, interakce a identifikace ve skupině, jednání vůči sobě a ostatním,….)</a:t>
            </a:r>
          </a:p>
          <a:p>
            <a:pPr>
              <a:buNone/>
            </a:pPr>
            <a:r>
              <a:rPr lang="cs-CZ" sz="2400" dirty="0" smtClean="0"/>
              <a:t>5) </a:t>
            </a:r>
            <a:r>
              <a:rPr lang="cs-CZ" sz="2400" b="1" dirty="0" smtClean="0"/>
              <a:t>vlastní já a </a:t>
            </a:r>
            <a:r>
              <a:rPr lang="cs-CZ" sz="2400" b="1" dirty="0" err="1" smtClean="0"/>
              <a:t>spirituálita</a:t>
            </a:r>
            <a:r>
              <a:rPr lang="cs-CZ" sz="2400" b="1" dirty="0" smtClean="0"/>
              <a:t> </a:t>
            </a:r>
            <a:r>
              <a:rPr lang="cs-CZ" sz="2400" dirty="0" smtClean="0"/>
              <a:t> (reflexe a sebereflexe, vnímání vlastního působení,  smysluplné jednání,  motivace, angažovanost,  vlastní hranice)                    -  </a:t>
            </a:r>
            <a:r>
              <a:rPr lang="cs-CZ" sz="2400" b="1" dirty="0" smtClean="0"/>
              <a:t>důraz na kontext-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Kurz ZT </a:t>
            </a:r>
            <a:r>
              <a:rPr lang="cs-CZ" b="1" dirty="0" err="1" smtClean="0"/>
              <a:t>Jabok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/>
              <a:t>Zásady  a vybrané přístupy 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mezioborovost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praktická zkušenost, reflexe a sebereflexe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zahrada jako místo pro duši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zahrada jako místo pro setkávání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zahrada jako místo pro zotavení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/>
              <a:t>Úkoly pro účastníky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Aktivní účast na setkáních a exkurzích</a:t>
            </a:r>
          </a:p>
          <a:p>
            <a:r>
              <a:rPr lang="cs-CZ" dirty="0" smtClean="0"/>
              <a:t>Samostatná práce: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konkrétní námět, praktická pomůcka nebo postup     </a:t>
            </a:r>
          </a:p>
          <a:p>
            <a:pPr>
              <a:buNone/>
            </a:pPr>
            <a:r>
              <a:rPr lang="cs-CZ" dirty="0" smtClean="0"/>
              <a:t>         pro  ZT s   vybranou cílovou skupinou a vybraným  </a:t>
            </a:r>
          </a:p>
          <a:p>
            <a:pPr>
              <a:buNone/>
            </a:pPr>
            <a:r>
              <a:rPr lang="cs-CZ" dirty="0" smtClean="0"/>
              <a:t>         prostředím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informační materiál k  tématu ZT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  foto dokumentace</a:t>
            </a:r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</a:t>
            </a:r>
          </a:p>
          <a:p>
            <a:pPr>
              <a:buNone/>
            </a:pPr>
            <a:r>
              <a:rPr lang="cs-CZ" dirty="0" smtClean="0"/>
              <a:t>     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450</Words>
  <Application>Microsoft Office PowerPoint</Application>
  <PresentationFormat>Předvádění na obrazovce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Zahradní terapie</vt:lpstr>
      <vt:lpstr>Definice zahradní terapie</vt:lpstr>
      <vt:lpstr>Východiska ZT</vt:lpstr>
      <vt:lpstr>Historie ZT</vt:lpstr>
      <vt:lpstr>Profesní sdružení ZT</vt:lpstr>
      <vt:lpstr>ZT v praxi</vt:lpstr>
      <vt:lpstr>Oblasti působení ZT</vt:lpstr>
      <vt:lpstr>Kurz ZT Jabok</vt:lpstr>
      <vt:lpstr>Úkoly pro účastníky</vt:lpstr>
      <vt:lpstr>Inspirace k úkolům</vt:lpstr>
      <vt:lpstr>Snímek 11</vt:lpstr>
      <vt:lpstr>Snímek 12</vt:lpstr>
    </vt:vector>
  </TitlesOfParts>
  <Company>Jabok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Zahradní terapie</dc:title>
  <dc:creator>vorlova</dc:creator>
  <cp:lastModifiedBy>vorlova</cp:lastModifiedBy>
  <cp:revision>27</cp:revision>
  <dcterms:created xsi:type="dcterms:W3CDTF">2014-09-04T10:22:33Z</dcterms:created>
  <dcterms:modified xsi:type="dcterms:W3CDTF">2014-09-05T13:35:03Z</dcterms:modified>
</cp:coreProperties>
</file>