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62" r:id="rId6"/>
    <p:sldId id="266" r:id="rId7"/>
    <p:sldId id="261" r:id="rId8"/>
    <p:sldId id="263" r:id="rId9"/>
    <p:sldId id="264" r:id="rId10"/>
    <p:sldId id="265" r:id="rId11"/>
    <p:sldId id="267" r:id="rId12"/>
    <p:sldId id="25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627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DF937-31EE-4D57-840B-B281BBDC948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4BC61-0B22-4CF0-8D52-FCBBCCB3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5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4BC61-0B22-4CF0-8D52-FCBBCCB32A1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84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4BC61-0B22-4CF0-8D52-FCBBCCB32A1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84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4BC61-0B22-4CF0-8D52-FCBBCCB32A1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4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AE4E84-492B-4BFB-9A8D-77804A426D58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5511CE-9E39-4532-8F8D-B691D02CA7A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pravo.cz/vyhledavani-aspi/?Id=8564&amp;Section=1&amp;IdPara=1&amp;ParaC=2" TargetMode="External"/><Relationship Id="rId3" Type="http://schemas.openxmlformats.org/officeDocument/2006/relationships/hyperlink" Target="http://www2.holocaust.cz/cz/resources/documents/laws" TargetMode="External"/><Relationship Id="rId7" Type="http://schemas.openxmlformats.org/officeDocument/2006/relationships/hyperlink" Target="http://www.ustrcr.cz/cs/protizidovska-opatreni-na-uzemi-protektoratu-cechy-a-morava#add4" TargetMode="External"/><Relationship Id="rId2" Type="http://schemas.openxmlformats.org/officeDocument/2006/relationships/hyperlink" Target="http://www.radio.cz/cz/static/protektorat/konecne-reseni-zidovske-otazk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ametnaroda.cz/page/index/title/what-is-memory-of-nations" TargetMode="External"/><Relationship Id="rId5" Type="http://schemas.openxmlformats.org/officeDocument/2006/relationships/hyperlink" Target="http://www.moderni-dejiny.cz/rubrika/48-ceskoslovensko-v-letech-1938-1945/" TargetMode="External"/><Relationship Id="rId4" Type="http://schemas.openxmlformats.org/officeDocument/2006/relationships/hyperlink" Target="http://www.terezinstudies.cz/institute/index.html" TargetMode="External"/><Relationship Id="rId9" Type="http://schemas.openxmlformats.org/officeDocument/2006/relationships/hyperlink" Target="http://www2.holocaust.cz/cz/documen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352928" cy="1731982"/>
          </a:xfrm>
        </p:spPr>
        <p:txBody>
          <a:bodyPr/>
          <a:lstStyle/>
          <a:p>
            <a:r>
              <a:rPr lang="cs-CZ" sz="4400" dirty="0" smtClean="0"/>
              <a:t>Postavení Židů v protektorátním Československu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1752600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1800" dirty="0" smtClean="0"/>
              <a:t>Politický rasismus a extrémismus v ČR a ve světě</a:t>
            </a:r>
          </a:p>
          <a:p>
            <a:r>
              <a:rPr lang="cs-CZ" sz="1800" dirty="0" smtClean="0"/>
              <a:t>Anna Botková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89040"/>
            <a:ext cx="3528392" cy="23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756525" cy="1054100"/>
          </a:xfrm>
        </p:spPr>
        <p:txBody>
          <a:bodyPr/>
          <a:lstStyle/>
          <a:p>
            <a:r>
              <a:rPr lang="cs-CZ" sz="4000" dirty="0" smtClean="0"/>
              <a:t>Nařízení týkající se majetku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268760"/>
            <a:ext cx="8568952" cy="2160240"/>
          </a:xfrm>
        </p:spPr>
        <p:txBody>
          <a:bodyPr>
            <a:normAutofit/>
          </a:bodyPr>
          <a:lstStyle/>
          <a:p>
            <a:r>
              <a:rPr lang="cs-CZ" sz="2000" dirty="0"/>
              <a:t>Nařízení Říšského protektora v Čechách a na Moravě o židovském </a:t>
            </a:r>
            <a:r>
              <a:rPr lang="cs-CZ" sz="2000" dirty="0" smtClean="0"/>
              <a:t>majetku z 21</a:t>
            </a:r>
            <a:r>
              <a:rPr lang="cs-CZ" sz="2000" dirty="0"/>
              <a:t>. června </a:t>
            </a:r>
            <a:r>
              <a:rPr lang="cs-CZ" sz="2000" dirty="0" smtClean="0"/>
              <a:t>1939</a:t>
            </a:r>
          </a:p>
          <a:p>
            <a:pPr lvl="1"/>
            <a:r>
              <a:rPr lang="cs-CZ" sz="1800" dirty="0" smtClean="0"/>
              <a:t>Nesmí bez povolení nakládat se svým majetkem</a:t>
            </a:r>
          </a:p>
          <a:p>
            <a:pPr lvl="1"/>
            <a:r>
              <a:rPr lang="cs-CZ" sz="1800" dirty="0" smtClean="0"/>
              <a:t>Vázaná bankovní konta</a:t>
            </a:r>
          </a:p>
          <a:p>
            <a:pPr lvl="1"/>
            <a:r>
              <a:rPr lang="cs-CZ" sz="1800" dirty="0" smtClean="0"/>
              <a:t>Musí podat přehled o svých cennostech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60"/>
            <a:ext cx="7200800" cy="365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756525" cy="1054100"/>
          </a:xfrm>
        </p:spPr>
        <p:txBody>
          <a:bodyPr/>
          <a:lstStyle/>
          <a:p>
            <a:r>
              <a:rPr lang="cs-CZ" sz="4000" dirty="0" smtClean="0"/>
              <a:t>Kdyby vás zajímalo víc…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6120680" cy="5112568"/>
          </a:xfrm>
        </p:spPr>
        <p:txBody>
          <a:bodyPr>
            <a:normAutofit/>
          </a:bodyPr>
          <a:lstStyle/>
          <a:p>
            <a:r>
              <a:rPr lang="cs-CZ" sz="1800" dirty="0" smtClean="0"/>
              <a:t>„Nemohl </a:t>
            </a:r>
            <a:r>
              <a:rPr lang="cs-CZ" sz="1800" dirty="0"/>
              <a:t>jsem na dnešek dlouho usnout a přemýšlel jsem a rovnal si v hlavě všechny ty zákazy, které se mne nějak, byť sebeméně, dotýkají. A protože je nedělní dopoledne, venku již druhý den sněží a teprve za několik hodin mám jet do Košíř, napíšu si sem ty zákazy, na které si vzpomenu, a až je napíšu, nechám pod nimi ještě hodně veliké místo pro ty, které se dostaví po dnešním dni. Nemám bohužel po ruce žádný pramen, podle kterého bych mohl postupovat, a tak jak seřazení, tak počet je víceméně náhodný. Jsou to tedy tyto zákazy</a:t>
            </a:r>
            <a:r>
              <a:rPr lang="cs-CZ" sz="1800" dirty="0" smtClean="0"/>
              <a:t>:…“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sz="1800" i="1" dirty="0" smtClean="0"/>
              <a:t>Deníky </a:t>
            </a:r>
            <a:r>
              <a:rPr lang="cs-CZ" sz="1800" i="1" dirty="0"/>
              <a:t>Jiřího Ortena.</a:t>
            </a:r>
            <a:r>
              <a:rPr lang="cs-CZ" sz="1800" dirty="0"/>
              <a:t> Československý spisovatel: Praha </a:t>
            </a:r>
            <a:r>
              <a:rPr lang="cs-CZ" sz="1800" dirty="0" smtClean="0"/>
              <a:t>1958</a:t>
            </a:r>
          </a:p>
          <a:p>
            <a:endParaRPr lang="cs-CZ" sz="1800" dirty="0" smtClean="0"/>
          </a:p>
          <a:p>
            <a:r>
              <a:rPr lang="cs-CZ" sz="1800" dirty="0" smtClean="0"/>
              <a:t>Projekt Holocaust.cz </a:t>
            </a:r>
          </a:p>
          <a:p>
            <a:r>
              <a:rPr lang="cs-CZ" sz="1800" dirty="0" smtClean="0"/>
              <a:t>Databáze obětí „konečného řešení židovské otázky“</a:t>
            </a:r>
          </a:p>
          <a:p>
            <a:r>
              <a:rPr lang="cs-CZ" sz="1800" dirty="0" smtClean="0"/>
              <a:t>Projekt Paměť národa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92069"/>
            <a:ext cx="1872208" cy="29730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00192" y="619724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>
                <a:solidFill>
                  <a:schemeClr val="tx2"/>
                </a:solidFill>
              </a:rPr>
              <a:t>Děkuji za pozornost</a:t>
            </a:r>
            <a:endParaRPr lang="cs-CZ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7920880" cy="4968552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KREJČOVÁ, Helena, a kol. Židé v protektorátu: Hlášení Židovské náboženské obce v roce 1942. 1. vyd. Praha : </a:t>
            </a:r>
            <a:r>
              <a:rPr lang="cs-CZ" dirty="0" err="1"/>
              <a:t>Maxdorf</a:t>
            </a:r>
            <a:r>
              <a:rPr lang="cs-CZ" dirty="0"/>
              <a:t> &amp; Ústav pro soudobé dějiny AV ČR, 1997. </a:t>
            </a:r>
            <a:r>
              <a:rPr lang="cs-CZ" dirty="0" smtClean="0"/>
              <a:t>ISBN </a:t>
            </a:r>
            <a:r>
              <a:rPr lang="cs-CZ" dirty="0"/>
              <a:t>80-85270-67-6. S. 55 &amp; 62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ORTEN, Jiří: Deníky Jiřího Ortena. 1958 Československý spisovatel</a:t>
            </a:r>
          </a:p>
          <a:p>
            <a:endParaRPr lang="cs-CZ" dirty="0" smtClean="0"/>
          </a:p>
          <a:p>
            <a:r>
              <a:rPr lang="cs-CZ" dirty="0" smtClean="0"/>
              <a:t>Český </a:t>
            </a:r>
            <a:r>
              <a:rPr lang="cs-CZ" dirty="0"/>
              <a:t>rozhlas (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www.radio.cz/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/static/</a:t>
            </a:r>
            <a:r>
              <a:rPr lang="cs-CZ" dirty="0" err="1" smtClean="0">
                <a:hlinkClick r:id="rId2"/>
              </a:rPr>
              <a:t>protektorat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konecne-reseni-zidovske-otazky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Holocaust.cz (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www2.holocaust.cz/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resources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documents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laws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Institut Terezínské </a:t>
            </a:r>
            <a:r>
              <a:rPr lang="cs-CZ" dirty="0"/>
              <a:t>iniciativy (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www.terezinstudies.cz/institute/index.html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Moderní </a:t>
            </a:r>
            <a:r>
              <a:rPr lang="cs-CZ" dirty="0" smtClean="0"/>
              <a:t>dějiny – výukový portál </a:t>
            </a:r>
            <a:r>
              <a:rPr lang="cs-CZ" dirty="0"/>
              <a:t>(</a:t>
            </a:r>
            <a:r>
              <a:rPr lang="cs-CZ" dirty="0">
                <a:hlinkClick r:id="rId5"/>
              </a:rPr>
              <a:t>http://www.moderni-dejiny.cz/rubrika/48-ceskoslovensko-v-letech-1938-1945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Paměť </a:t>
            </a:r>
            <a:r>
              <a:rPr lang="cs-CZ" dirty="0"/>
              <a:t>národa (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www.pametnaroda.cz/</a:t>
            </a:r>
            <a:r>
              <a:rPr lang="cs-CZ" dirty="0" err="1" smtClean="0">
                <a:hlinkClick r:id="rId6"/>
              </a:rPr>
              <a:t>page</a:t>
            </a:r>
            <a:r>
              <a:rPr lang="cs-CZ" dirty="0" smtClean="0">
                <a:hlinkClick r:id="rId6"/>
              </a:rPr>
              <a:t>/index/</a:t>
            </a:r>
            <a:r>
              <a:rPr lang="cs-CZ" dirty="0" err="1" smtClean="0">
                <a:hlinkClick r:id="rId6"/>
              </a:rPr>
              <a:t>title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what-is-memory-of-nations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Ústav pro studium totalitních režimů (</a:t>
            </a:r>
            <a:r>
              <a:rPr lang="cs-CZ" dirty="0">
                <a:hlinkClick r:id="rId7"/>
              </a:rPr>
              <a:t>http://www.ustrcr.cz/</a:t>
            </a:r>
            <a:r>
              <a:rPr lang="cs-CZ" dirty="0" err="1">
                <a:hlinkClick r:id="rId7"/>
              </a:rPr>
              <a:t>cs</a:t>
            </a:r>
            <a:r>
              <a:rPr lang="cs-CZ" dirty="0">
                <a:hlinkClick r:id="rId7"/>
              </a:rPr>
              <a:t>/protizidovska-opatreni-na-uzemi-protektoratu-cechy-a-morava#add4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Vládní </a:t>
            </a:r>
            <a:r>
              <a:rPr lang="cs-CZ" dirty="0"/>
              <a:t>nařízení ze 4.7.1939 – dostupné z portálu epravo.cz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>
                <a:hlinkClick r:id="rId8"/>
              </a:rPr>
              <a:t>http://www.epravo.cz/</a:t>
            </a:r>
            <a:r>
              <a:rPr lang="cs-CZ" dirty="0" err="1">
                <a:hlinkClick r:id="rId8"/>
              </a:rPr>
              <a:t>vyhledavani-aspi</a:t>
            </a:r>
            <a:r>
              <a:rPr lang="cs-CZ" dirty="0">
                <a:hlinkClick r:id="rId8"/>
              </a:rPr>
              <a:t>/?Id=8564&amp;Section=1&amp;IdPara=1&amp;ParaC=2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Ukázky dobového tisku a </a:t>
            </a:r>
            <a:r>
              <a:rPr lang="cs-CZ" dirty="0" smtClean="0"/>
              <a:t>dokumentů – originály uloženy v Národním archivu v Praze; digitalizováno Institutem Terezínské iniciativy s podporou nadačního fondu obětem holocaustu. Publikováno na </a:t>
            </a:r>
            <a:r>
              <a:rPr lang="cs-CZ" dirty="0"/>
              <a:t>portálu holocaust.cz (</a:t>
            </a:r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www2.holocaust.cz/</a:t>
            </a:r>
            <a:r>
              <a:rPr lang="cs-CZ" dirty="0" err="1" smtClean="0">
                <a:hlinkClick r:id="rId9"/>
              </a:rPr>
              <a:t>cz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documents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7756525" cy="1054100"/>
          </a:xfrm>
        </p:spPr>
        <p:txBody>
          <a:bodyPr/>
          <a:lstStyle/>
          <a:p>
            <a:r>
              <a:rPr lang="cs-CZ" sz="3600" dirty="0" smtClean="0"/>
              <a:t>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3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631899" y="260350"/>
            <a:ext cx="7756525" cy="1054100"/>
          </a:xfrm>
        </p:spPr>
        <p:txBody>
          <a:bodyPr/>
          <a:lstStyle/>
          <a:p>
            <a:r>
              <a:rPr lang="cs-CZ" sz="4000" dirty="0" smtClean="0"/>
              <a:t>Židé v protektorátu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251520" y="1196975"/>
            <a:ext cx="8713787" cy="55451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15.3.1939 – na území protektorátu 118 310 Židů</a:t>
            </a:r>
          </a:p>
          <a:p>
            <a:r>
              <a:rPr lang="cs-CZ" dirty="0" smtClean="0"/>
              <a:t>Definice podle vládního nařízení z 4.7.1939 (duben 1940):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Žid ve smyslu tohoto nařízení jest:</a:t>
            </a:r>
          </a:p>
          <a:p>
            <a:r>
              <a:rPr lang="cs-CZ" dirty="0"/>
              <a:t>kdo pochází od nejméně </a:t>
            </a:r>
            <a:r>
              <a:rPr lang="cs-CZ" b="1" dirty="0"/>
              <a:t>tří podle rasy úplně židovských prarodičů</a:t>
            </a:r>
            <a:r>
              <a:rPr lang="cs-CZ" dirty="0"/>
              <a:t>. Za úplně židovského se považuje prarodič bez dalších předpokladů, jestliže přísluší nebo příslušel k židovské náboženské společnosti;</a:t>
            </a:r>
          </a:p>
          <a:p>
            <a:r>
              <a:rPr lang="cs-CZ" dirty="0"/>
              <a:t>za </a:t>
            </a:r>
            <a:r>
              <a:rPr lang="cs-CZ" dirty="0" smtClean="0"/>
              <a:t>Žida </a:t>
            </a:r>
            <a:r>
              <a:rPr lang="cs-CZ" dirty="0"/>
              <a:t>se též považuje úplně židovský míšenec, pocházející od dvou židovských prarodičů;</a:t>
            </a:r>
          </a:p>
          <a:p>
            <a:pPr lvl="1"/>
            <a:r>
              <a:rPr lang="cs-CZ" dirty="0"/>
              <a:t>který dne 16. září 1935 náležel k židovské náboženské společnosti nebo po tomto dni do ní jest přijat,</a:t>
            </a:r>
          </a:p>
          <a:p>
            <a:pPr lvl="1"/>
            <a:r>
              <a:rPr lang="cs-CZ" dirty="0"/>
              <a:t>který dne 16. září 1935 byl v manželství se židem nebo s ním po tomto dni do manželství vstoupí,</a:t>
            </a:r>
          </a:p>
          <a:p>
            <a:pPr lvl="1"/>
            <a:r>
              <a:rPr lang="cs-CZ" dirty="0"/>
              <a:t>který pochází z manželství se židem </a:t>
            </a:r>
            <a:r>
              <a:rPr lang="cs-CZ" dirty="0" smtClean="0"/>
              <a:t>uzavřeného </a:t>
            </a:r>
            <a:r>
              <a:rPr lang="cs-CZ" dirty="0"/>
              <a:t>po dni 17. září 1935,</a:t>
            </a:r>
          </a:p>
          <a:p>
            <a:pPr lvl="1"/>
            <a:r>
              <a:rPr lang="cs-CZ" dirty="0"/>
              <a:t>který pochází z nemanželského styku se </a:t>
            </a:r>
            <a:r>
              <a:rPr lang="cs-CZ" dirty="0" smtClean="0"/>
              <a:t>židem </a:t>
            </a:r>
            <a:r>
              <a:rPr lang="cs-CZ" dirty="0"/>
              <a:t>a byl narozen jako nemanželský po dni 31. července 1936.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63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631899" y="260350"/>
            <a:ext cx="7756525" cy="1054100"/>
          </a:xfrm>
        </p:spPr>
        <p:txBody>
          <a:bodyPr/>
          <a:lstStyle/>
          <a:p>
            <a:r>
              <a:rPr lang="cs-CZ" sz="4000" dirty="0" smtClean="0"/>
              <a:t>Židé v protektorátu </a:t>
            </a:r>
            <a:endParaRPr lang="cs-CZ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3" y="1196975"/>
            <a:ext cx="3731085" cy="5545138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47520"/>
            <a:ext cx="4968552" cy="43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7756525" cy="1054100"/>
          </a:xfrm>
        </p:spPr>
        <p:txBody>
          <a:bodyPr/>
          <a:lstStyle/>
          <a:p>
            <a:r>
              <a:rPr lang="cs-CZ" sz="4000" dirty="0" smtClean="0"/>
              <a:t>Omezené možnosti povolání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4172" y="1556792"/>
            <a:ext cx="8496300" cy="456937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Židé nesměli vykonávat funkce v soudnictví nebo veřejné správě</a:t>
            </a:r>
          </a:p>
          <a:p>
            <a:r>
              <a:rPr lang="cs-CZ" dirty="0" smtClean="0"/>
              <a:t>Velmi omezen počet zaměstnaných Židů v oborech jako např.:</a:t>
            </a:r>
          </a:p>
          <a:p>
            <a:pPr lvl="1"/>
            <a:r>
              <a:rPr lang="cs-CZ" dirty="0" smtClean="0"/>
              <a:t>Advokáti, notáři, soudci</a:t>
            </a:r>
          </a:p>
          <a:p>
            <a:pPr lvl="1"/>
            <a:r>
              <a:rPr lang="cs-CZ" dirty="0" smtClean="0"/>
              <a:t>Lékaři, veterináři</a:t>
            </a:r>
          </a:p>
          <a:p>
            <a:pPr lvl="1"/>
            <a:r>
              <a:rPr lang="cs-CZ" dirty="0" smtClean="0"/>
              <a:t>Učitelé veřejných škol, členy vědeckých ústavů</a:t>
            </a:r>
          </a:p>
          <a:p>
            <a:pPr lvl="1"/>
            <a:r>
              <a:rPr lang="cs-CZ" dirty="0" smtClean="0"/>
              <a:t>Redaktoři periodických tiskopisů</a:t>
            </a:r>
          </a:p>
          <a:p>
            <a:pPr lvl="1"/>
            <a:r>
              <a:rPr lang="cs-CZ" dirty="0" smtClean="0"/>
              <a:t>Zůstat mohl pouze určitý počet (cca 2%) zaměstnaných v těchto oborech, kteří zajišťovali služby židovským klientům</a:t>
            </a:r>
            <a:br>
              <a:rPr lang="cs-CZ" dirty="0" smtClean="0"/>
            </a:br>
            <a:r>
              <a:rPr lang="cs-CZ" dirty="0" smtClean="0"/>
              <a:t>(Tzn. učitelé na výhradně židovských školách, redaktoři tiskopisů určených pro židy a jako takové označených, apod.)	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6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7756525" cy="1054100"/>
          </a:xfrm>
        </p:spPr>
        <p:txBody>
          <a:bodyPr/>
          <a:lstStyle/>
          <a:p>
            <a:r>
              <a:rPr lang="cs-CZ" sz="4000" dirty="0" smtClean="0"/>
              <a:t>Omezené možnosti povolání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9" y="1383332"/>
            <a:ext cx="7907821" cy="5286028"/>
          </a:xfrm>
        </p:spPr>
      </p:pic>
    </p:spTree>
    <p:extLst>
      <p:ext uri="{BB962C8B-B14F-4D97-AF65-F5344CB8AC3E}">
        <p14:creationId xmlns:p14="http://schemas.microsoft.com/office/powerpoint/2010/main" val="36919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844824"/>
            <a:ext cx="3297238" cy="387826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Označování občanských legitimací</a:t>
            </a:r>
          </a:p>
          <a:p>
            <a:r>
              <a:rPr lang="cs-CZ" dirty="0" smtClean="0"/>
              <a:t>Označování Davidovou hvězdou</a:t>
            </a:r>
          </a:p>
          <a:p>
            <a:r>
              <a:rPr lang="cs-CZ" dirty="0"/>
              <a:t>Označování židovských </a:t>
            </a:r>
            <a:r>
              <a:rPr lang="cs-CZ" dirty="0" smtClean="0"/>
              <a:t>obchodů</a:t>
            </a:r>
          </a:p>
          <a:p>
            <a:r>
              <a:rPr lang="cs-CZ" dirty="0" smtClean="0"/>
              <a:t>Označování vkladních knížek Židů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611560" y="548680"/>
            <a:ext cx="7756525" cy="1054100"/>
          </a:xfrm>
        </p:spPr>
        <p:txBody>
          <a:bodyPr/>
          <a:lstStyle/>
          <a:p>
            <a:r>
              <a:rPr lang="cs-CZ" sz="4000" dirty="0" smtClean="0"/>
              <a:t>Označování Židů</a:t>
            </a:r>
            <a:endParaRPr lang="cs-CZ" dirty="0"/>
          </a:p>
        </p:txBody>
      </p:sp>
      <p:pic>
        <p:nvPicPr>
          <p:cNvPr id="4" name="Picture 6" descr="označení židovské legitim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473108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6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892480" cy="1054100"/>
          </a:xfrm>
        </p:spPr>
        <p:txBody>
          <a:bodyPr/>
          <a:lstStyle/>
          <a:p>
            <a:r>
              <a:rPr lang="cs-CZ" sz="4000" dirty="0" smtClean="0"/>
              <a:t>Omezování vstupu na veřejná místa</a:t>
            </a:r>
            <a:endParaRPr lang="cs-CZ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360040" y="1368152"/>
            <a:ext cx="4355976" cy="5733256"/>
          </a:xfrm>
        </p:spPr>
        <p:txBody>
          <a:bodyPr/>
          <a:lstStyle/>
          <a:p>
            <a:r>
              <a:rPr lang="cs-CZ" dirty="0" smtClean="0"/>
              <a:t>Omezení styku židovského a nežidovského obyvatelstva</a:t>
            </a:r>
          </a:p>
          <a:p>
            <a:r>
              <a:rPr lang="cs-CZ" dirty="0" smtClean="0"/>
              <a:t>Zákaz vstupu do veřejných sadů, zahrad, lesů; do knihoven, muzeí, galerií; do určitých veřejných místností -  restaurací, kaváren, hostinců, apod.</a:t>
            </a:r>
          </a:p>
          <a:p>
            <a:r>
              <a:rPr lang="cs-CZ" dirty="0" smtClean="0"/>
              <a:t>Omezená nákupní doba a návštěvní doba na úřadech</a:t>
            </a:r>
          </a:p>
          <a:p>
            <a:r>
              <a:rPr lang="cs-CZ" dirty="0" smtClean="0"/>
              <a:t>Zákaz prodlévání na vltavských březích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41" y="1075482"/>
            <a:ext cx="3301251" cy="54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611560" y="188640"/>
            <a:ext cx="7756525" cy="1054100"/>
          </a:xfrm>
        </p:spPr>
        <p:txBody>
          <a:bodyPr/>
          <a:lstStyle/>
          <a:p>
            <a:r>
              <a:rPr lang="cs-CZ" sz="4000" dirty="0" smtClean="0"/>
              <a:t>Omezování cestování</a:t>
            </a:r>
            <a:endParaRPr lang="cs-CZ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8784976" cy="4968552"/>
          </a:xfrm>
        </p:spPr>
        <p:txBody>
          <a:bodyPr/>
          <a:lstStyle/>
          <a:p>
            <a:r>
              <a:rPr lang="cs-CZ" dirty="0" smtClean="0"/>
              <a:t>Zákaz vycházet z bytu po osmé hodině večerní</a:t>
            </a:r>
          </a:p>
          <a:p>
            <a:r>
              <a:rPr lang="cs-CZ" dirty="0" smtClean="0"/>
              <a:t>Zákaz měnit trvalé bydliště nebo se odtud přechodně vzdalovat</a:t>
            </a:r>
          </a:p>
          <a:p>
            <a:r>
              <a:rPr lang="cs-CZ" dirty="0" smtClean="0"/>
              <a:t>Jízda dopravními prostředky</a:t>
            </a:r>
          </a:p>
          <a:p>
            <a:pPr lvl="1"/>
            <a:r>
              <a:rPr lang="cs-CZ" dirty="0" smtClean="0"/>
              <a:t>12.9.1940 – pouze v posledním vlečném vozu el. drah</a:t>
            </a:r>
          </a:p>
          <a:p>
            <a:pPr lvl="1"/>
            <a:r>
              <a:rPr lang="cs-CZ" dirty="0" smtClean="0"/>
              <a:t>21.10.1941 – zadní oddělení vozu – nastupovat museli poslední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1942 zákaz používání tramvají na kratší vzdálenosti</a:t>
            </a:r>
          </a:p>
          <a:p>
            <a:pPr lvl="1"/>
            <a:r>
              <a:rPr lang="cs-CZ" dirty="0" smtClean="0"/>
              <a:t>Zákaz používat MHD v sobotu po 15 hodině, v neděli a o svátcích</a:t>
            </a:r>
          </a:p>
          <a:p>
            <a:r>
              <a:rPr lang="cs-CZ" dirty="0"/>
              <a:t> </a:t>
            </a:r>
            <a:r>
              <a:rPr lang="cs-CZ" dirty="0" smtClean="0"/>
              <a:t>zákaz jezdit nájemnými auty nebo autodrožkami</a:t>
            </a:r>
          </a:p>
          <a:p>
            <a:r>
              <a:rPr lang="cs-CZ" dirty="0" smtClean="0"/>
              <a:t>1941 – povinnost odevzdat ŘP a doklady od vozidel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2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611560" y="188640"/>
            <a:ext cx="7756525" cy="1054100"/>
          </a:xfrm>
        </p:spPr>
        <p:txBody>
          <a:bodyPr/>
          <a:lstStyle/>
          <a:p>
            <a:r>
              <a:rPr lang="cs-CZ" sz="4000" dirty="0" smtClean="0"/>
              <a:t>Omezování cestování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085044" cy="57259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16" y="962194"/>
            <a:ext cx="3974024" cy="57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1999</TotalTime>
  <Words>522</Words>
  <Application>Microsoft Office PowerPoint</Application>
  <PresentationFormat>Předvádění na obrazovce (4:3)</PresentationFormat>
  <Paragraphs>90</Paragraphs>
  <Slides>12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Tvrdý obal</vt:lpstr>
      <vt:lpstr>Postavení Židů v protektorátním Československu</vt:lpstr>
      <vt:lpstr>Židé v protektorátu </vt:lpstr>
      <vt:lpstr>Židé v protektorátu </vt:lpstr>
      <vt:lpstr>Omezené možnosti povolání</vt:lpstr>
      <vt:lpstr>Omezené možnosti povolání</vt:lpstr>
      <vt:lpstr>Označování Židů</vt:lpstr>
      <vt:lpstr>Omezování vstupu na veřejná místa</vt:lpstr>
      <vt:lpstr>Omezování cestování</vt:lpstr>
      <vt:lpstr>Omezování cestování</vt:lpstr>
      <vt:lpstr>Nařízení týkající se majetku</vt:lpstr>
      <vt:lpstr>Kdyby vás zajímalo víc…</vt:lpstr>
      <vt:lpstr>Zdroje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Postavení Židů v protektorátním Československu</dc:title>
  <dc:creator>expert</dc:creator>
  <cp:lastModifiedBy>expert</cp:lastModifiedBy>
  <cp:revision>35</cp:revision>
  <dcterms:created xsi:type="dcterms:W3CDTF">2014-09-29T09:56:44Z</dcterms:created>
  <dcterms:modified xsi:type="dcterms:W3CDTF">2014-10-21T15:16:41Z</dcterms:modified>
</cp:coreProperties>
</file>