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6" r:id="rId4"/>
    <p:sldId id="259" r:id="rId5"/>
    <p:sldId id="264" r:id="rId6"/>
    <p:sldId id="261" r:id="rId7"/>
    <p:sldId id="268" r:id="rId8"/>
    <p:sldId id="262" r:id="rId9"/>
    <p:sldId id="263" r:id="rId10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33AA9-7C49-4F4D-9002-3B47E14E6CEE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B98D5-7605-4994-B8B8-91A6DD62A4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36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B98D5-7605-4994-B8B8-91A6DD62A45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28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46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81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96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88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25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69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89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76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9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85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08B58-2D63-4D66-831E-5A03FA46F824}" type="datetimeFigureOut">
              <a:rPr lang="cs-CZ" smtClean="0"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8EF41-E335-4597-AD14-BAB7E421DF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94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madaspasy.cz/" TargetMode="External"/><Relationship Id="rId2" Type="http://schemas.openxmlformats.org/officeDocument/2006/relationships/hyperlink" Target="http://www.adra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Sociální práce v církvích </a:t>
            </a:r>
            <a:br>
              <a:rPr lang="cs-CZ" b="1" dirty="0" smtClean="0"/>
            </a:br>
            <a:r>
              <a:rPr lang="cs-CZ" b="1" dirty="0" smtClean="0"/>
              <a:t>a církevních organizacích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ETF UK 2014/2015</a:t>
            </a:r>
          </a:p>
          <a:p>
            <a:r>
              <a:rPr lang="cs-CZ" sz="1600" dirty="0" smtClean="0">
                <a:solidFill>
                  <a:schemeClr val="tx1"/>
                </a:solidFill>
              </a:rPr>
              <a:t>Lektorka: PhDr. Hana Janečková PhD.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Podmínky absolvování předmětu: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51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Podmínky zápočtu 1.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b="1" dirty="0" smtClean="0"/>
              <a:t>Docházka: 60% účast – tj. </a:t>
            </a:r>
            <a:r>
              <a:rPr lang="cs-CZ" b="1" dirty="0"/>
              <a:t>8</a:t>
            </a:r>
            <a:r>
              <a:rPr lang="cs-CZ" b="1" dirty="0" smtClean="0"/>
              <a:t>x z 14 lekcí</a:t>
            </a:r>
          </a:p>
          <a:p>
            <a:pPr marL="0" indent="0" eaLnBrk="1" hangingPunct="1">
              <a:buFontTx/>
              <a:buNone/>
              <a:defRPr/>
            </a:pPr>
            <a:endParaRPr lang="cs-CZ" b="1" dirty="0" smtClean="0"/>
          </a:p>
          <a:p>
            <a:pPr eaLnBrk="1" hangingPunct="1">
              <a:defRPr/>
            </a:pPr>
            <a:r>
              <a:rPr lang="cs-CZ" b="1" dirty="0" smtClean="0"/>
              <a:t>Data výuky: </a:t>
            </a:r>
            <a:r>
              <a:rPr lang="cs-CZ" dirty="0" smtClean="0"/>
              <a:t>10.9., 24.9., 1.10., 8.10., 15.10. 22.10., 5.11., 12.11., 19.11., 26.11., 3.12., 10.12., 17.12.(test), 6.1. (zápočty)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0723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Podmínky zápočtu 2.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81200"/>
            <a:ext cx="84963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cs-CZ" sz="2000" b="1" dirty="0" smtClean="0"/>
          </a:p>
          <a:p>
            <a:pPr eaLnBrk="1" hangingPunct="1">
              <a:defRPr/>
            </a:pPr>
            <a:r>
              <a:rPr lang="cs-CZ" sz="2000" b="1" dirty="0" smtClean="0"/>
              <a:t>Skupinová práce (dvojice ev. trojice studentů) – zpracují a připraví k prezentaci zprávu pro kolegy a kolegyně z návštěvy některého z náboženských společenství </a:t>
            </a:r>
            <a:r>
              <a:rPr lang="cs-CZ" sz="2000" dirty="0" smtClean="0"/>
              <a:t>(např. domluvit si setkání s farářem ČCE, Církve bratrské, Církve metodistické, Jednoty bratrské, Církve československé husitské, farnosti Církve římskokatolické, rabínem Židovské obce aj. a položit otázky směřující k diakonii, pastoraci, vzájemné službě, pomoci potřebným ve sborech a farnostech, společenstvích).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b="1" dirty="0" smtClean="0"/>
              <a:t>Termín: </a:t>
            </a:r>
            <a:r>
              <a:rPr lang="cs-CZ" sz="2000" dirty="0" smtClean="0"/>
              <a:t>do 19.11. 2014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b="1" dirty="0" smtClean="0"/>
              <a:t>Prezentace výstupů týmové práce </a:t>
            </a:r>
            <a:r>
              <a:rPr lang="cs-CZ" sz="2000" dirty="0" smtClean="0"/>
              <a:t>(</a:t>
            </a:r>
            <a:r>
              <a:rPr lang="cs-CZ" sz="2000" dirty="0" err="1" smtClean="0"/>
              <a:t>ppt</a:t>
            </a:r>
            <a:r>
              <a:rPr lang="cs-CZ" sz="2000" dirty="0" smtClean="0"/>
              <a:t>)</a:t>
            </a:r>
            <a:r>
              <a:rPr lang="cs-CZ" sz="2000" b="1" dirty="0" smtClean="0"/>
              <a:t>: </a:t>
            </a:r>
            <a:r>
              <a:rPr lang="cs-CZ" sz="2000" dirty="0" smtClean="0"/>
              <a:t>26.11.,  3.12.,  10.12. </a:t>
            </a:r>
            <a:endParaRPr lang="cs-CZ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76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altLang="cs-CZ" dirty="0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4000" b="1" dirty="0"/>
              <a:t>Otázky pro </a:t>
            </a:r>
            <a:r>
              <a:rPr lang="cs-CZ" altLang="cs-CZ" sz="4000" b="1" dirty="0" smtClean="0"/>
              <a:t>rozhovor s představitelem církevní </a:t>
            </a:r>
            <a:r>
              <a:rPr lang="cs-CZ" altLang="cs-CZ" sz="4000" b="1" dirty="0"/>
              <a:t>komunity (společenství, obce</a:t>
            </a:r>
            <a:r>
              <a:rPr lang="cs-CZ" altLang="cs-CZ" sz="4000" b="1" dirty="0" smtClean="0"/>
              <a:t>):</a:t>
            </a:r>
            <a:endParaRPr lang="cs-CZ" altLang="cs-CZ" sz="4000" b="1" dirty="0"/>
          </a:p>
          <a:p>
            <a:pPr marL="0" indent="0">
              <a:buNone/>
            </a:pPr>
            <a:endParaRPr lang="cs-CZ" altLang="cs-CZ" sz="4000" b="1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633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Informovaný souhlas – 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Předmět: Rozhovor na téma sborová diakonie, pomoc potřebným, pomoc bližnímu</a:t>
            </a:r>
          </a:p>
          <a:p>
            <a:r>
              <a:rPr lang="cs-CZ" sz="1400" dirty="0" smtClean="0"/>
              <a:t>Účel: Splnění úkolu z předmětu Sociální práce v církvích a církevních organizacích, vyučovaném na ETF UK,           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        Černá 9, Praha 1 (odborný lektor: PhDr. Hana Janečková PhD.)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        Prezentace získaných poznatků před spolužáky v rámci semináře z daného předmětu pod vedením 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        lektorky</a:t>
            </a:r>
          </a:p>
          <a:p>
            <a:r>
              <a:rPr lang="cs-CZ" sz="1400" dirty="0" smtClean="0"/>
              <a:t>Forma: Rozhovor skupiny studentů se zástupcem sboru/farnosti  (farářem, kurátorem,  jáhnem apod.) s 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        možností pořízení písemných poznámek 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Předmět a cíl mi byly vysvětleny studentem, byly zodpovězeny všechny mé otázky. </a:t>
            </a:r>
          </a:p>
          <a:p>
            <a:pPr marL="0" indent="0">
              <a:buNone/>
            </a:pPr>
            <a:r>
              <a:rPr lang="cs-CZ" sz="1400" dirty="0" smtClean="0"/>
              <a:t>Dostal/a jsem  informaci, že rozhovor mohu kdykoli ukončit a rozhodnout, jak s informacemi již poskytnutými </a:t>
            </a:r>
            <a:r>
              <a:rPr lang="cs-CZ" sz="1400" dirty="0"/>
              <a:t>má </a:t>
            </a:r>
            <a:r>
              <a:rPr lang="cs-CZ" sz="1400" dirty="0" smtClean="0"/>
              <a:t>být naloženo.</a:t>
            </a:r>
          </a:p>
          <a:p>
            <a:pPr marL="0" indent="0">
              <a:buNone/>
            </a:pPr>
            <a:r>
              <a:rPr lang="cs-CZ" sz="1400" dirty="0" smtClean="0"/>
              <a:t>Byl/a jsem informován/a o možnosti si stěžovat, a to odborné </a:t>
            </a:r>
            <a:r>
              <a:rPr lang="cs-CZ" sz="1400" dirty="0" err="1" smtClean="0"/>
              <a:t>asistencte</a:t>
            </a:r>
            <a:r>
              <a:rPr lang="cs-CZ" sz="1400" dirty="0" smtClean="0"/>
              <a:t> katedry pastorační a sociální práce, ETF UK, PhDr. Haně Janečkové PhD., tel. 608 822 986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Podpis partnera rozhovoru: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Datum</a:t>
            </a:r>
            <a:r>
              <a:rPr lang="cs-CZ" sz="1400" dirty="0" smtClean="0"/>
              <a:t>:                                                                                                                      Podpis </a:t>
            </a:r>
            <a:r>
              <a:rPr lang="cs-CZ" sz="1400" dirty="0"/>
              <a:t>studenta: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4480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13684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Podmínky zápočtu 3.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775"/>
            <a:ext cx="7772400" cy="49688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b="1" dirty="0" smtClean="0"/>
              <a:t>Esej na téma profesionalita a spiritualita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000" dirty="0" smtClean="0"/>
              <a:t>Zamyslete se nad otázkami: </a:t>
            </a:r>
          </a:p>
          <a:p>
            <a:pPr eaLnBrk="1" hangingPunct="1">
              <a:defRPr/>
            </a:pPr>
            <a:r>
              <a:rPr lang="cs-CZ" sz="2000" dirty="0" smtClean="0"/>
              <a:t>Co pro mě znamená duchovní dimenze sociální práce?</a:t>
            </a:r>
          </a:p>
          <a:p>
            <a:pPr eaLnBrk="1" hangingPunct="1">
              <a:defRPr/>
            </a:pPr>
            <a:r>
              <a:rPr lang="cs-CZ" sz="2000" dirty="0" smtClean="0"/>
              <a:t>Je profesionální sociální práce (odborné kompetence sociálního pracovníka) slučitelná s jeho duchovním životem (duchovním zakotvením,  duchovní tradicí)?</a:t>
            </a:r>
          </a:p>
          <a:p>
            <a:pPr eaLnBrk="1" hangingPunct="1">
              <a:defRPr/>
            </a:pPr>
            <a:r>
              <a:rPr lang="cs-CZ" sz="2000" dirty="0" smtClean="0"/>
              <a:t>Má (měla by mít) víra nějaký vliv na sociální práci v církevní organizaci? V čem může být přínosem, v čem brzdou (rizikem)?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000" dirty="0" smtClean="0"/>
              <a:t>Přečtěte k tomuto tématu alespoň jeden odborný text, uveďte odkaz.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000" dirty="0" smtClean="0"/>
              <a:t>Esej bude mít max. rozsah 2 str. textu (750 slov)  </a:t>
            </a:r>
            <a:r>
              <a:rPr lang="cs-CZ" sz="2000" b="1" dirty="0" smtClean="0"/>
              <a:t>ve standardní formě: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1400" dirty="0" smtClean="0"/>
              <a:t>Jméno autora: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1400" dirty="0" smtClean="0"/>
              <a:t>Název práce:</a:t>
            </a:r>
            <a:endParaRPr lang="cs-CZ" sz="1400" dirty="0"/>
          </a:p>
          <a:p>
            <a:pPr marL="0" indent="0" eaLnBrk="1" hangingPunct="1">
              <a:buFontTx/>
              <a:buNone/>
              <a:defRPr/>
            </a:pPr>
            <a:r>
              <a:rPr lang="cs-CZ" sz="1400" dirty="0" smtClean="0"/>
              <a:t>Název školy, obor: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1400" dirty="0" smtClean="0"/>
              <a:t>Rok: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1400" dirty="0" smtClean="0"/>
              <a:t>Vlastní text článku: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1400" dirty="0" smtClean="0"/>
              <a:t>Literatura, zdroje, tj.: Příjmení a jméno autora, název článku (nebo knihy), název časopisu, ročník,  č., rok vydání, strany (nebo místo vydání, vydavatel, rok vydání knihy).</a:t>
            </a:r>
          </a:p>
          <a:p>
            <a:pPr marL="0" indent="0" eaLnBrk="1" hangingPunct="1">
              <a:buFontTx/>
              <a:buNone/>
              <a:defRPr/>
            </a:pPr>
            <a:endParaRPr lang="cs-CZ" sz="2000" dirty="0" smtClean="0"/>
          </a:p>
          <a:p>
            <a:pPr marL="0" indent="0" eaLnBrk="1" hangingPunct="1">
              <a:buFontTx/>
              <a:buNone/>
              <a:defRPr/>
            </a:pPr>
            <a:endParaRPr lang="cs-CZ" sz="2000" dirty="0"/>
          </a:p>
          <a:p>
            <a:pPr marL="0" indent="0" eaLnBrk="1" hangingPunct="1">
              <a:buFontTx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132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Závěrečný test znalostí o </a:t>
            </a:r>
            <a:r>
              <a:rPr lang="cs-CZ" smtClean="0"/>
              <a:t>sociální práci v církvích </a:t>
            </a:r>
            <a:r>
              <a:rPr lang="cs-CZ" dirty="0" smtClean="0"/>
              <a:t>a církevních organizacích (17.12.)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932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85800" y="333375"/>
            <a:ext cx="7772400" cy="1008063"/>
          </a:xfrm>
        </p:spPr>
        <p:txBody>
          <a:bodyPr/>
          <a:lstStyle/>
          <a:p>
            <a:pPr eaLnBrk="1" hangingPunct="1"/>
            <a:r>
              <a:rPr lang="cs-CZ" altLang="cs-CZ" smtClean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313"/>
            <a:ext cx="8134350" cy="4611687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1600" b="1" dirty="0" err="1" smtClean="0"/>
              <a:t>Assländer</a:t>
            </a:r>
            <a:r>
              <a:rPr lang="cs-CZ" sz="1600" b="1" dirty="0" smtClean="0"/>
              <a:t>, F., </a:t>
            </a:r>
            <a:r>
              <a:rPr lang="cs-CZ" sz="1600" b="1" dirty="0" err="1" smtClean="0"/>
              <a:t>Grűn</a:t>
            </a:r>
            <a:r>
              <a:rPr lang="cs-CZ" sz="1600" b="1" dirty="0" smtClean="0"/>
              <a:t>, A. </a:t>
            </a:r>
            <a:r>
              <a:rPr lang="cs-CZ" sz="1600" dirty="0" smtClean="0"/>
              <a:t>(2011): </a:t>
            </a:r>
            <a:r>
              <a:rPr lang="cs-CZ" sz="1600" i="1" dirty="0" smtClean="0"/>
              <a:t>Práce </a:t>
            </a:r>
            <a:r>
              <a:rPr lang="cs-CZ" sz="1600" i="1" dirty="0"/>
              <a:t>jako duchovní úkol.</a:t>
            </a:r>
            <a:r>
              <a:rPr lang="cs-CZ" sz="1600" dirty="0"/>
              <a:t> 1. vydání. Kostelní Vydří: Karmelitánské nakladatelství, 2011. ISBN 978-80-7195-368-5. </a:t>
            </a:r>
            <a:endParaRPr lang="cs-CZ" sz="1600" dirty="0" smtClean="0"/>
          </a:p>
          <a:p>
            <a:pPr>
              <a:defRPr/>
            </a:pPr>
            <a:r>
              <a:rPr lang="cs-CZ" sz="1600" i="1" dirty="0" smtClean="0"/>
              <a:t>Náboženský</a:t>
            </a:r>
            <a:r>
              <a:rPr lang="cs-CZ" sz="1600" i="1" dirty="0"/>
              <a:t>, </a:t>
            </a:r>
            <a:r>
              <a:rPr lang="cs-CZ" sz="1600" i="1" dirty="0" err="1"/>
              <a:t>filosofikcý</a:t>
            </a:r>
            <a:r>
              <a:rPr lang="cs-CZ" sz="1600" i="1" dirty="0"/>
              <a:t> a společenský kontext. </a:t>
            </a:r>
            <a:r>
              <a:rPr lang="cs-CZ" sz="1600" dirty="0"/>
              <a:t>In: </a:t>
            </a:r>
            <a:r>
              <a:rPr lang="cs-CZ" sz="1600" b="1" dirty="0"/>
              <a:t>Matoušek O. a kol</a:t>
            </a:r>
            <a:r>
              <a:rPr lang="cs-CZ" sz="1600" b="1" dirty="0" smtClean="0"/>
              <a:t>. </a:t>
            </a:r>
            <a:r>
              <a:rPr lang="cs-CZ" sz="1600" dirty="0" smtClean="0"/>
              <a:t>(2013)</a:t>
            </a:r>
            <a:r>
              <a:rPr lang="cs-CZ" sz="1600" b="1" dirty="0" smtClean="0"/>
              <a:t>: </a:t>
            </a:r>
            <a:r>
              <a:rPr lang="cs-CZ" sz="1600" i="1" dirty="0"/>
              <a:t>Encyklopedie sociální práce, </a:t>
            </a:r>
            <a:r>
              <a:rPr lang="cs-CZ" sz="1600" dirty="0"/>
              <a:t>Praha: </a:t>
            </a:r>
            <a:r>
              <a:rPr lang="cs-CZ" sz="1600" dirty="0" smtClean="0"/>
              <a:t>Portál, </a:t>
            </a:r>
            <a:r>
              <a:rPr lang="cs-CZ" sz="1600" dirty="0"/>
              <a:t>s. 147-178. ISBN </a:t>
            </a:r>
            <a:r>
              <a:rPr lang="cs-CZ" sz="1600" dirty="0" smtClean="0"/>
              <a:t>978-80-262-0366-7</a:t>
            </a:r>
          </a:p>
          <a:p>
            <a:pPr eaLnBrk="1" hangingPunct="1">
              <a:defRPr/>
            </a:pPr>
            <a:r>
              <a:rPr lang="cs-CZ" sz="1600" i="1" dirty="0" smtClean="0"/>
              <a:t>Duchovní dimenze sociální práce. </a:t>
            </a:r>
            <a:r>
              <a:rPr lang="cs-CZ" sz="1600" dirty="0" smtClean="0"/>
              <a:t>Sociální práce/Sociálna </a:t>
            </a:r>
            <a:r>
              <a:rPr lang="cs-CZ" sz="1600" dirty="0" err="1" smtClean="0"/>
              <a:t>práca</a:t>
            </a:r>
            <a:r>
              <a:rPr lang="cs-CZ" sz="1600" dirty="0" smtClean="0"/>
              <a:t> č.4, roč. 8, 2008</a:t>
            </a:r>
            <a:endParaRPr lang="cs-CZ" sz="1600" dirty="0"/>
          </a:p>
          <a:p>
            <a:pPr eaLnBrk="1" hangingPunct="1">
              <a:defRPr/>
            </a:pPr>
            <a:r>
              <a:rPr lang="cs-CZ" sz="1600" b="1" dirty="0" smtClean="0"/>
              <a:t>Baštecká B., Beneš L., Haška P., </a:t>
            </a:r>
            <a:r>
              <a:rPr lang="cs-CZ" sz="1600" b="1" dirty="0" err="1" smtClean="0"/>
              <a:t>Jandejsek</a:t>
            </a:r>
            <a:r>
              <a:rPr lang="cs-CZ" sz="1600" b="1" dirty="0" smtClean="0"/>
              <a:t> P., Janečková H., Provazníková E., </a:t>
            </a:r>
            <a:r>
              <a:rPr lang="cs-CZ" sz="1600" b="1" dirty="0" err="1" smtClean="0"/>
              <a:t>Šimr</a:t>
            </a:r>
            <a:r>
              <a:rPr lang="cs-CZ" sz="1600" b="1" dirty="0" smtClean="0"/>
              <a:t> K. </a:t>
            </a:r>
            <a:r>
              <a:rPr lang="cs-CZ" sz="1600" dirty="0" smtClean="0"/>
              <a:t>(2012): </a:t>
            </a:r>
            <a:r>
              <a:rPr lang="cs-CZ" sz="1600" i="1" dirty="0" smtClean="0"/>
              <a:t>Společenství: Diakonie žitá, poskytovaná, vyučovaná</a:t>
            </a:r>
            <a:r>
              <a:rPr lang="cs-CZ" sz="1600" dirty="0" smtClean="0"/>
              <a:t>. </a:t>
            </a:r>
            <a:r>
              <a:rPr lang="cs-CZ" sz="1600" dirty="0"/>
              <a:t>T</a:t>
            </a:r>
            <a:r>
              <a:rPr lang="cs-CZ" sz="1600" dirty="0" smtClean="0"/>
              <a:t>ext </a:t>
            </a:r>
            <a:r>
              <a:rPr lang="cs-CZ" sz="1600" dirty="0"/>
              <a:t>připravený pro konferenci </a:t>
            </a:r>
            <a:r>
              <a:rPr lang="cs-CZ" sz="1600" dirty="0" err="1"/>
              <a:t>Hidden</a:t>
            </a:r>
            <a:r>
              <a:rPr lang="cs-CZ" sz="1600" dirty="0"/>
              <a:t> </a:t>
            </a:r>
            <a:r>
              <a:rPr lang="cs-CZ" sz="1600" dirty="0" err="1"/>
              <a:t>Europe</a:t>
            </a:r>
            <a:r>
              <a:rPr lang="cs-CZ" sz="1600" dirty="0"/>
              <a:t>, konané v Praze v září 2012, 25 s</a:t>
            </a:r>
            <a:r>
              <a:rPr lang="cs-CZ" sz="1600" dirty="0" smtClean="0"/>
              <a:t>.</a:t>
            </a:r>
          </a:p>
          <a:p>
            <a:pPr>
              <a:defRPr/>
            </a:pPr>
            <a:r>
              <a:rPr lang="cs-CZ" sz="1600" b="1" dirty="0" err="1"/>
              <a:t>Michlíčková</a:t>
            </a:r>
            <a:r>
              <a:rPr lang="cs-CZ" sz="1600" b="1" dirty="0"/>
              <a:t> M</a:t>
            </a:r>
            <a:r>
              <a:rPr lang="cs-CZ" sz="1600" b="1" dirty="0" smtClean="0"/>
              <a:t>. (</a:t>
            </a:r>
            <a:r>
              <a:rPr lang="cs-CZ" sz="1600" dirty="0" smtClean="0"/>
              <a:t>2003):</a:t>
            </a:r>
            <a:r>
              <a:rPr lang="cs-CZ" sz="1600" b="1" dirty="0" smtClean="0"/>
              <a:t> </a:t>
            </a:r>
            <a:r>
              <a:rPr lang="cs-CZ" sz="1600" i="1" dirty="0"/>
              <a:t>Sociální působení církví v České republice v současné době.</a:t>
            </a:r>
            <a:r>
              <a:rPr lang="cs-CZ" sz="1600" dirty="0"/>
              <a:t> Bakalářská práce, ETF </a:t>
            </a:r>
            <a:r>
              <a:rPr lang="cs-CZ" sz="1600" dirty="0" smtClean="0"/>
              <a:t>UK</a:t>
            </a:r>
          </a:p>
          <a:p>
            <a:pPr>
              <a:defRPr/>
            </a:pPr>
            <a:r>
              <a:rPr lang="cs-CZ" sz="1600" i="1" dirty="0" smtClean="0"/>
              <a:t>Misie a uzdravování</a:t>
            </a:r>
            <a:r>
              <a:rPr lang="cs-CZ" sz="1600" dirty="0"/>
              <a:t> </a:t>
            </a:r>
            <a:r>
              <a:rPr lang="cs-CZ" sz="1600" dirty="0" smtClean="0"/>
              <a:t>-  články od Hynka, </a:t>
            </a:r>
            <a:r>
              <a:rPr lang="cs-CZ" sz="1600" dirty="0" err="1" smtClean="0"/>
              <a:t>Baštecké</a:t>
            </a:r>
            <a:r>
              <a:rPr lang="cs-CZ" sz="1600" dirty="0" smtClean="0"/>
              <a:t>, </a:t>
            </a:r>
            <a:r>
              <a:rPr lang="cs-CZ" sz="1600" dirty="0" err="1" smtClean="0"/>
              <a:t>Eglina</a:t>
            </a:r>
            <a:r>
              <a:rPr lang="cs-CZ" sz="1600" dirty="0" smtClean="0"/>
              <a:t>, Pokorného aj. (2014): </a:t>
            </a:r>
            <a:r>
              <a:rPr lang="cs-CZ" sz="1600" dirty="0" err="1" smtClean="0"/>
              <a:t>Misiologické</a:t>
            </a:r>
            <a:r>
              <a:rPr lang="cs-CZ" sz="1600" dirty="0" smtClean="0"/>
              <a:t> fórum č. </a:t>
            </a:r>
            <a:r>
              <a:rPr lang="cs-CZ" sz="1600" dirty="0"/>
              <a:t>2 (http://</a:t>
            </a:r>
            <a:r>
              <a:rPr lang="cs-CZ" sz="1600" dirty="0" smtClean="0"/>
              <a:t>www.missioncentre.eu/</a:t>
            </a:r>
            <a:r>
              <a:rPr lang="cs-CZ" sz="1600" dirty="0" err="1" smtClean="0"/>
              <a:t>files</a:t>
            </a:r>
            <a:r>
              <a:rPr lang="cs-CZ" sz="1600" dirty="0" smtClean="0"/>
              <a:t>/MF_2_14.pdf)</a:t>
            </a:r>
          </a:p>
          <a:p>
            <a:pPr>
              <a:defRPr/>
            </a:pPr>
            <a:r>
              <a:rPr lang="cs-CZ" sz="1600" b="1" dirty="0" smtClean="0"/>
              <a:t>Martinek</a:t>
            </a:r>
            <a:r>
              <a:rPr lang="cs-CZ" sz="1600" dirty="0" smtClean="0"/>
              <a:t>, </a:t>
            </a:r>
            <a:r>
              <a:rPr lang="cs-CZ" sz="1600" b="1" dirty="0" smtClean="0"/>
              <a:t>M. </a:t>
            </a:r>
            <a:r>
              <a:rPr lang="cs-CZ" sz="1600" dirty="0"/>
              <a:t>(2008). </a:t>
            </a:r>
            <a:r>
              <a:rPr lang="cs-CZ" sz="1600" i="1" dirty="0"/>
              <a:t>Praktická teologie pro sociální pracovníky.</a:t>
            </a:r>
            <a:r>
              <a:rPr lang="cs-CZ" sz="1600" dirty="0"/>
              <a:t> Praha: </a:t>
            </a:r>
            <a:r>
              <a:rPr lang="cs-CZ" sz="1600" dirty="0" err="1"/>
              <a:t>Jabok</a:t>
            </a:r>
            <a:r>
              <a:rPr lang="cs-CZ" sz="1600" dirty="0" smtClean="0"/>
              <a:t>.</a:t>
            </a:r>
          </a:p>
          <a:p>
            <a:pPr eaLnBrk="1" hangingPunct="1">
              <a:defRPr/>
            </a:pPr>
            <a:r>
              <a:rPr lang="cs-CZ" sz="1600" b="1" dirty="0" smtClean="0"/>
              <a:t>Martínek M. </a:t>
            </a:r>
            <a:r>
              <a:rPr lang="cs-CZ" sz="1600" dirty="0" smtClean="0"/>
              <a:t>(2010):</a:t>
            </a:r>
            <a:r>
              <a:rPr lang="cs-CZ" sz="1600" b="1" dirty="0" smtClean="0"/>
              <a:t> </a:t>
            </a:r>
            <a:r>
              <a:rPr lang="cs-CZ" sz="1600" i="1" dirty="0" smtClean="0"/>
              <a:t>Křesťanské církve v občanské společnosti. </a:t>
            </a:r>
            <a:r>
              <a:rPr lang="cs-CZ" sz="1600" dirty="0" smtClean="0"/>
              <a:t>Studijní text. is.jabok.cz/el/JA10/leto2010/RJ3402/um/KCOStext07.pdf</a:t>
            </a:r>
          </a:p>
          <a:p>
            <a:pPr eaLnBrk="1" hangingPunct="1">
              <a:defRPr/>
            </a:pPr>
            <a:r>
              <a:rPr lang="cs-CZ" sz="1600" b="1" dirty="0" smtClean="0"/>
              <a:t>Opatrný M. </a:t>
            </a:r>
            <a:r>
              <a:rPr lang="cs-CZ" sz="1600" dirty="0" smtClean="0"/>
              <a:t>(2007)</a:t>
            </a:r>
            <a:r>
              <a:rPr lang="cs-CZ" sz="1600" b="1" dirty="0" smtClean="0"/>
              <a:t>: </a:t>
            </a:r>
            <a:r>
              <a:rPr lang="cs-CZ" sz="1600" i="1" dirty="0" smtClean="0"/>
              <a:t>Diakonická teologie. </a:t>
            </a:r>
            <a:r>
              <a:rPr lang="cs-CZ" sz="1600" dirty="0" smtClean="0"/>
              <a:t>Studijní materiály. TF JČU České Budějovice 2007/2008, on-line </a:t>
            </a:r>
            <a:r>
              <a:rPr lang="cs-CZ" sz="1600" i="1" dirty="0"/>
              <a:t>www.tf.jcu.cz/</a:t>
            </a:r>
            <a:r>
              <a:rPr lang="cs-CZ" sz="1600" i="1" dirty="0" err="1"/>
              <a:t>getfile</a:t>
            </a:r>
            <a:r>
              <a:rPr lang="cs-CZ" sz="1600" i="1" dirty="0"/>
              <a:t>/02b0d12a07a8d2e8</a:t>
            </a:r>
            <a:r>
              <a:rPr lang="cs-CZ" sz="1600" dirty="0"/>
              <a:t>‎</a:t>
            </a:r>
          </a:p>
          <a:p>
            <a:pPr eaLnBrk="1" hangingPunct="1">
              <a:defRPr/>
            </a:pPr>
            <a:r>
              <a:rPr lang="cs-CZ" sz="1600" b="1" dirty="0"/>
              <a:t>Pavelka T</a:t>
            </a:r>
            <a:r>
              <a:rPr lang="cs-CZ" sz="1600" b="1" dirty="0" smtClean="0"/>
              <a:t>. </a:t>
            </a:r>
            <a:r>
              <a:rPr lang="cs-CZ" sz="1600" dirty="0" smtClean="0"/>
              <a:t>(2012)</a:t>
            </a:r>
            <a:r>
              <a:rPr lang="cs-CZ" sz="1600" b="1" dirty="0" smtClean="0"/>
              <a:t>: </a:t>
            </a:r>
            <a:r>
              <a:rPr lang="cs-CZ" sz="1600" dirty="0"/>
              <a:t>Laické služby: Křesťanská služba. Český bratr on-line, </a:t>
            </a:r>
            <a:r>
              <a:rPr lang="cs-CZ" sz="1600" dirty="0" smtClean="0"/>
              <a:t> č.10</a:t>
            </a:r>
          </a:p>
          <a:p>
            <a:pPr eaLnBrk="1" hangingPunct="1">
              <a:defRPr/>
            </a:pPr>
            <a:r>
              <a:rPr lang="cs-CZ" sz="1600" b="1" dirty="0" smtClean="0"/>
              <a:t>Rohlenová A. </a:t>
            </a:r>
            <a:r>
              <a:rPr lang="cs-CZ" sz="1600" dirty="0" smtClean="0"/>
              <a:t>(2014): Spirituální potřeby lidí s DMO a jejich naplňování v sociální práci. Magisterská diplomová práce. ETF UK</a:t>
            </a:r>
          </a:p>
          <a:p>
            <a:pPr>
              <a:defRPr/>
            </a:pPr>
            <a:r>
              <a:rPr lang="cs-CZ" sz="1600" dirty="0" smtClean="0"/>
              <a:t>a další</a:t>
            </a:r>
          </a:p>
          <a:p>
            <a:pPr eaLnBrk="1" hangingPunct="1">
              <a:defRPr/>
            </a:pPr>
            <a:endParaRPr lang="cs-CZ" sz="1600" dirty="0"/>
          </a:p>
          <a:p>
            <a:pPr marL="0" indent="0" eaLnBrk="1" hangingPunct="1">
              <a:buFontTx/>
              <a:buNone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828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Internetové zdroje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i="1" dirty="0" smtClean="0"/>
              <a:t>e-cirkev.cz</a:t>
            </a:r>
            <a:r>
              <a:rPr lang="cs-CZ" i="1" dirty="0"/>
              <a:t>; </a:t>
            </a:r>
            <a:endParaRPr lang="cs-CZ" i="1" dirty="0" smtClean="0"/>
          </a:p>
          <a:p>
            <a:pPr>
              <a:defRPr/>
            </a:pPr>
            <a:r>
              <a:rPr lang="cs-CZ" i="1" dirty="0" smtClean="0"/>
              <a:t>evangnet.cz</a:t>
            </a:r>
            <a:r>
              <a:rPr lang="cs-CZ" i="1" dirty="0"/>
              <a:t>; </a:t>
            </a:r>
            <a:endParaRPr lang="cs-CZ" i="1" dirty="0" smtClean="0"/>
          </a:p>
          <a:p>
            <a:pPr>
              <a:defRPr/>
            </a:pPr>
            <a:r>
              <a:rPr lang="cs-CZ" i="1" dirty="0" smtClean="0"/>
              <a:t>www.diakonie.cz</a:t>
            </a:r>
            <a:r>
              <a:rPr lang="cs-CZ" i="1" dirty="0"/>
              <a:t>; </a:t>
            </a:r>
            <a:endParaRPr lang="cs-CZ" i="1" dirty="0" smtClean="0"/>
          </a:p>
          <a:p>
            <a:pPr>
              <a:defRPr/>
            </a:pPr>
            <a:r>
              <a:rPr lang="cs-CZ" i="1" dirty="0" smtClean="0"/>
              <a:t>Institut důstojného </a:t>
            </a:r>
            <a:r>
              <a:rPr lang="cs-CZ" i="1" dirty="0"/>
              <a:t>stárnutí http://www.dustojnestarnuti.cz/etika-a-spiritualita/uzdravovani-bolest-a-spiritualni-pece-ve-zdravotnictvi/</a:t>
            </a:r>
            <a:endParaRPr lang="cs-CZ" i="1" dirty="0" smtClean="0"/>
          </a:p>
          <a:p>
            <a:pPr>
              <a:defRPr/>
            </a:pPr>
            <a:r>
              <a:rPr lang="cs-CZ" i="1" dirty="0" smtClean="0"/>
              <a:t>www.slezskadiakonie.cz</a:t>
            </a:r>
            <a:r>
              <a:rPr lang="cs-CZ" i="1" dirty="0"/>
              <a:t>; </a:t>
            </a:r>
            <a:endParaRPr lang="cs-CZ" i="1" dirty="0" smtClean="0"/>
          </a:p>
          <a:p>
            <a:pPr>
              <a:defRPr/>
            </a:pPr>
            <a:r>
              <a:rPr lang="cs-CZ" i="1" dirty="0" smtClean="0"/>
              <a:t>www.charita.cz </a:t>
            </a:r>
            <a:endParaRPr lang="cs-CZ" i="1" dirty="0"/>
          </a:p>
          <a:p>
            <a:pPr>
              <a:defRPr/>
            </a:pPr>
            <a:r>
              <a:rPr lang="cs-CZ" i="1" dirty="0" smtClean="0"/>
              <a:t>www.http</a:t>
            </a:r>
            <a:r>
              <a:rPr lang="cs-CZ" i="1" dirty="0"/>
              <a:t>://caritasczech.org/en/ aj</a:t>
            </a:r>
            <a:r>
              <a:rPr lang="cs-CZ" i="1" dirty="0" smtClean="0"/>
              <a:t>.</a:t>
            </a:r>
          </a:p>
          <a:p>
            <a:pPr>
              <a:defRPr/>
            </a:pPr>
            <a:r>
              <a:rPr lang="cs-CZ" i="1" dirty="0" smtClean="0">
                <a:hlinkClick r:id="rId2"/>
              </a:rPr>
              <a:t>www.adra.cz</a:t>
            </a:r>
            <a:endParaRPr lang="cs-CZ" i="1" dirty="0" smtClean="0"/>
          </a:p>
          <a:p>
            <a:pPr>
              <a:defRPr/>
            </a:pPr>
            <a:r>
              <a:rPr lang="cs-CZ" i="1" dirty="0" smtClean="0">
                <a:hlinkClick r:id="rId3"/>
              </a:rPr>
              <a:t>www.armadaspasy.cz</a:t>
            </a:r>
            <a:endParaRPr lang="cs-CZ" i="1" dirty="0" smtClean="0"/>
          </a:p>
          <a:p>
            <a:pPr>
              <a:defRPr/>
            </a:pPr>
            <a:r>
              <a:rPr lang="cs-CZ" i="1" dirty="0"/>
              <a:t>ww.cb.cz/</a:t>
            </a:r>
            <a:r>
              <a:rPr lang="cs-CZ" b="1" i="1" dirty="0"/>
              <a:t>diakonie</a:t>
            </a:r>
            <a:r>
              <a:rPr lang="cs-CZ" i="1" dirty="0"/>
              <a:t>/</a:t>
            </a:r>
            <a:r>
              <a:rPr lang="cs-CZ" dirty="0" smtClean="0"/>
              <a:t>‎</a:t>
            </a:r>
          </a:p>
          <a:p>
            <a:pPr>
              <a:defRPr/>
            </a:pPr>
            <a:r>
              <a:rPr lang="cs-CZ" b="1" i="1" dirty="0" smtClean="0"/>
              <a:t>diakonie</a:t>
            </a:r>
            <a:r>
              <a:rPr lang="cs-CZ" i="1" dirty="0" smtClean="0"/>
              <a:t>.ccsh.cz</a:t>
            </a:r>
          </a:p>
          <a:p>
            <a:pPr>
              <a:defRPr/>
            </a:pPr>
            <a:r>
              <a:rPr lang="cs-CZ" i="1" dirty="0"/>
              <a:t>a</a:t>
            </a:r>
            <a:r>
              <a:rPr lang="cs-CZ" i="1" dirty="0" smtClean="0"/>
              <a:t>j.</a:t>
            </a:r>
            <a:endParaRPr lang="cs-CZ" i="1" dirty="0"/>
          </a:p>
          <a:p>
            <a:pPr marL="0" indent="0">
              <a:buNone/>
              <a:defRPr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807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698</Words>
  <Application>Microsoft Office PowerPoint</Application>
  <PresentationFormat>Předvádění na obrazovce (4:3)</PresentationFormat>
  <Paragraphs>80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Sociální práce v církvích  a církevních organizacích</vt:lpstr>
      <vt:lpstr>Podmínky zápočtu 1.</vt:lpstr>
      <vt:lpstr>Podmínky zápočtu 2.</vt:lpstr>
      <vt:lpstr>Prezentace aplikace PowerPoint</vt:lpstr>
      <vt:lpstr>Informovaný souhlas – příklad:</vt:lpstr>
      <vt:lpstr>Podmínky zápočtu 3.</vt:lpstr>
      <vt:lpstr>Zkouška </vt:lpstr>
      <vt:lpstr>Literatura</vt:lpstr>
      <vt:lpstr> Internetové zdroje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v církvích a církevních organizacích</dc:title>
  <dc:creator>Hana Janečková</dc:creator>
  <cp:lastModifiedBy>Hana Janečková</cp:lastModifiedBy>
  <cp:revision>19</cp:revision>
  <cp:lastPrinted>2014-07-15T10:37:09Z</cp:lastPrinted>
  <dcterms:created xsi:type="dcterms:W3CDTF">2013-09-25T07:41:20Z</dcterms:created>
  <dcterms:modified xsi:type="dcterms:W3CDTF">2014-09-14T05:49:55Z</dcterms:modified>
</cp:coreProperties>
</file>