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8417-D8AA-43EB-9193-B700D9AB5E01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práce</a:t>
            </a:r>
            <a:br>
              <a:rPr lang="cs-CZ" b="1" dirty="0" smtClean="0"/>
            </a:br>
            <a:r>
              <a:rPr lang="cs-CZ" b="1" dirty="0" smtClean="0"/>
              <a:t>Sociální pracovník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</a:t>
            </a:r>
          </a:p>
          <a:p>
            <a:r>
              <a:rPr lang="cs-CZ" dirty="0" smtClean="0"/>
              <a:t>ZS 2014</a:t>
            </a:r>
          </a:p>
          <a:p>
            <a:r>
              <a:rPr lang="cs-CZ" dirty="0" smtClean="0"/>
              <a:t>PaedDr. M. Vorlová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Etický kodex sociálních pracovníků ČR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Zásady  sociální práce a pravidla chování sociálního pracovníka ve vztahu ke klientům,   organizaci, kolegům, společnosti a profesi</a:t>
            </a:r>
          </a:p>
          <a:p>
            <a:r>
              <a:rPr lang="cs-CZ" dirty="0" smtClean="0"/>
              <a:t>Společnost sociálních pracovníků ČR</a:t>
            </a:r>
          </a:p>
          <a:p>
            <a:r>
              <a:rPr lang="cs-CZ" dirty="0" smtClean="0"/>
              <a:t>Profesní sdružení sociálních pracovníků v ČR , jejich postavení a role</a:t>
            </a:r>
          </a:p>
          <a:p>
            <a:r>
              <a:rPr lang="cs-CZ" dirty="0" smtClean="0"/>
              <a:t>„Profesní zákon“ o sociálních  pracovnících  a profesní komoře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cs-CZ" sz="2800" dirty="0" smtClean="0"/>
              <a:t>Ochraňuje lidskou důstojnost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Podporuje sociální změnu, řešení problémů v mezilidských vztazích, posílení , zmocnění a osvobození lidí za účelem naplnění (zvýšení) jejich osobního blaha.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Pro SP jsou klíčové principy lidských práv a společenské spravedlnosti.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Je v principu sled činností směřujících k návratu nebo udržení základní důstojnosti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Je činnost, která je součástí systémů sociální ochrany osob   </a:t>
            </a:r>
            <a:r>
              <a:rPr lang="cs-CZ" sz="2200" i="1" dirty="0" smtClean="0"/>
              <a:t>(VZZ o SP pracovní dokument Odborného kolegia)</a:t>
            </a:r>
          </a:p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Cílem SP  je zprostředkování rovnováhy mezi očekáváním sociálního prostředí, a schopností klienta tato očekávání zvládat.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Rovnováhu  mezi jedincem, skupinou, komunitou a sociálním prostředím SP zprostředkovává 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a)působením na klienty i sociální prostředí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b)působením na interakce mezi klienty a jejich           </a:t>
            </a:r>
            <a:r>
              <a:rPr lang="cs-CZ" dirty="0" err="1" smtClean="0"/>
              <a:t>soc.prostředím</a:t>
            </a: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c) přispívá k tomu, aby  klient překonal škálu bariér ke zvládání své životní situace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pracovník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dirty="0"/>
              <a:t>k</a:t>
            </a:r>
            <a:r>
              <a:rPr lang="cs-CZ" dirty="0" smtClean="0"/>
              <a:t>omplexně poznává jedinečné životní situace klientů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Navrhuje, koncipuje, provádí , vyhodnocuje pomáhající intervence (podle jedinečných potřeb klienta)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Využívá  různorodé teoretické koncepty a metody působení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Spolupracuje se specialisty dalších pomáhajících oborů</a:t>
            </a:r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Předpoklady pro výkon 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Sociální pracovník současně má schopnost a dovede: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klienty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sociální prostředí klientů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interakce nebo vazby mezi klienty a jejich sociálním  prostředím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Zastává postoje a hodnoty v souladu s profesní etikou   </a:t>
            </a:r>
            <a:r>
              <a:rPr lang="cs-CZ" sz="1900" i="1" dirty="0" smtClean="0"/>
              <a:t>(L. Musil, přednáška pro ASVSP, Brno  2012)</a:t>
            </a:r>
            <a:endParaRPr lang="cs-CZ" sz="1900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Etika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IFSW Mezinárodní federace  </a:t>
            </a:r>
            <a:r>
              <a:rPr lang="cs-CZ" dirty="0" err="1" smtClean="0"/>
              <a:t>soc</a:t>
            </a:r>
            <a:r>
              <a:rPr lang="cs-CZ" dirty="0" smtClean="0"/>
              <a:t>. pracovníků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Mezinárodní etický kodex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Etické uvědomění je nutná součást odborné praxe SP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Schopnost a oddanost etickému jednání je  základním aspektem kvalitní služby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Nezbytnost reflexe a diskuse  o etických dilematech a problémech v praxi SP</a:t>
            </a:r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Příklady problémových oblastí :</a:t>
            </a:r>
          </a:p>
          <a:p>
            <a:r>
              <a:rPr lang="cs-CZ" dirty="0" smtClean="0"/>
              <a:t>loajalita SP  se často ocitá ve střetu konfliktních zájmů</a:t>
            </a:r>
          </a:p>
          <a:p>
            <a:r>
              <a:rPr lang="cs-CZ" dirty="0" smtClean="0"/>
              <a:t>SP působí zároveň jako  pomocníci i kontroloři</a:t>
            </a:r>
          </a:p>
          <a:p>
            <a:r>
              <a:rPr lang="cs-CZ" dirty="0" smtClean="0"/>
              <a:t>Konflikty mezi povinností SP chránit zájmy lidí, se kterými pracují, a požadavky společnosti na efektivitu  a užitečnost</a:t>
            </a:r>
          </a:p>
          <a:p>
            <a:r>
              <a:rPr lang="cs-CZ" dirty="0" smtClean="0"/>
              <a:t>Zdroje ve společnosti jsou limitované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cs-CZ" b="1" dirty="0" smtClean="0"/>
              <a:t>Mezinárodní konvence</a:t>
            </a:r>
          </a:p>
          <a:p>
            <a:r>
              <a:rPr lang="cs-CZ" dirty="0" smtClean="0"/>
              <a:t>Mezinárodní deklarace a úmluvy o lidských právech  vytvářejí obecné standardy a poukazují na práva, která jsou uznávána globální společností</a:t>
            </a:r>
          </a:p>
          <a:p>
            <a:r>
              <a:rPr lang="cs-CZ" dirty="0" smtClean="0"/>
              <a:t>Dokumenty relevantní  pro praxi SP :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Všeobecná deklarace lidských práv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err="1" smtClean="0"/>
              <a:t>Mezinár.pakt</a:t>
            </a:r>
            <a:r>
              <a:rPr lang="cs-CZ" b="1" dirty="0" smtClean="0"/>
              <a:t> o občanských a politických právech </a:t>
            </a:r>
            <a:r>
              <a:rPr lang="cs-CZ" b="1" dirty="0" err="1" smtClean="0"/>
              <a:t>Mezinár.pakt</a:t>
            </a:r>
            <a:r>
              <a:rPr lang="cs-CZ" b="1" dirty="0" smtClean="0"/>
              <a:t> o hospodářských, sociálních a kulturních právech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Mezinárodní  úmluva o odstranění všech forem diskriminace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Úmluva o odstranění  všech forem diskriminace žen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    Úmluva o právech dítěte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Úmluva o původních domorodých obyvatelích</a:t>
            </a: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b="1" dirty="0" smtClean="0"/>
              <a:t>Principy</a:t>
            </a:r>
          </a:p>
          <a:p>
            <a:r>
              <a:rPr lang="cs-CZ" b="1" dirty="0" smtClean="0"/>
              <a:t>Lidská práva a lidská důstojnost </a:t>
            </a:r>
            <a:r>
              <a:rPr lang="cs-CZ" dirty="0" smtClean="0"/>
              <a:t>(sebeurčení, participace,  každý člověk je celostní bytost, identifikace </a:t>
            </a:r>
            <a:r>
              <a:rPr lang="cs-CZ" dirty="0" err="1" smtClean="0"/>
              <a:t>apodpora</a:t>
            </a:r>
            <a:r>
              <a:rPr lang="cs-CZ" dirty="0" smtClean="0"/>
              <a:t> silných stránek)</a:t>
            </a:r>
          </a:p>
          <a:p>
            <a:r>
              <a:rPr lang="cs-CZ" b="1" dirty="0" smtClean="0"/>
              <a:t>Sociální spravedlnost </a:t>
            </a:r>
            <a:r>
              <a:rPr lang="cs-CZ" dirty="0" smtClean="0"/>
              <a:t>(čelit negativní diskriminaci, uznat </a:t>
            </a:r>
            <a:r>
              <a:rPr lang="cs-CZ" dirty="0" err="1" smtClean="0"/>
              <a:t>diverzitu</a:t>
            </a:r>
            <a:r>
              <a:rPr lang="cs-CZ" dirty="0" smtClean="0"/>
              <a:t>, spravedlivá distribuce zdrojů, čelit nespravedlivé politice a praktikám, solidarita, čelit podmínkám, které přispívají k  sociálnímu vyloučení, stigmatizaci, podporovat inkluzi</a:t>
            </a:r>
          </a:p>
          <a:p>
            <a:r>
              <a:rPr lang="cs-CZ" b="1" dirty="0" smtClean="0"/>
              <a:t>Profesionální jednání</a:t>
            </a:r>
          </a:p>
          <a:p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516</Words>
  <Application>Microsoft Office PowerPoint</Application>
  <PresentationFormat>Předvádění na obrazovce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Sociální práce Sociální pracovník</vt:lpstr>
      <vt:lpstr>Sociální práce </vt:lpstr>
      <vt:lpstr>Snímek 3</vt:lpstr>
      <vt:lpstr>Sociální pracovník</vt:lpstr>
      <vt:lpstr>Předpoklady pro výkon  sociální práce</vt:lpstr>
      <vt:lpstr>Etika sociální práce</vt:lpstr>
      <vt:lpstr>Snímek 7</vt:lpstr>
      <vt:lpstr>Snímek 8</vt:lpstr>
      <vt:lpstr>Snímek 9</vt:lpstr>
      <vt:lpstr>Etický kodex sociálních pracovníků ČR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Sociální pracovník</dc:title>
  <dc:creator>vorlova</dc:creator>
  <cp:lastModifiedBy>vorlova</cp:lastModifiedBy>
  <cp:revision>29</cp:revision>
  <dcterms:created xsi:type="dcterms:W3CDTF">2014-09-30T14:20:39Z</dcterms:created>
  <dcterms:modified xsi:type="dcterms:W3CDTF">2014-10-14T13:58:43Z</dcterms:modified>
</cp:coreProperties>
</file>