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5283-0BCE-4756-AA0E-6D898D5C0E5D}" type="datetimeFigureOut">
              <a:rPr lang="cs-CZ" smtClean="0"/>
              <a:pPr/>
              <a:t>14.10.2014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828D-558C-4488-9A81-C4F2523AD7E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5283-0BCE-4756-AA0E-6D898D5C0E5D}" type="datetimeFigureOut">
              <a:rPr lang="cs-CZ" smtClean="0"/>
              <a:pPr/>
              <a:t>14.10.2014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828D-558C-4488-9A81-C4F2523AD7E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5283-0BCE-4756-AA0E-6D898D5C0E5D}" type="datetimeFigureOut">
              <a:rPr lang="cs-CZ" smtClean="0"/>
              <a:pPr/>
              <a:t>14.10.2014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828D-558C-4488-9A81-C4F2523AD7E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5283-0BCE-4756-AA0E-6D898D5C0E5D}" type="datetimeFigureOut">
              <a:rPr lang="cs-CZ" smtClean="0"/>
              <a:pPr/>
              <a:t>14.10.2014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828D-558C-4488-9A81-C4F2523AD7E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5283-0BCE-4756-AA0E-6D898D5C0E5D}" type="datetimeFigureOut">
              <a:rPr lang="cs-CZ" smtClean="0"/>
              <a:pPr/>
              <a:t>14.10.2014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828D-558C-4488-9A81-C4F2523AD7E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5283-0BCE-4756-AA0E-6D898D5C0E5D}" type="datetimeFigureOut">
              <a:rPr lang="cs-CZ" smtClean="0"/>
              <a:pPr/>
              <a:t>14.10.2014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828D-558C-4488-9A81-C4F2523AD7E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5283-0BCE-4756-AA0E-6D898D5C0E5D}" type="datetimeFigureOut">
              <a:rPr lang="cs-CZ" smtClean="0"/>
              <a:pPr/>
              <a:t>14.10.2014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828D-558C-4488-9A81-C4F2523AD7E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5283-0BCE-4756-AA0E-6D898D5C0E5D}" type="datetimeFigureOut">
              <a:rPr lang="cs-CZ" smtClean="0"/>
              <a:pPr/>
              <a:t>14.10.2014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828D-558C-4488-9A81-C4F2523AD7E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5283-0BCE-4756-AA0E-6D898D5C0E5D}" type="datetimeFigureOut">
              <a:rPr lang="cs-CZ" smtClean="0"/>
              <a:pPr/>
              <a:t>14.10.2014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828D-558C-4488-9A81-C4F2523AD7E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5283-0BCE-4756-AA0E-6D898D5C0E5D}" type="datetimeFigureOut">
              <a:rPr lang="cs-CZ" smtClean="0"/>
              <a:pPr/>
              <a:t>14.10.2014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828D-558C-4488-9A81-C4F2523AD7E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5283-0BCE-4756-AA0E-6D898D5C0E5D}" type="datetimeFigureOut">
              <a:rPr lang="cs-CZ" smtClean="0"/>
              <a:pPr/>
              <a:t>14.10.2014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828D-558C-4488-9A81-C4F2523AD7E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415283-0BCE-4756-AA0E-6D898D5C0E5D}" type="datetimeFigureOut">
              <a:rPr lang="cs-CZ" smtClean="0"/>
              <a:pPr/>
              <a:t>14.10.2014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C828D-558C-4488-9A81-C4F2523AD7EB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3600" b="1" dirty="0" smtClean="0"/>
              <a:t>Sociální práce v praxi</a:t>
            </a:r>
            <a:br>
              <a:rPr lang="cs-CZ" sz="3600" b="1" dirty="0" smtClean="0"/>
            </a:br>
            <a:r>
              <a:rPr lang="cs-CZ" sz="3600" b="1" dirty="0" smtClean="0"/>
              <a:t>Oblasti působení sociálních pracovníků</a:t>
            </a:r>
            <a:endParaRPr lang="cs-CZ" sz="36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Úvod do SP</a:t>
            </a:r>
          </a:p>
          <a:p>
            <a:r>
              <a:rPr lang="cs-CZ" dirty="0" smtClean="0"/>
              <a:t>ZS 2014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Systémy sociální ochrany 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cs-CZ" sz="2800" b="1" dirty="0" smtClean="0"/>
              <a:t>Sociální ochrana </a:t>
            </a:r>
          </a:p>
          <a:p>
            <a:pPr>
              <a:buFont typeface="Wingdings" pitchFamily="2" charset="2"/>
              <a:buChar char="ü"/>
            </a:pPr>
            <a:r>
              <a:rPr lang="cs-CZ" sz="2800" dirty="0" smtClean="0"/>
              <a:t>soubor všech nástrojů a politik, které zabezpečují usilování o sociální a zdravotní ochranu, sociální začlenění všech občanů, boj proti sociálnímu vyloučení a chudobě</a:t>
            </a:r>
          </a:p>
          <a:p>
            <a:pPr>
              <a:buFont typeface="Wingdings" pitchFamily="2" charset="2"/>
              <a:buChar char="ü"/>
            </a:pPr>
            <a:r>
              <a:rPr lang="cs-CZ" sz="2800" dirty="0" smtClean="0"/>
              <a:t>zajištění -  </a:t>
            </a:r>
            <a:r>
              <a:rPr lang="cs-CZ" sz="2800" dirty="0"/>
              <a:t>v</a:t>
            </a:r>
            <a:r>
              <a:rPr lang="cs-CZ" sz="2800" dirty="0" smtClean="0"/>
              <a:t>eřejnoprávní i soukromoprávní subjekty sociální politiky </a:t>
            </a:r>
          </a:p>
          <a:p>
            <a:pPr>
              <a:buFont typeface="Wingdings" pitchFamily="2" charset="2"/>
              <a:buChar char="ü"/>
            </a:pPr>
            <a:r>
              <a:rPr lang="cs-CZ" sz="2800" dirty="0"/>
              <a:t>o</a:t>
            </a:r>
            <a:r>
              <a:rPr lang="cs-CZ" sz="2800" dirty="0" smtClean="0"/>
              <a:t>bčanům zajišťuje  nezadatelná práva na důstojný život, rodinu, práci, sociální bezpečnost, minimální životní úroveň</a:t>
            </a:r>
          </a:p>
          <a:p>
            <a:r>
              <a:rPr lang="cs-CZ" sz="2800" b="1" dirty="0" smtClean="0"/>
              <a:t>Sociální politika  </a:t>
            </a:r>
            <a:r>
              <a:rPr lang="cs-CZ" sz="2800" dirty="0" smtClean="0"/>
              <a:t>„co dělat“ a „proč to dělat“ ?</a:t>
            </a:r>
          </a:p>
          <a:p>
            <a:r>
              <a:rPr lang="cs-CZ" sz="2800" b="1" dirty="0" smtClean="0"/>
              <a:t>Sociální správa </a:t>
            </a:r>
            <a:r>
              <a:rPr lang="cs-CZ" sz="2800" dirty="0" smtClean="0"/>
              <a:t>„jak to dělat“ a „kdo to bude dělat“?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332656"/>
            <a:ext cx="8229600" cy="452596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cs-CZ" dirty="0" smtClean="0"/>
              <a:t>Pomoc v hmotné a sociální nouzi                   (z.č. 111/2006 Sb., o pomoci v hmotné nouzi)</a:t>
            </a:r>
          </a:p>
          <a:p>
            <a:r>
              <a:rPr lang="cs-CZ" b="1" dirty="0" smtClean="0"/>
              <a:t>Sociální služby </a:t>
            </a:r>
          </a:p>
          <a:p>
            <a:r>
              <a:rPr lang="cs-CZ" dirty="0" smtClean="0"/>
              <a:t>(z.č. 108/2006 Sb., o  sociálních službách)</a:t>
            </a:r>
          </a:p>
          <a:p>
            <a:r>
              <a:rPr lang="cs-CZ" b="1" dirty="0" smtClean="0"/>
              <a:t>Sociálně právní ochrana dětí </a:t>
            </a:r>
            <a:r>
              <a:rPr lang="cs-CZ" dirty="0" smtClean="0"/>
              <a:t>(z.č. 359/1999 Sb. o sociálně právní ochraně dětí)   (MPSV)</a:t>
            </a:r>
          </a:p>
          <a:p>
            <a:r>
              <a:rPr lang="cs-CZ" dirty="0" smtClean="0"/>
              <a:t>Sociální práce ve zdravotnických zařízeních (z.č. 96/2004 Sb., o nelékařských povoláních ve zdravotnictví  (MZ)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Sociální práce ve školských zařízeních pro výkon ÚV a OV,  ve školách   (MŠMT)</a:t>
            </a:r>
          </a:p>
          <a:p>
            <a:r>
              <a:rPr lang="cs-CZ" dirty="0" smtClean="0"/>
              <a:t>Sociální práce ve vězeňství  (MS)</a:t>
            </a:r>
          </a:p>
          <a:p>
            <a:r>
              <a:rPr lang="cs-CZ" dirty="0" smtClean="0"/>
              <a:t>PMS  (MS)</a:t>
            </a:r>
          </a:p>
          <a:p>
            <a:r>
              <a:rPr lang="cs-CZ" dirty="0" smtClean="0"/>
              <a:t>Sociální práce v obcích a krajích v rámci přenesené a samostatné působnosti  (MPSV, MV)</a:t>
            </a:r>
          </a:p>
          <a:p>
            <a:r>
              <a:rPr lang="cs-CZ" dirty="0" smtClean="0"/>
              <a:t>……………………………..</a:t>
            </a:r>
          </a:p>
          <a:p>
            <a:r>
              <a:rPr lang="cs-CZ" dirty="0" smtClean="0"/>
              <a:t>…………………………..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Cílové skupiny sociální 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Ohrožené děti a ohrožené rodiny</a:t>
            </a:r>
          </a:p>
          <a:p>
            <a:r>
              <a:rPr lang="cs-CZ" dirty="0" err="1" smtClean="0"/>
              <a:t>Mnohoproblémové</a:t>
            </a:r>
            <a:r>
              <a:rPr lang="cs-CZ" dirty="0" smtClean="0"/>
              <a:t> rodiny</a:t>
            </a:r>
          </a:p>
          <a:p>
            <a:r>
              <a:rPr lang="cs-CZ" dirty="0" smtClean="0"/>
              <a:t>Riziková mládež</a:t>
            </a:r>
          </a:p>
          <a:p>
            <a:r>
              <a:rPr lang="cs-CZ" dirty="0" smtClean="0"/>
              <a:t>Oběti a pachatelé násilí v rodině</a:t>
            </a:r>
          </a:p>
          <a:p>
            <a:r>
              <a:rPr lang="cs-CZ" dirty="0" smtClean="0"/>
              <a:t>Lidé se zdravotním znevýhodněním (handicapy, zdravotní situace, mentální postižení, tělesné a smyslové postižení, duševní  onemocnění)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flipV="1">
            <a:off x="457200" y="228919"/>
            <a:ext cx="8229600" cy="45719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cs-CZ" sz="2800" dirty="0" smtClean="0"/>
              <a:t>Staří lidé</a:t>
            </a:r>
          </a:p>
          <a:p>
            <a:r>
              <a:rPr lang="cs-CZ" sz="2800" dirty="0" smtClean="0"/>
              <a:t>Lidé hospitalizovaní  ve zdravotnických zařízeních nebo v hospici</a:t>
            </a:r>
          </a:p>
          <a:p>
            <a:r>
              <a:rPr lang="cs-CZ" sz="2800" dirty="0" smtClean="0"/>
              <a:t>Lidé bez přístřeší</a:t>
            </a:r>
          </a:p>
          <a:p>
            <a:r>
              <a:rPr lang="cs-CZ" sz="2800" dirty="0" smtClean="0"/>
              <a:t>Pachatelé trestné činnosti</a:t>
            </a:r>
          </a:p>
          <a:p>
            <a:r>
              <a:rPr lang="cs-CZ" sz="2800" dirty="0" smtClean="0"/>
              <a:t>Lidé se závislostmi (uživatelé drog) </a:t>
            </a:r>
          </a:p>
          <a:p>
            <a:r>
              <a:rPr lang="cs-CZ" sz="2800" dirty="0" smtClean="0"/>
              <a:t>Lidé v prostituci</a:t>
            </a:r>
          </a:p>
          <a:p>
            <a:r>
              <a:rPr lang="cs-CZ" sz="2800" dirty="0" smtClean="0"/>
              <a:t>Lidé  nezaměstnaní a znevýhodnění na trhu práce (včetně tzv. podnikové sociální práce)</a:t>
            </a:r>
          </a:p>
          <a:p>
            <a:r>
              <a:rPr lang="cs-CZ" sz="2800" dirty="0" smtClean="0"/>
              <a:t>Uprchlíci, oběti obchodování s lidmi </a:t>
            </a:r>
          </a:p>
          <a:p>
            <a:r>
              <a:rPr lang="cs-CZ" sz="2800" dirty="0" smtClean="0"/>
              <a:t>…………………………………………..</a:t>
            </a:r>
          </a:p>
          <a:p>
            <a:r>
              <a:rPr lang="cs-CZ" sz="2800" dirty="0" smtClean="0"/>
              <a:t>………………………………………….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296</Words>
  <Application>Microsoft Office PowerPoint</Application>
  <PresentationFormat>Předvádění na obrazovce (4:3)</PresentationFormat>
  <Paragraphs>38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sady Office</vt:lpstr>
      <vt:lpstr>Sociální práce v praxi Oblasti působení sociálních pracovníků</vt:lpstr>
      <vt:lpstr>Systémy sociální ochrany </vt:lpstr>
      <vt:lpstr>Snímek 3</vt:lpstr>
      <vt:lpstr>Snímek 4</vt:lpstr>
      <vt:lpstr>Cílové skupiny sociální práce</vt:lpstr>
      <vt:lpstr>Snímek 6</vt:lpstr>
    </vt:vector>
  </TitlesOfParts>
  <Company>Jabok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Sociální práce v praxi Oblasti působení sociálch pracovníků</dc:title>
  <dc:creator>vorlova</dc:creator>
  <cp:lastModifiedBy>vorlova</cp:lastModifiedBy>
  <cp:revision>8</cp:revision>
  <dcterms:created xsi:type="dcterms:W3CDTF">2014-10-07T12:04:48Z</dcterms:created>
  <dcterms:modified xsi:type="dcterms:W3CDTF">2014-10-14T14:11:18Z</dcterms:modified>
</cp:coreProperties>
</file>