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81" r:id="rId5"/>
    <p:sldId id="283" r:id="rId6"/>
    <p:sldId id="261" r:id="rId7"/>
    <p:sldId id="260" r:id="rId8"/>
    <p:sldId id="280" r:id="rId9"/>
    <p:sldId id="265" r:id="rId10"/>
    <p:sldId id="266" r:id="rId11"/>
    <p:sldId id="267" r:id="rId12"/>
    <p:sldId id="288" r:id="rId13"/>
    <p:sldId id="289" r:id="rId14"/>
    <p:sldId id="268" r:id="rId15"/>
    <p:sldId id="284" r:id="rId16"/>
    <p:sldId id="287" r:id="rId17"/>
    <p:sldId id="272" r:id="rId18"/>
    <p:sldId id="277" r:id="rId19"/>
    <p:sldId id="273" r:id="rId20"/>
    <p:sldId id="278" r:id="rId21"/>
    <p:sldId id="290" r:id="rId22"/>
    <p:sldId id="292" r:id="rId23"/>
    <p:sldId id="291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FEA2-A396-4F5C-A3DE-1CDB0626E4DD}" type="datetimeFigureOut">
              <a:rPr lang="cs-CZ" smtClean="0"/>
              <a:pPr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sociální práce</a:t>
            </a:r>
          </a:p>
          <a:p>
            <a:r>
              <a:rPr lang="cs-CZ" dirty="0" smtClean="0"/>
              <a:t>ZS 2013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 smtClean="0"/>
              <a:t>Povinnosti a práva rodičů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/>
              <a:t>rodiče :</a:t>
            </a:r>
            <a:endParaRPr lang="cs-CZ" i="1" dirty="0"/>
          </a:p>
          <a:p>
            <a:pPr lvl="0"/>
            <a:r>
              <a:rPr lang="cs-CZ" i="1" dirty="0"/>
              <a:t>povinnost důsledně chránit zájmy dítěte</a:t>
            </a:r>
          </a:p>
          <a:p>
            <a:pPr lvl="0"/>
            <a:r>
              <a:rPr lang="cs-CZ" i="1" dirty="0"/>
              <a:t>povinnost řídit  jednání dítěte   a dohlížet  nad ním s ohledem na </a:t>
            </a:r>
            <a:r>
              <a:rPr lang="cs-CZ" i="1" dirty="0" smtClean="0"/>
              <a:t> </a:t>
            </a:r>
            <a:r>
              <a:rPr lang="cs-CZ" i="1" dirty="0"/>
              <a:t>stupeň  jeho vývoje</a:t>
            </a:r>
          </a:p>
          <a:p>
            <a:pPr lvl="0"/>
            <a:r>
              <a:rPr lang="cs-CZ" i="1" dirty="0"/>
              <a:t>právo užít přiměřené výchovné prostředky, nesmí být dotčena důstojnost dítěte, ohroženo jeho zdraví nebo </a:t>
            </a:r>
            <a:r>
              <a:rPr lang="cs-CZ" i="1" dirty="0" smtClean="0"/>
              <a:t>vývoj  (tělesné tresty)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 smtClean="0"/>
              <a:t>Povinnosti a práva dětí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cs-CZ" b="1" i="1" dirty="0"/>
              <a:t>dítě </a:t>
            </a:r>
            <a:r>
              <a:rPr lang="cs-CZ" i="1" dirty="0"/>
              <a:t>:</a:t>
            </a:r>
          </a:p>
          <a:p>
            <a:pPr lvl="0"/>
            <a:r>
              <a:rPr lang="cs-CZ" b="1" i="1" dirty="0"/>
              <a:t>právo na vlastní názor  </a:t>
            </a:r>
            <a:r>
              <a:rPr lang="cs-CZ" i="1" dirty="0"/>
              <a:t>(podle  schopnosti  posoudit obsah opatření , která se dítěte týkají,  právo  na  informace, být slyšeno a  vyjadřovat se k rozhodnutím )</a:t>
            </a:r>
          </a:p>
          <a:p>
            <a:pPr lvl="0"/>
            <a:r>
              <a:rPr lang="cs-CZ" i="1" dirty="0"/>
              <a:t>povinnost pomáhat svým </a:t>
            </a:r>
            <a:r>
              <a:rPr lang="cs-CZ" i="1" dirty="0" smtClean="0"/>
              <a:t>rodičům a přispívat na úhradu domácnosti</a:t>
            </a:r>
            <a:endParaRPr lang="cs-CZ" i="1" dirty="0"/>
          </a:p>
          <a:p>
            <a:pPr lvl="0"/>
            <a:r>
              <a:rPr lang="cs-CZ" i="1" dirty="0"/>
              <a:t>rozhodující úlohu ve výchově dětí mají rodiče</a:t>
            </a:r>
          </a:p>
          <a:p>
            <a:pPr lvl="0"/>
            <a:r>
              <a:rPr lang="cs-CZ" i="1" dirty="0"/>
              <a:t>dítě je povinno své rodiče ctít a respektovat</a:t>
            </a:r>
          </a:p>
          <a:p>
            <a:pPr lvl="0"/>
            <a:r>
              <a:rPr lang="cs-CZ" b="1" i="1" dirty="0"/>
              <a:t>možnost střetu zájmů mezi rodiči a dítětem </a:t>
            </a:r>
            <a:r>
              <a:rPr lang="cs-CZ" i="1" dirty="0"/>
              <a:t>při právních úkonech, žádný rodič nemůže dítě </a:t>
            </a:r>
            <a:r>
              <a:rPr lang="cs-CZ" i="1" dirty="0" smtClean="0"/>
              <a:t>zastupovat</a:t>
            </a:r>
          </a:p>
          <a:p>
            <a:pPr lvl="0">
              <a:buNone/>
            </a:pPr>
            <a:r>
              <a:rPr lang="cs-CZ" i="1" dirty="0" smtClean="0"/>
              <a:t>      (kolizní opatrovník)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Na které děti se SPOD vztahuje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jejichž  rodiče zemřeli, neplní povinnosti nebo zneužívají  práva plynoucí z rodičovské zodpovědnosti</a:t>
            </a:r>
          </a:p>
          <a:p>
            <a:r>
              <a:rPr lang="cs-CZ" dirty="0" smtClean="0"/>
              <a:t>Děti s výchovnými problémy (např. záškoláctví,  útěky z domova, požívání alkoholu, drog)</a:t>
            </a:r>
          </a:p>
          <a:p>
            <a:r>
              <a:rPr lang="cs-CZ" dirty="0" smtClean="0"/>
              <a:t>Děti, které spáchaly trestný čin (nebo čin jinak trestný, trestní zodpovědnost)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na kterých byl spáchán trestný čin ohrožující život, zdraví,  svobodu, lidskou důstojnost, mravní vývoj, jmění</a:t>
            </a:r>
          </a:p>
          <a:p>
            <a:r>
              <a:rPr lang="cs-CZ" dirty="0" smtClean="0"/>
              <a:t>Děti, které jsou ohroženy násilím mezi rodiči</a:t>
            </a:r>
          </a:p>
          <a:p>
            <a:r>
              <a:rPr lang="cs-CZ" dirty="0" smtClean="0"/>
              <a:t>Děti, které jsou žadateli o azyl a odloučené od rodičů</a:t>
            </a:r>
          </a:p>
          <a:p>
            <a:r>
              <a:rPr lang="cs-CZ" b="1" dirty="0" smtClean="0"/>
              <a:t>Pokud tyto skutečnosti trvají po takovou dobu nebo jsou takové intenzity, že nepříznivě ovlivňují vývoj dětí nebo jsou anebo mohou být příčinou nepříznivého vývoje dětí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Opatření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V kompetenci úřadu obce s rozšířenou působností :</a:t>
            </a:r>
          </a:p>
          <a:p>
            <a:r>
              <a:rPr lang="cs-CZ" b="1" dirty="0" smtClean="0"/>
              <a:t>napomenutí </a:t>
            </a:r>
          </a:p>
          <a:p>
            <a:r>
              <a:rPr lang="cs-CZ" b="1" dirty="0" smtClean="0"/>
              <a:t>dohled </a:t>
            </a:r>
          </a:p>
          <a:p>
            <a:r>
              <a:rPr lang="cs-CZ" b="1" dirty="0" smtClean="0"/>
              <a:t>omezení </a:t>
            </a:r>
          </a:p>
          <a:p>
            <a:r>
              <a:rPr lang="cs-CZ" b="1" dirty="0" smtClean="0"/>
              <a:t>uložení povinnosti využít  odbornou poradenskou  pomoc (nebo mediaci)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/>
              <a:t>OSPOD navrhuje,  rozhoduje či nařizuje  soud: </a:t>
            </a:r>
          </a:p>
          <a:p>
            <a:r>
              <a:rPr lang="cs-CZ" b="1" dirty="0" smtClean="0"/>
              <a:t>přechodný pobyt </a:t>
            </a:r>
            <a:r>
              <a:rPr lang="cs-CZ" dirty="0" smtClean="0"/>
              <a:t>v SVP nebo v domově pro osoby se zdrav. postižením (max.3 měsíce)</a:t>
            </a:r>
          </a:p>
          <a:p>
            <a:r>
              <a:rPr lang="cs-CZ" dirty="0" smtClean="0"/>
              <a:t>svěření dítěte do péče </a:t>
            </a:r>
            <a:r>
              <a:rPr lang="cs-CZ" b="1" dirty="0" smtClean="0"/>
              <a:t>zařízení pro  děti vyžadující okamžitou pomoc </a:t>
            </a:r>
          </a:p>
          <a:p>
            <a:pPr>
              <a:buNone/>
            </a:pPr>
            <a:r>
              <a:rPr lang="cs-CZ" dirty="0" smtClean="0"/>
              <a:t>    (předběžné opatření)</a:t>
            </a:r>
          </a:p>
          <a:p>
            <a:r>
              <a:rPr lang="cs-CZ" dirty="0" smtClean="0"/>
              <a:t>pobyt  dítěte ve zdravot. zařízení  v souvislosti  se spory rodičů o výchově (zároveň rodičům povinnost odborného poradenství)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omezení,  zbavení nebo pozastavení rodičovské zodpovědnosti</a:t>
            </a:r>
          </a:p>
          <a:p>
            <a:r>
              <a:rPr lang="cs-CZ" b="1" dirty="0" smtClean="0"/>
              <a:t>nařízení, prodloužení nebo zrušení ústavní výchovy</a:t>
            </a:r>
          </a:p>
          <a:p>
            <a:r>
              <a:rPr lang="cs-CZ" b="1" dirty="0" smtClean="0"/>
              <a:t>svěření dítěte  do pěstounské péče </a:t>
            </a:r>
            <a:r>
              <a:rPr lang="cs-CZ" dirty="0" smtClean="0"/>
              <a:t>na přechodnou dobu  nebo jeho zrušení</a:t>
            </a:r>
          </a:p>
          <a:p>
            <a:r>
              <a:rPr lang="cs-CZ" dirty="0" smtClean="0"/>
              <a:t>splnění podmínky </a:t>
            </a:r>
            <a:r>
              <a:rPr lang="cs-CZ" b="1" dirty="0" smtClean="0"/>
              <a:t>osvojení</a:t>
            </a:r>
          </a:p>
          <a:p>
            <a:endParaRPr lang="cs-CZ" dirty="0" smtClean="0"/>
          </a:p>
          <a:p>
            <a:r>
              <a:rPr lang="cs-CZ" dirty="0" smtClean="0"/>
              <a:t>povinnosti OSPOD :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projednat  návrh s rodiči</a:t>
            </a:r>
          </a:p>
          <a:p>
            <a:pPr>
              <a:buNone/>
            </a:pPr>
            <a:r>
              <a:rPr lang="cs-CZ" dirty="0" smtClean="0"/>
              <a:t>    uspořádat </a:t>
            </a:r>
            <a:r>
              <a:rPr lang="cs-CZ" b="1" dirty="0" smtClean="0"/>
              <a:t>případovou konferenci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Oprávnění a povinnosti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Každý je oprávněn upozornit na závadné chování dětí jejich rodiče.</a:t>
            </a:r>
          </a:p>
          <a:p>
            <a:pPr lvl="0"/>
            <a:r>
              <a:rPr lang="cs-CZ" dirty="0" smtClean="0"/>
              <a:t>Každý je oprávněn upozornit orgán SPOD  na skutečnost, že došlo k porušení nebo zneužití rodičovské zodpovědnosti nebo na další situace, kdy dochází k ohrožení dětí.</a:t>
            </a:r>
          </a:p>
          <a:p>
            <a:pPr lvl="0"/>
            <a:r>
              <a:rPr lang="cs-CZ" dirty="0" smtClean="0"/>
              <a:t>(mlčenlivost)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 smtClean="0"/>
              <a:t>Dítě má právo požádat orgány SPOD  a další zařízení  (např. školy, školská a zdravotnická zařízení apod.) o pomoc při ochraně života nebo  svých dalších práv. </a:t>
            </a:r>
          </a:p>
          <a:p>
            <a:pPr lvl="0"/>
            <a:r>
              <a:rPr lang="cs-CZ" b="1" dirty="0" smtClean="0"/>
              <a:t>Ti mají povinnost poskytnout dítěti odpovídající pomoc. </a:t>
            </a:r>
          </a:p>
          <a:p>
            <a:pPr lvl="0"/>
            <a:r>
              <a:rPr lang="cs-CZ" b="1" dirty="0" smtClean="0"/>
              <a:t>Dítě má právo požádat o pomoc i bez vědomí rodičů.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Oprávnění  </a:t>
            </a:r>
            <a:r>
              <a:rPr lang="cs-CZ" b="1" dirty="0"/>
              <a:t>O</a:t>
            </a:r>
            <a:r>
              <a:rPr lang="cs-CZ" b="1" dirty="0" smtClean="0"/>
              <a:t>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Navštěvovat dítě a rodinu v prostředí, kde žijí nebo se zdržují</a:t>
            </a:r>
          </a:p>
          <a:p>
            <a:r>
              <a:rPr lang="cs-CZ" b="1" dirty="0" smtClean="0"/>
              <a:t>Pořizovat  obrazové snímky, obrazové a zvukové záznamy dítěte a prostředí , ve kterém se zdržuje.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Ochrana práv dětí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Ochrana rozsáhlého </a:t>
            </a:r>
            <a:r>
              <a:rPr lang="cs-CZ" b="1" dirty="0" smtClean="0"/>
              <a:t>souboru  práv a oprávněných zájmů dítěte</a:t>
            </a:r>
          </a:p>
          <a:p>
            <a:r>
              <a:rPr lang="cs-CZ" dirty="0" smtClean="0"/>
              <a:t>Zakotvení  v </a:t>
            </a:r>
            <a:r>
              <a:rPr lang="cs-CZ" b="1" dirty="0" smtClean="0"/>
              <a:t>různých právních odvětvích </a:t>
            </a:r>
            <a:r>
              <a:rPr lang="cs-CZ" dirty="0" smtClean="0"/>
              <a:t>a právních předpisech různé právní síly</a:t>
            </a:r>
          </a:p>
          <a:p>
            <a:r>
              <a:rPr lang="cs-CZ" dirty="0" smtClean="0"/>
              <a:t>Oblasti : </a:t>
            </a:r>
            <a:r>
              <a:rPr lang="cs-CZ" b="1" dirty="0" smtClean="0"/>
              <a:t>rodinně právní, sociální, školská  zdravotnická,  občanskoprávní, trestní</a:t>
            </a:r>
            <a:r>
              <a:rPr lang="cs-CZ" dirty="0" smtClean="0"/>
              <a:t>, atd.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b="1" dirty="0" smtClean="0"/>
              <a:t>Úmluva o právech dítěte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Povinnosti státních orgánů a rodičů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Zákon ukládá povinnost státním orgánům, zaměstnavatelům, školám, školským, zdravotnickým a jiným  obdobným zařízením a pověřeným osobám  </a:t>
            </a:r>
            <a:r>
              <a:rPr lang="cs-CZ" b="1" dirty="0" smtClean="0"/>
              <a:t>sdělit  bezplatně údaje  potřebné pro poskytnutí SPOD.</a:t>
            </a:r>
          </a:p>
          <a:p>
            <a:r>
              <a:rPr lang="cs-CZ" b="1" dirty="0" smtClean="0"/>
              <a:t>Rodiče</a:t>
            </a:r>
            <a:r>
              <a:rPr lang="cs-CZ" dirty="0" smtClean="0"/>
              <a:t> jsou povinni spolupracovat s orgány SPOD, </a:t>
            </a:r>
            <a:r>
              <a:rPr lang="cs-CZ" b="1" dirty="0" smtClean="0"/>
              <a:t>sdělovat potřebné údaje</a:t>
            </a:r>
            <a:r>
              <a:rPr lang="cs-CZ" dirty="0" smtClean="0"/>
              <a:t>, </a:t>
            </a:r>
            <a:r>
              <a:rPr lang="cs-CZ" b="1" dirty="0" smtClean="0"/>
              <a:t>předložit doklady a listiny, umožnit návštěvu v bytě nebo v jiném prostředí, kde dítě žije.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kurátor pro děti a mládež</a:t>
            </a:r>
          </a:p>
          <a:p>
            <a:r>
              <a:rPr lang="cs-CZ" dirty="0" smtClean="0"/>
              <a:t>zaměřuje se  na práci s dětmi s výchovnými problémy a trestnou činností </a:t>
            </a:r>
          </a:p>
          <a:p>
            <a:pPr>
              <a:buNone/>
            </a:pPr>
            <a:r>
              <a:rPr lang="cs-CZ" i="1" dirty="0" smtClean="0"/>
              <a:t>    (trestní zodpovědnost)</a:t>
            </a:r>
            <a:endParaRPr lang="cs-CZ" dirty="0" smtClean="0"/>
          </a:p>
          <a:p>
            <a:r>
              <a:rPr lang="cs-CZ" dirty="0" smtClean="0"/>
              <a:t>prevence SPJ</a:t>
            </a:r>
          </a:p>
          <a:p>
            <a:r>
              <a:rPr lang="cs-CZ" dirty="0" smtClean="0"/>
              <a:t>spolupráce s PMS a OČTŘ </a:t>
            </a:r>
          </a:p>
          <a:p>
            <a:r>
              <a:rPr lang="cs-CZ" dirty="0" smtClean="0"/>
              <a:t>spolupráce se zařízeními pro výkon ústavní a ochranné výchovy, věznicemi,  návštěvy dětí         (a dalšími zařízeními a institucemi)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Metody SP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Přímá práce </a:t>
            </a:r>
            <a:r>
              <a:rPr lang="cs-CZ" dirty="0" smtClean="0"/>
              <a:t>s dítětem a rodinou</a:t>
            </a:r>
          </a:p>
          <a:p>
            <a:r>
              <a:rPr lang="cs-CZ" b="1" dirty="0" smtClean="0"/>
              <a:t>Vyhodnocování situace  dítěte a rodiny</a:t>
            </a:r>
          </a:p>
          <a:p>
            <a:r>
              <a:rPr lang="cs-CZ" b="1" dirty="0" smtClean="0"/>
              <a:t>Individuální plán ochrany dítěte</a:t>
            </a:r>
          </a:p>
          <a:p>
            <a:r>
              <a:rPr lang="cs-CZ" dirty="0" smtClean="0"/>
              <a:t>Vedení spisové dokumentace (nahlížení do spisu </a:t>
            </a:r>
            <a:r>
              <a:rPr lang="cs-CZ" dirty="0" err="1" smtClean="0"/>
              <a:t>Om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Mlčenlivost</a:t>
            </a:r>
          </a:p>
          <a:p>
            <a:r>
              <a:rPr lang="cs-CZ" dirty="0" smtClean="0"/>
              <a:t>Případová konference</a:t>
            </a:r>
          </a:p>
          <a:p>
            <a:r>
              <a:rPr lang="cs-CZ" b="1" dirty="0" smtClean="0"/>
              <a:t>„Právo na dětství“ </a:t>
            </a:r>
            <a:r>
              <a:rPr lang="cs-CZ" dirty="0" smtClean="0"/>
              <a:t>- Národní strategie ochrany práv dětí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Výkon ústavní a ochranné výchovy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smtClean="0"/>
              <a:t>(exkurz 2)</a:t>
            </a:r>
          </a:p>
          <a:p>
            <a:r>
              <a:rPr lang="cs-CZ" i="1" dirty="0" smtClean="0"/>
              <a:t>Zákon č. 109/2002 Sb., o školských zařízeních  pro výkon ÚV nebo OV a SVP</a:t>
            </a:r>
          </a:p>
          <a:p>
            <a:r>
              <a:rPr lang="cs-CZ" b="1" i="1" dirty="0" smtClean="0"/>
              <a:t>Ústavní výchova</a:t>
            </a:r>
          </a:p>
          <a:p>
            <a:r>
              <a:rPr lang="cs-CZ" b="1" i="1" dirty="0" smtClean="0"/>
              <a:t>Ochranná výchova</a:t>
            </a:r>
          </a:p>
          <a:p>
            <a:r>
              <a:rPr lang="cs-CZ" b="1" i="1" dirty="0" smtClean="0"/>
              <a:t>Diagnostický ústav  </a:t>
            </a:r>
            <a:r>
              <a:rPr lang="cs-CZ" i="1" dirty="0" smtClean="0"/>
              <a:t>(pro děti, pro mládež)</a:t>
            </a:r>
          </a:p>
          <a:p>
            <a:r>
              <a:rPr lang="cs-CZ" b="1" i="1" dirty="0" smtClean="0"/>
              <a:t>Dětský domov </a:t>
            </a:r>
          </a:p>
          <a:p>
            <a:r>
              <a:rPr lang="cs-CZ" b="1" i="1" dirty="0" smtClean="0"/>
              <a:t>Dětský domov se školou </a:t>
            </a:r>
          </a:p>
          <a:p>
            <a:r>
              <a:rPr lang="cs-CZ" b="1" i="1" dirty="0" smtClean="0"/>
              <a:t>Výchovný ústav</a:t>
            </a:r>
            <a:endParaRPr lang="cs-CZ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dokument OSN, mezinárodní smlouva</a:t>
            </a:r>
          </a:p>
          <a:p>
            <a:pPr lvl="0"/>
            <a:r>
              <a:rPr lang="cs-CZ" dirty="0" smtClean="0"/>
              <a:t>děti jsou plnohodnotné lidské bytosti s vlastním myšlením a názory</a:t>
            </a:r>
          </a:p>
          <a:p>
            <a:pPr lvl="0"/>
            <a:r>
              <a:rPr lang="cs-CZ" dirty="0" smtClean="0"/>
              <a:t>dětství má nárok na zvláštní péči a pomoc</a:t>
            </a:r>
          </a:p>
          <a:p>
            <a:pPr lvl="0"/>
            <a:r>
              <a:rPr lang="cs-CZ" dirty="0" smtClean="0"/>
              <a:t>v ČR  od 1. 1. 1993 součástí právního řádu </a:t>
            </a:r>
          </a:p>
          <a:p>
            <a:pPr lvl="0"/>
            <a:r>
              <a:rPr lang="cs-CZ" dirty="0" smtClean="0"/>
              <a:t>má vyšší právní sílu než ostatní zákony</a:t>
            </a:r>
          </a:p>
          <a:p>
            <a:pPr lvl="0"/>
            <a:r>
              <a:rPr lang="cs-CZ" dirty="0" smtClean="0"/>
              <a:t>závazná  pro všechny orgány a občany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ucelený systém, fungující v systému práva ČR s dlouholetou tradicí</a:t>
            </a:r>
          </a:p>
          <a:p>
            <a:pPr lvl="0"/>
            <a:r>
              <a:rPr lang="cs-CZ" b="1" dirty="0" smtClean="0"/>
              <a:t>zákonem č. 359/1999 Sb. o sociálně právní ochraně dětí získala tato oblast  samostatnou právní úpravu</a:t>
            </a:r>
          </a:p>
          <a:p>
            <a:pPr lvl="0">
              <a:buNone/>
            </a:pPr>
            <a:r>
              <a:rPr lang="cs-CZ" b="1" dirty="0" smtClean="0"/>
              <a:t>     </a:t>
            </a:r>
            <a:r>
              <a:rPr lang="cs-CZ" dirty="0" smtClean="0"/>
              <a:t>Aktuální úprava </a:t>
            </a:r>
          </a:p>
          <a:p>
            <a:pPr lvl="0"/>
            <a:r>
              <a:rPr lang="cs-CZ" b="1" dirty="0" smtClean="0"/>
              <a:t>zákon č. 401/2012 Sb. kterým se mění  z.č.359/1999 Sb.</a:t>
            </a:r>
          </a:p>
          <a:p>
            <a:r>
              <a:rPr lang="cs-CZ" dirty="0" smtClean="0"/>
              <a:t>důraz na preventivní působení a ochranu dětí před SPJ</a:t>
            </a:r>
          </a:p>
          <a:p>
            <a:r>
              <a:rPr lang="cs-CZ" dirty="0" smtClean="0"/>
              <a:t> působení na rodinu , podpora  a sanace rodin</a:t>
            </a:r>
          </a:p>
          <a:p>
            <a:r>
              <a:rPr lang="cs-CZ" dirty="0" smtClean="0"/>
              <a:t>prostor pro působení NNO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změny v rámci SPOD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</a:p>
          <a:p>
            <a:r>
              <a:rPr lang="cs-CZ" b="1" dirty="0" smtClean="0"/>
              <a:t>Standardy kvality SPOD </a:t>
            </a:r>
          </a:p>
          <a:p>
            <a:r>
              <a:rPr lang="cs-CZ" b="1" dirty="0" smtClean="0"/>
              <a:t>Případová konference</a:t>
            </a:r>
          </a:p>
          <a:p>
            <a:r>
              <a:rPr lang="cs-CZ" b="1" dirty="0" smtClean="0"/>
              <a:t>Vyhodnocování situace rodiny a  dítěte</a:t>
            </a:r>
          </a:p>
          <a:p>
            <a:r>
              <a:rPr lang="cs-CZ" b="1" dirty="0" smtClean="0"/>
              <a:t>Individuální  plán ochrany dítěte</a:t>
            </a:r>
          </a:p>
          <a:p>
            <a:r>
              <a:rPr lang="cs-CZ" b="1" dirty="0" smtClean="0"/>
              <a:t>Pěstounská péče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Příznivý vývoj a řádná výchova</a:t>
            </a:r>
          </a:p>
          <a:p>
            <a:r>
              <a:rPr lang="cs-CZ" b="1" dirty="0" smtClean="0"/>
              <a:t>Oprávněné zájmy, včetně jmění</a:t>
            </a:r>
          </a:p>
          <a:p>
            <a:r>
              <a:rPr lang="cs-CZ" b="1" dirty="0" smtClean="0"/>
              <a:t>Obnovení narušených funkcí rodiny</a:t>
            </a:r>
          </a:p>
          <a:p>
            <a:r>
              <a:rPr lang="cs-CZ" b="1" dirty="0" smtClean="0"/>
              <a:t>Zabezpečení náhradního  rodinného prostředí </a:t>
            </a:r>
            <a:r>
              <a:rPr lang="cs-CZ" dirty="0" smtClean="0"/>
              <a:t>(pro  dítě,  které nemůže být vychováno ve vlastní rodině  )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b="1" dirty="0" smtClean="0"/>
              <a:t>Vymezení SPOD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Nejlepší zájem, prospěch a blaho dětí</a:t>
            </a:r>
          </a:p>
          <a:p>
            <a:r>
              <a:rPr lang="cs-CZ" b="1" dirty="0" smtClean="0"/>
              <a:t>Spoluúčast dítěte</a:t>
            </a:r>
          </a:p>
          <a:p>
            <a:r>
              <a:rPr lang="cs-CZ" dirty="0" smtClean="0"/>
              <a:t>Týká se </a:t>
            </a:r>
            <a:r>
              <a:rPr lang="cs-CZ" b="1" dirty="0" smtClean="0"/>
              <a:t>všech dětí </a:t>
            </a:r>
            <a:r>
              <a:rPr lang="cs-CZ" dirty="0" smtClean="0"/>
              <a:t>není přípustná jakákoliv diskriminace</a:t>
            </a:r>
          </a:p>
          <a:p>
            <a:r>
              <a:rPr lang="cs-CZ" b="1" dirty="0" smtClean="0"/>
              <a:t>Odpovědnost státu </a:t>
            </a:r>
            <a:r>
              <a:rPr lang="cs-CZ" dirty="0" smtClean="0"/>
              <a:t>za ochranu práv  dětí </a:t>
            </a:r>
            <a:r>
              <a:rPr lang="cs-CZ" b="1" dirty="0" smtClean="0"/>
              <a:t>nenahrazuje rodičovskou zodpovědnost</a:t>
            </a:r>
          </a:p>
          <a:p>
            <a:r>
              <a:rPr lang="cs-CZ" b="1" dirty="0" smtClean="0"/>
              <a:t>Stát nezasahuje  do postavení rodičů, nejsou-li práva nebo vývoj dítěte ohroženy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Kdo SPOD zajišťuje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Orgány SPOD 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Obecní úřady obcí  s rozšířenou působností</a:t>
            </a:r>
          </a:p>
          <a:p>
            <a:r>
              <a:rPr lang="cs-CZ" b="1" dirty="0" smtClean="0"/>
              <a:t>Obecní úřady</a:t>
            </a:r>
          </a:p>
          <a:p>
            <a:r>
              <a:rPr lang="cs-CZ" b="1" dirty="0" smtClean="0"/>
              <a:t>Krajské úřady (MHMP)</a:t>
            </a:r>
          </a:p>
          <a:p>
            <a:r>
              <a:rPr lang="cs-CZ" b="1" dirty="0" smtClean="0"/>
              <a:t>MPSV Úřad pro mezinárodní  ochranu dětí</a:t>
            </a:r>
          </a:p>
          <a:p>
            <a:r>
              <a:rPr lang="cs-CZ" dirty="0" smtClean="0"/>
              <a:t>Dále SPOD zajišťují :</a:t>
            </a:r>
          </a:p>
          <a:p>
            <a:r>
              <a:rPr lang="cs-CZ" dirty="0" smtClean="0"/>
              <a:t>Obce a kraje v samostatné působnosti</a:t>
            </a:r>
          </a:p>
          <a:p>
            <a:r>
              <a:rPr lang="cs-CZ" dirty="0" smtClean="0"/>
              <a:t>Pověřené osoby</a:t>
            </a:r>
          </a:p>
          <a:p>
            <a:r>
              <a:rPr lang="cs-CZ" dirty="0" smtClean="0"/>
              <a:t>Komise SPOD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/>
              <a:t>Zákon o </a:t>
            </a:r>
            <a:r>
              <a:rPr lang="cs-CZ" b="1" i="1" dirty="0" smtClean="0"/>
              <a:t>rodině </a:t>
            </a:r>
            <a:r>
              <a:rPr lang="cs-CZ" b="1" i="1" dirty="0"/>
              <a:t/>
            </a:r>
            <a:br>
              <a:rPr lang="cs-CZ" b="1" i="1" dirty="0"/>
            </a:br>
            <a:r>
              <a:rPr lang="cs-CZ" i="1" dirty="0"/>
              <a:t>(zákon č. 94/1963 Sb. , o </a:t>
            </a:r>
            <a:r>
              <a:rPr lang="cs-CZ" i="1" dirty="0" smtClean="0"/>
              <a:t>rodině</a:t>
            </a:r>
            <a:r>
              <a:rPr lang="cs-CZ" i="1" dirty="0"/>
              <a:t>)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i="1" dirty="0" smtClean="0"/>
              <a:t>(exkurz 1)</a:t>
            </a:r>
          </a:p>
          <a:p>
            <a:r>
              <a:rPr lang="cs-CZ" b="1" i="1" dirty="0" smtClean="0"/>
              <a:t>Vztahy </a:t>
            </a:r>
            <a:r>
              <a:rPr lang="cs-CZ" b="1" i="1" dirty="0"/>
              <a:t>mezi rodiči a </a:t>
            </a:r>
            <a:r>
              <a:rPr lang="cs-CZ" b="1" i="1" dirty="0" smtClean="0"/>
              <a:t>dětmi</a:t>
            </a:r>
          </a:p>
          <a:p>
            <a:r>
              <a:rPr lang="cs-CZ" b="1" i="1" dirty="0" smtClean="0"/>
              <a:t>Rodičovská zodpovědnost </a:t>
            </a:r>
          </a:p>
          <a:p>
            <a:pPr>
              <a:buNone/>
            </a:pPr>
            <a:r>
              <a:rPr lang="cs-CZ" i="1" dirty="0" smtClean="0"/>
              <a:t>    </a:t>
            </a:r>
            <a:r>
              <a:rPr lang="cs-CZ" b="1" i="1" dirty="0" smtClean="0"/>
              <a:t>souhrn </a:t>
            </a:r>
            <a:r>
              <a:rPr lang="cs-CZ" b="1" i="1" dirty="0"/>
              <a:t>práv a </a:t>
            </a:r>
            <a:r>
              <a:rPr lang="cs-CZ" b="1" i="1" dirty="0" smtClean="0"/>
              <a:t>povinností při péči o </a:t>
            </a:r>
            <a:r>
              <a:rPr lang="cs-CZ" b="1" i="1" dirty="0" err="1" smtClean="0"/>
              <a:t>nezl.dítě</a:t>
            </a:r>
            <a:r>
              <a:rPr lang="cs-CZ" i="1" dirty="0" smtClean="0"/>
              <a:t>,</a:t>
            </a:r>
            <a:r>
              <a:rPr lang="cs-CZ" i="1" dirty="0"/>
              <a:t> </a:t>
            </a:r>
            <a:r>
              <a:rPr lang="cs-CZ" i="1" dirty="0" smtClean="0"/>
              <a:t>především péče o jeho zdraví,tělesný, citový, rozumový a mravní vývoj ,při </a:t>
            </a:r>
            <a:r>
              <a:rPr lang="cs-CZ" b="1" i="1" dirty="0"/>
              <a:t>zastupování </a:t>
            </a:r>
            <a:r>
              <a:rPr lang="cs-CZ" i="1" dirty="0"/>
              <a:t> </a:t>
            </a:r>
            <a:r>
              <a:rPr lang="cs-CZ" i="1" dirty="0" err="1"/>
              <a:t>nezl</a:t>
            </a:r>
            <a:r>
              <a:rPr lang="cs-CZ" i="1" dirty="0"/>
              <a:t>. d</a:t>
            </a:r>
            <a:r>
              <a:rPr lang="cs-CZ" i="1" dirty="0" smtClean="0"/>
              <a:t>ítěte a při </a:t>
            </a:r>
            <a:r>
              <a:rPr lang="cs-CZ" b="1" i="1" dirty="0"/>
              <a:t>správě </a:t>
            </a:r>
            <a:r>
              <a:rPr lang="cs-CZ" i="1" dirty="0"/>
              <a:t>jeho </a:t>
            </a:r>
            <a:r>
              <a:rPr lang="cs-CZ" i="1" dirty="0" smtClean="0"/>
              <a:t>jmění </a:t>
            </a:r>
          </a:p>
          <a:p>
            <a:pPr>
              <a:buNone/>
            </a:pPr>
            <a:r>
              <a:rPr lang="cs-CZ" b="1" i="1" dirty="0" smtClean="0"/>
              <a:t>( pozor - změna  v souvislosti s  novým OZ ) !!!!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828</Words>
  <Application>Microsoft Office PowerPoint</Application>
  <PresentationFormat>Předvádění na obrazovce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Sociálně právní ochrana dětí</vt:lpstr>
      <vt:lpstr> Ochrana práv dětí   </vt:lpstr>
      <vt:lpstr>Úmluva o právech dítěte</vt:lpstr>
      <vt:lpstr>Sociálně právní ochrana dětí</vt:lpstr>
      <vt:lpstr>Důležité změny v rámci SPOD</vt:lpstr>
      <vt:lpstr>Vymezení SPOD</vt:lpstr>
      <vt:lpstr>Principy SPOD</vt:lpstr>
      <vt:lpstr>Kdo SPOD zajišťuje</vt:lpstr>
      <vt:lpstr>Zákon o rodině  (zákon č. 94/1963 Sb. , o rodině) </vt:lpstr>
      <vt:lpstr>Povinnosti a práva rodičů</vt:lpstr>
      <vt:lpstr>Povinnosti a práva dětí</vt:lpstr>
      <vt:lpstr>Na které děti se SPOD vztahuje ?</vt:lpstr>
      <vt:lpstr>Snímek 13</vt:lpstr>
      <vt:lpstr>Opatření SPOD</vt:lpstr>
      <vt:lpstr>Snímek 15</vt:lpstr>
      <vt:lpstr>Snímek 16</vt:lpstr>
      <vt:lpstr>Oprávnění a povinnosti v rámci SPOD</vt:lpstr>
      <vt:lpstr>Snímek 18</vt:lpstr>
      <vt:lpstr>Oprávnění  OSPOD</vt:lpstr>
      <vt:lpstr>Povinnosti státních orgánů a rodičů</vt:lpstr>
      <vt:lpstr>Sociální kuratela</vt:lpstr>
      <vt:lpstr>Metody SP v rámci SPOD</vt:lpstr>
      <vt:lpstr> Výkon ústavní a ochranné výchovy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vorlova</dc:creator>
  <cp:lastModifiedBy>vorlova</cp:lastModifiedBy>
  <cp:revision>95</cp:revision>
  <dcterms:created xsi:type="dcterms:W3CDTF">2012-10-29T11:38:05Z</dcterms:created>
  <dcterms:modified xsi:type="dcterms:W3CDTF">2013-12-09T09:08:14Z</dcterms:modified>
</cp:coreProperties>
</file>