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97" r:id="rId2"/>
    <p:sldMasterId id="2147483684" r:id="rId3"/>
    <p:sldMasterId id="2147483672" r:id="rId4"/>
  </p:sldMasterIdLst>
  <p:notesMasterIdLst>
    <p:notesMasterId r:id="rId54"/>
  </p:notesMasterIdLst>
  <p:sldIdLst>
    <p:sldId id="256" r:id="rId5"/>
    <p:sldId id="257" r:id="rId6"/>
    <p:sldId id="303" r:id="rId7"/>
    <p:sldId id="304" r:id="rId8"/>
    <p:sldId id="302" r:id="rId9"/>
    <p:sldId id="258" r:id="rId10"/>
    <p:sldId id="259" r:id="rId11"/>
    <p:sldId id="260" r:id="rId12"/>
    <p:sldId id="268" r:id="rId13"/>
    <p:sldId id="269" r:id="rId14"/>
    <p:sldId id="261" r:id="rId15"/>
    <p:sldId id="270" r:id="rId16"/>
    <p:sldId id="271" r:id="rId17"/>
    <p:sldId id="262" r:id="rId18"/>
    <p:sldId id="263" r:id="rId19"/>
    <p:sldId id="272" r:id="rId20"/>
    <p:sldId id="264" r:id="rId21"/>
    <p:sldId id="273" r:id="rId22"/>
    <p:sldId id="274" r:id="rId23"/>
    <p:sldId id="275" r:id="rId24"/>
    <p:sldId id="265" r:id="rId25"/>
    <p:sldId id="266" r:id="rId26"/>
    <p:sldId id="267"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1" r:id="rId52"/>
    <p:sldId id="300" r:id="rId5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262" autoAdjust="0"/>
  </p:normalViewPr>
  <p:slideViewPr>
    <p:cSldViewPr>
      <p:cViewPr varScale="1">
        <p:scale>
          <a:sx n="100" d="100"/>
          <a:sy n="100" d="100"/>
        </p:scale>
        <p:origin x="-300" y="-96"/>
      </p:cViewPr>
      <p:guideLst>
        <p:guide orient="horz" pos="2160"/>
        <p:guide pos="2880"/>
      </p:guideLst>
    </p:cSldViewPr>
  </p:slideViewPr>
  <p:notesTextViewPr>
    <p:cViewPr>
      <p:scale>
        <a:sx n="100" d="100"/>
        <a:sy n="100" d="100"/>
      </p:scale>
      <p:origin x="0" y="0"/>
    </p:cViewPr>
  </p:notesTextViewPr>
  <p:notesViewPr>
    <p:cSldViewPr>
      <p:cViewPr>
        <p:scale>
          <a:sx n="160" d="100"/>
          <a:sy n="160" d="100"/>
        </p:scale>
        <p:origin x="-330" y="35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66CD5-7695-44E4-8203-FFB870FB623A}" type="datetimeFigureOut">
              <a:rPr lang="cs-CZ" smtClean="0"/>
              <a:pPr/>
              <a:t>29.1.2014</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67D821-C518-4153-94DA-8E496C86D977}"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lnSpcReduction="10000"/>
          </a:bodyPr>
          <a:lstStyle/>
          <a:p>
            <a:r>
              <a:rPr lang="cs-CZ" dirty="0" smtClean="0"/>
              <a:t>Státy, které jsou smluvní stranou této úmluvy, majíce na zřeteli, že </a:t>
            </a:r>
          </a:p>
          <a:p>
            <a:r>
              <a:rPr lang="cs-CZ" b="1" dirty="0" smtClean="0"/>
              <a:t>podle zásad vyhlášených v Chartě Spojených národů</a:t>
            </a:r>
            <a:r>
              <a:rPr lang="cs-CZ" dirty="0" smtClean="0"/>
              <a:t> </a:t>
            </a:r>
            <a:r>
              <a:rPr lang="cs-CZ" b="1" dirty="0" smtClean="0"/>
              <a:t>je uznání přirozené důstojnosti a rovných a nezcizitelných práv všech příslušníků lidské rodiny základem svobody, spravedlnosti a míru ve světě</a:t>
            </a:r>
            <a:r>
              <a:rPr lang="cs-CZ" dirty="0" smtClean="0"/>
              <a:t>, majíce na mysli, že lid spojených národů v Chartě znovu potvrdil svou </a:t>
            </a:r>
          </a:p>
          <a:p>
            <a:r>
              <a:rPr lang="cs-CZ" b="1" dirty="0" smtClean="0"/>
              <a:t>víru v základní lidská práva, důstojnost a hodnotu lidské osobnosti </a:t>
            </a:r>
            <a:r>
              <a:rPr lang="cs-CZ" dirty="0" smtClean="0"/>
              <a:t>a že vyjádřil své </a:t>
            </a:r>
          </a:p>
          <a:p>
            <a:r>
              <a:rPr lang="cs-CZ" b="1" dirty="0" smtClean="0"/>
              <a:t>odhodlání podporovat sociální pokrok a zlepšovat životní úroveň při větší svobodě</a:t>
            </a:r>
            <a:r>
              <a:rPr lang="cs-CZ" dirty="0" smtClean="0"/>
              <a:t>, uznávajíce, že Spojené národy ve Všeobecné deklaraci lidských práv a v mezinárodních paktech o lidských právech prohlásily a dohodly se na tom, že </a:t>
            </a:r>
          </a:p>
          <a:p>
            <a:r>
              <a:rPr lang="cs-CZ" b="1" dirty="0" smtClean="0"/>
              <a:t>každému přísluší v nich stanovená práva, a to bez jakéhokoli rozlišování podle rasy, barvy pleti, pohlaví, jazyka, náboženství, politického nebo jiného smýšlení, národnostního nebo sociálního původu, majetku, rodu nebo jiného postavení</a:t>
            </a:r>
            <a:r>
              <a:rPr lang="cs-CZ" dirty="0" smtClean="0"/>
              <a:t>, </a:t>
            </a:r>
            <a:r>
              <a:rPr lang="cs-CZ" dirty="0" err="1" smtClean="0"/>
              <a:t>pamětlivy</a:t>
            </a:r>
            <a:r>
              <a:rPr lang="cs-CZ" dirty="0" smtClean="0"/>
              <a:t>, že ve Všeobecné deklaraci lidských práv Spojené národy prohlásily, že </a:t>
            </a:r>
          </a:p>
          <a:p>
            <a:r>
              <a:rPr lang="cs-CZ" b="1" dirty="0" smtClean="0"/>
              <a:t>dětství má nárok na zvláštní péči a pomoc</a:t>
            </a:r>
            <a:r>
              <a:rPr lang="cs-CZ" dirty="0" smtClean="0"/>
              <a:t>, přesvědčeny, že </a:t>
            </a:r>
          </a:p>
          <a:p>
            <a:r>
              <a:rPr lang="cs-CZ" b="1" dirty="0" smtClean="0"/>
              <a:t>rodina</a:t>
            </a:r>
            <a:r>
              <a:rPr lang="cs-CZ" dirty="0" smtClean="0"/>
              <a:t>, jako základní jednotka společnosti a přirozené prostředí pro růst a blaho všech svých členů a zejména dětí, </a:t>
            </a:r>
            <a:r>
              <a:rPr lang="cs-CZ" b="1" dirty="0" smtClean="0"/>
              <a:t>musí mít nárok na potřebnou ochranu</a:t>
            </a:r>
            <a:r>
              <a:rPr lang="cs-CZ" dirty="0" smtClean="0"/>
              <a:t> a takovou pomoc, aby mohla beze zbytku plnit svou úlohu ve společnosti, uznávajíce, že v zájmu plného a harmonického rozvoje osobnosti </a:t>
            </a:r>
          </a:p>
          <a:p>
            <a:r>
              <a:rPr lang="cs-CZ" b="1" dirty="0" smtClean="0"/>
              <a:t>musí děti vyrůstat v rodinném prostředí, v atmosféře štěstí, lásky a porozumění</a:t>
            </a:r>
            <a:r>
              <a:rPr lang="cs-CZ" dirty="0" smtClean="0"/>
              <a:t>, majíce na zřeteli, že dítě musí být plně připraveno žít ve společnosti vlastním životem a vychováno v duchu ideálů prohlášených v </a:t>
            </a:r>
          </a:p>
          <a:p>
            <a:r>
              <a:rPr lang="cs-CZ" b="1" dirty="0" smtClean="0"/>
              <a:t>Chartě Spojených národů</a:t>
            </a:r>
            <a:r>
              <a:rPr lang="cs-CZ" dirty="0" smtClean="0"/>
              <a:t>, a to zejména </a:t>
            </a:r>
            <a:r>
              <a:rPr lang="cs-CZ" b="1" dirty="0" smtClean="0"/>
              <a:t>v duchu míru, důstojnosti, snášenlivosti, svobody, rovnosti a solidarity</a:t>
            </a:r>
            <a:r>
              <a:rPr lang="cs-CZ" dirty="0" smtClean="0"/>
              <a:t>, majíce na mysli, že potřeba zabezpečit dítěti zvláštní péči byla zakotvena v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8 </a:t>
            </a:r>
          </a:p>
          <a:p>
            <a:pPr marL="228600" indent="-228600">
              <a:buAutoNum type="arabicPeriod"/>
            </a:pPr>
            <a:r>
              <a:rPr lang="cs-CZ" sz="1200" kern="1200" dirty="0" smtClean="0">
                <a:solidFill>
                  <a:schemeClr val="tx1"/>
                </a:solidFill>
                <a:latin typeface="+mn-lt"/>
                <a:ea typeface="+mn-ea"/>
                <a:cs typeface="+mn-cs"/>
              </a:rPr>
              <a:t>Státy, které jsou smluvní stranou úmluvy, se zavazují respektovat </a:t>
            </a:r>
            <a:r>
              <a:rPr lang="cs-CZ" sz="1200" b="1" kern="1200" dirty="0" smtClean="0">
                <a:solidFill>
                  <a:schemeClr val="tx1"/>
                </a:solidFill>
                <a:latin typeface="+mn-lt"/>
                <a:ea typeface="+mn-ea"/>
                <a:cs typeface="+mn-cs"/>
              </a:rPr>
              <a:t>právo dítěte na zachování jeho totožnosti</a:t>
            </a:r>
            <a:r>
              <a:rPr lang="cs-CZ" sz="1200" kern="1200" dirty="0" smtClean="0">
                <a:solidFill>
                  <a:schemeClr val="tx1"/>
                </a:solidFill>
                <a:latin typeface="+mn-lt"/>
                <a:ea typeface="+mn-ea"/>
                <a:cs typeface="+mn-cs"/>
              </a:rPr>
              <a:t>, včetně </a:t>
            </a:r>
            <a:r>
              <a:rPr lang="cs-CZ" sz="1200" b="1" kern="1200" dirty="0" smtClean="0">
                <a:solidFill>
                  <a:schemeClr val="tx1"/>
                </a:solidFill>
                <a:latin typeface="+mn-lt"/>
                <a:ea typeface="+mn-ea"/>
                <a:cs typeface="+mn-cs"/>
              </a:rPr>
              <a:t>státní příslušnosti</a:t>
            </a:r>
            <a:r>
              <a:rPr lang="cs-CZ" sz="1200" kern="1200" dirty="0" smtClean="0">
                <a:solidFill>
                  <a:schemeClr val="tx1"/>
                </a:solidFill>
                <a:latin typeface="+mn-lt"/>
                <a:ea typeface="+mn-ea"/>
                <a:cs typeface="+mn-cs"/>
              </a:rPr>
              <a:t>, </a:t>
            </a:r>
            <a:r>
              <a:rPr lang="cs-CZ" sz="1200" b="1" kern="1200" dirty="0" smtClean="0">
                <a:solidFill>
                  <a:schemeClr val="tx1"/>
                </a:solidFill>
                <a:latin typeface="+mn-lt"/>
                <a:ea typeface="+mn-ea"/>
                <a:cs typeface="+mn-cs"/>
              </a:rPr>
              <a:t>jména a rodinných svazků </a:t>
            </a:r>
            <a:r>
              <a:rPr lang="cs-CZ" sz="1200" kern="1200" dirty="0" smtClean="0">
                <a:solidFill>
                  <a:schemeClr val="tx1"/>
                </a:solidFill>
                <a:latin typeface="+mn-lt"/>
                <a:ea typeface="+mn-ea"/>
                <a:cs typeface="+mn-cs"/>
              </a:rPr>
              <a:t>v souladu se zákonem a s vyloučením nezákonných zásahů. </a:t>
            </a:r>
          </a:p>
          <a:p>
            <a:pPr marL="228600" indent="-228600">
              <a:buAutoNum type="arabicPeriod"/>
            </a:pPr>
            <a:r>
              <a:rPr lang="cs-CZ" sz="1200" kern="1200" dirty="0" smtClean="0">
                <a:solidFill>
                  <a:schemeClr val="tx1"/>
                </a:solidFill>
                <a:latin typeface="+mn-lt"/>
                <a:ea typeface="+mn-ea"/>
                <a:cs typeface="+mn-cs"/>
              </a:rPr>
              <a:t>Je-li dítě protizákonně částečně nebo zcela zbaveno své totožnosti, zabezpečí mu státy, které jsou smluvní stranou úmluvy, potřebnou </a:t>
            </a:r>
            <a:r>
              <a:rPr lang="cs-CZ" sz="1200" b="1" kern="1200" dirty="0" smtClean="0">
                <a:solidFill>
                  <a:schemeClr val="tx1"/>
                </a:solidFill>
                <a:latin typeface="+mn-lt"/>
                <a:ea typeface="+mn-ea"/>
                <a:cs typeface="+mn-cs"/>
              </a:rPr>
              <a:t>pomoc a ochranu pro její urychlené obnovení</a:t>
            </a:r>
            <a:r>
              <a:rPr lang="cs-CZ" sz="1200" kern="1200" dirty="0" smtClean="0">
                <a:solidFill>
                  <a:schemeClr val="tx1"/>
                </a:solidFill>
                <a:latin typeface="+mn-lt"/>
                <a:ea typeface="+mn-ea"/>
                <a:cs typeface="+mn-cs"/>
              </a:rPr>
              <a:t>.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13</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lnSpcReduction="10000"/>
          </a:bodyPr>
          <a:lstStyle/>
          <a:p>
            <a:r>
              <a:rPr lang="cs-CZ" sz="1200" kern="1200" dirty="0" smtClean="0">
                <a:solidFill>
                  <a:schemeClr val="tx1"/>
                </a:solidFill>
                <a:latin typeface="+mn-lt"/>
                <a:ea typeface="+mn-ea"/>
                <a:cs typeface="+mn-cs"/>
              </a:rPr>
              <a:t>Článek 9 </a:t>
            </a:r>
          </a:p>
          <a:p>
            <a:pPr marL="228600" indent="-228600">
              <a:buAutoNum type="arabicPeriod"/>
            </a:pPr>
            <a:r>
              <a:rPr lang="cs-CZ" sz="1200" kern="1200" dirty="0" smtClean="0">
                <a:solidFill>
                  <a:schemeClr val="tx1"/>
                </a:solidFill>
                <a:latin typeface="+mn-lt"/>
                <a:ea typeface="+mn-ea"/>
                <a:cs typeface="+mn-cs"/>
              </a:rPr>
              <a:t>Státy, které jsou smluvní stranou úmluvy, zabezpečí, </a:t>
            </a:r>
            <a:r>
              <a:rPr lang="cs-CZ" sz="1200" b="1" kern="1200" dirty="0" smtClean="0">
                <a:solidFill>
                  <a:schemeClr val="tx1"/>
                </a:solidFill>
                <a:latin typeface="+mn-lt"/>
                <a:ea typeface="+mn-ea"/>
                <a:cs typeface="+mn-cs"/>
              </a:rPr>
              <a:t>aby dítě nemohlo být odděleno od svých rodičů proti jejich vůli</a:t>
            </a:r>
            <a:r>
              <a:rPr lang="cs-CZ" sz="1200" kern="1200" dirty="0" smtClean="0">
                <a:solidFill>
                  <a:schemeClr val="tx1"/>
                </a:solidFill>
                <a:latin typeface="+mn-lt"/>
                <a:ea typeface="+mn-ea"/>
                <a:cs typeface="+mn-cs"/>
              </a:rPr>
              <a:t>, </a:t>
            </a:r>
            <a:r>
              <a:rPr lang="cs-CZ" sz="1200" b="1" kern="1200" dirty="0" smtClean="0">
                <a:solidFill>
                  <a:schemeClr val="tx1"/>
                </a:solidFill>
                <a:latin typeface="+mn-lt"/>
                <a:ea typeface="+mn-ea"/>
                <a:cs typeface="+mn-cs"/>
              </a:rPr>
              <a:t>ledaže</a:t>
            </a:r>
            <a:r>
              <a:rPr lang="cs-CZ" sz="1200" kern="1200" dirty="0" smtClean="0">
                <a:solidFill>
                  <a:schemeClr val="tx1"/>
                </a:solidFill>
                <a:latin typeface="+mn-lt"/>
                <a:ea typeface="+mn-ea"/>
                <a:cs typeface="+mn-cs"/>
              </a:rPr>
              <a:t> příslušné úřady na základě soudního rozhodnutí a v souladu s platným právem a v příslušném řízení určí, že takové oddělení je potřebné v zájmu dítěte. Takové určení může být nezbytným v některém konkrétním případě, například </a:t>
            </a:r>
            <a:r>
              <a:rPr lang="cs-CZ" sz="1200" b="1" kern="1200" dirty="0" smtClean="0">
                <a:solidFill>
                  <a:schemeClr val="tx1"/>
                </a:solidFill>
                <a:latin typeface="+mn-lt"/>
                <a:ea typeface="+mn-ea"/>
                <a:cs typeface="+mn-cs"/>
              </a:rPr>
              <a:t>jde-li o zneužívání nebo zanedbávání dítěte </a:t>
            </a:r>
            <a:r>
              <a:rPr lang="cs-CZ" sz="1200" kern="1200" dirty="0" smtClean="0">
                <a:solidFill>
                  <a:schemeClr val="tx1"/>
                </a:solidFill>
                <a:latin typeface="+mn-lt"/>
                <a:ea typeface="+mn-ea"/>
                <a:cs typeface="+mn-cs"/>
              </a:rPr>
              <a:t>rodiči nebo </a:t>
            </a:r>
            <a:r>
              <a:rPr lang="cs-CZ" sz="1200" b="1" kern="1200" dirty="0" smtClean="0">
                <a:solidFill>
                  <a:schemeClr val="tx1"/>
                </a:solidFill>
                <a:latin typeface="+mn-lt"/>
                <a:ea typeface="+mn-ea"/>
                <a:cs typeface="+mn-cs"/>
              </a:rPr>
              <a:t>žijí-li rodiče odděleně </a:t>
            </a:r>
            <a:r>
              <a:rPr lang="cs-CZ" sz="1200" kern="1200" dirty="0" smtClean="0">
                <a:solidFill>
                  <a:schemeClr val="tx1"/>
                </a:solidFill>
                <a:latin typeface="+mn-lt"/>
                <a:ea typeface="+mn-ea"/>
                <a:cs typeface="+mn-cs"/>
              </a:rPr>
              <a:t>a je třeba rozhodnout o místě pobytu dítěte. </a:t>
            </a:r>
          </a:p>
          <a:p>
            <a:pPr marL="228600" indent="-228600">
              <a:buAutoNum type="arabicPeriod"/>
            </a:pPr>
            <a:r>
              <a:rPr lang="cs-CZ" sz="1200" kern="1200" dirty="0" smtClean="0">
                <a:solidFill>
                  <a:schemeClr val="tx1"/>
                </a:solidFill>
                <a:latin typeface="+mn-lt"/>
                <a:ea typeface="+mn-ea"/>
                <a:cs typeface="+mn-cs"/>
              </a:rPr>
              <a:t>V jakémkoli řízení podle odstavce 1 se poskytuje všem dotčeným stranám </a:t>
            </a:r>
            <a:r>
              <a:rPr lang="cs-CZ" sz="1200" b="1" kern="1200" dirty="0" smtClean="0">
                <a:solidFill>
                  <a:schemeClr val="tx1"/>
                </a:solidFill>
                <a:latin typeface="+mn-lt"/>
                <a:ea typeface="+mn-ea"/>
                <a:cs typeface="+mn-cs"/>
              </a:rPr>
              <a:t>možnost zúčastnit se řízení a sdělit svoje stanoviska</a:t>
            </a:r>
            <a:r>
              <a:rPr lang="cs-CZ" sz="1200" kern="1200" dirty="0" smtClean="0">
                <a:solidFill>
                  <a:schemeClr val="tx1"/>
                </a:solidFill>
                <a:latin typeface="+mn-lt"/>
                <a:ea typeface="+mn-ea"/>
                <a:cs typeface="+mn-cs"/>
              </a:rPr>
              <a:t>. </a:t>
            </a:r>
          </a:p>
          <a:p>
            <a:pPr marL="228600" indent="-228600">
              <a:buAutoNum type="arabicPeriod"/>
            </a:pPr>
            <a:r>
              <a:rPr lang="cs-CZ" sz="1200" kern="1200" dirty="0" smtClean="0">
                <a:solidFill>
                  <a:schemeClr val="tx1"/>
                </a:solidFill>
                <a:latin typeface="+mn-lt"/>
                <a:ea typeface="+mn-ea"/>
                <a:cs typeface="+mn-cs"/>
              </a:rPr>
              <a:t>Státy, které jsou smluvní stranou úmluvy, uznávají právo dítěte odděleného od jednoho nebo obou rodičů udržovat </a:t>
            </a:r>
            <a:r>
              <a:rPr lang="cs-CZ" sz="1200" b="1" kern="1200" dirty="0" smtClean="0">
                <a:solidFill>
                  <a:schemeClr val="tx1"/>
                </a:solidFill>
                <a:latin typeface="+mn-lt"/>
                <a:ea typeface="+mn-ea"/>
                <a:cs typeface="+mn-cs"/>
              </a:rPr>
              <a:t>pravidelné osobní kontakty s oběma rodiči</a:t>
            </a:r>
            <a:r>
              <a:rPr lang="cs-CZ" sz="1200" kern="1200" dirty="0" smtClean="0">
                <a:solidFill>
                  <a:schemeClr val="tx1"/>
                </a:solidFill>
                <a:latin typeface="+mn-lt"/>
                <a:ea typeface="+mn-ea"/>
                <a:cs typeface="+mn-cs"/>
              </a:rPr>
              <a:t>, ledaže by to bylo v rozporu se zájmy dítěte. </a:t>
            </a:r>
          </a:p>
          <a:p>
            <a:pPr marL="228600" indent="-228600">
              <a:buAutoNum type="arabicPeriod"/>
            </a:pPr>
            <a:r>
              <a:rPr lang="cs-CZ" sz="1200" kern="1200" dirty="0" smtClean="0">
                <a:solidFill>
                  <a:schemeClr val="tx1"/>
                </a:solidFill>
                <a:latin typeface="+mn-lt"/>
                <a:ea typeface="+mn-ea"/>
                <a:cs typeface="+mn-cs"/>
              </a:rPr>
              <a:t>Jestliže </a:t>
            </a:r>
            <a:r>
              <a:rPr lang="cs-CZ" sz="1200" b="1" kern="1200" dirty="0" smtClean="0">
                <a:solidFill>
                  <a:schemeClr val="tx1"/>
                </a:solidFill>
                <a:latin typeface="+mn-lt"/>
                <a:ea typeface="+mn-ea"/>
                <a:cs typeface="+mn-cs"/>
              </a:rPr>
              <a:t>oddělení dítěte od rodičů </a:t>
            </a:r>
            <a:r>
              <a:rPr lang="cs-CZ" sz="1200" kern="1200" dirty="0" smtClean="0">
                <a:solidFill>
                  <a:schemeClr val="tx1"/>
                </a:solidFill>
                <a:latin typeface="+mn-lt"/>
                <a:ea typeface="+mn-ea"/>
                <a:cs typeface="+mn-cs"/>
              </a:rPr>
              <a:t>je důsledkem jakéhokoli zásahu státu, který je smluvní stranou úmluvy, jako je vazba, uvěznění, vypovězení, deportace nebo smrt (včetně smrti, která nastala z jakékoli příčiny v době, kdy dotyčná osoba byla v opatrování státu) jednoho nebo obou rodičů dítěte, tento </a:t>
            </a:r>
            <a:r>
              <a:rPr lang="cs-CZ" sz="1200" b="1" kern="1200" dirty="0" smtClean="0">
                <a:solidFill>
                  <a:schemeClr val="tx1"/>
                </a:solidFill>
                <a:latin typeface="+mn-lt"/>
                <a:ea typeface="+mn-ea"/>
                <a:cs typeface="+mn-cs"/>
              </a:rPr>
              <a:t>stát</a:t>
            </a:r>
            <a:r>
              <a:rPr lang="cs-CZ" sz="1200" kern="1200" dirty="0" smtClean="0">
                <a:solidFill>
                  <a:schemeClr val="tx1"/>
                </a:solidFill>
                <a:latin typeface="+mn-lt"/>
                <a:ea typeface="+mn-ea"/>
                <a:cs typeface="+mn-cs"/>
              </a:rPr>
              <a:t>, který je smluvní stranou úmluvy, na požádání </a:t>
            </a:r>
            <a:r>
              <a:rPr lang="cs-CZ" sz="1200" b="1" kern="1200" dirty="0" smtClean="0">
                <a:solidFill>
                  <a:schemeClr val="tx1"/>
                </a:solidFill>
                <a:latin typeface="+mn-lt"/>
                <a:ea typeface="+mn-ea"/>
                <a:cs typeface="+mn-cs"/>
              </a:rPr>
              <a:t>poskytne dítěti, rodičům nebo případně jinému členu rodiny nezbytné informace o místě pobytu nepřítomného </a:t>
            </a:r>
            <a:r>
              <a:rPr lang="cs-CZ" sz="1200" kern="1200" dirty="0" smtClean="0">
                <a:solidFill>
                  <a:schemeClr val="tx1"/>
                </a:solidFill>
                <a:latin typeface="+mn-lt"/>
                <a:ea typeface="+mn-ea"/>
                <a:cs typeface="+mn-cs"/>
              </a:rPr>
              <a:t>(nepřítomných) </a:t>
            </a:r>
            <a:r>
              <a:rPr lang="cs-CZ" sz="1200" b="1" kern="1200" dirty="0" smtClean="0">
                <a:solidFill>
                  <a:schemeClr val="tx1"/>
                </a:solidFill>
                <a:latin typeface="+mn-lt"/>
                <a:ea typeface="+mn-ea"/>
                <a:cs typeface="+mn-cs"/>
              </a:rPr>
              <a:t>člena</a:t>
            </a:r>
            <a:r>
              <a:rPr lang="cs-CZ" sz="1200" kern="1200" dirty="0" smtClean="0">
                <a:solidFill>
                  <a:schemeClr val="tx1"/>
                </a:solidFill>
                <a:latin typeface="+mn-lt"/>
                <a:ea typeface="+mn-ea"/>
                <a:cs typeface="+mn-cs"/>
              </a:rPr>
              <a:t> (členů) </a:t>
            </a:r>
            <a:r>
              <a:rPr lang="cs-CZ" sz="1200" b="1" kern="1200" dirty="0" smtClean="0">
                <a:solidFill>
                  <a:schemeClr val="tx1"/>
                </a:solidFill>
                <a:latin typeface="+mn-lt"/>
                <a:ea typeface="+mn-ea"/>
                <a:cs typeface="+mn-cs"/>
              </a:rPr>
              <a:t>rodiny, ledaže </a:t>
            </a:r>
            <a:r>
              <a:rPr lang="cs-CZ" sz="1200" kern="1200" dirty="0" smtClean="0">
                <a:solidFill>
                  <a:schemeClr val="tx1"/>
                </a:solidFill>
                <a:latin typeface="+mn-lt"/>
                <a:ea typeface="+mn-ea"/>
                <a:cs typeface="+mn-cs"/>
              </a:rPr>
              <a:t>by poskytnutí takové informace odporovalo zájmu dítěte. Státy, které jsou smluvní stranou úmluvy, kromě toho zabezpečí, aby podání takové informace samo o sobě nemělo žádné nepříznivé důsledky pro dotčenou osobu (dotčené osoby).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14</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10 </a:t>
            </a:r>
          </a:p>
          <a:p>
            <a:pPr marL="228600" indent="-228600">
              <a:buAutoNum type="arabicPeriod"/>
            </a:pPr>
            <a:r>
              <a:rPr lang="cs-CZ" sz="1200" kern="1200" dirty="0" smtClean="0">
                <a:solidFill>
                  <a:schemeClr val="tx1"/>
                </a:solidFill>
                <a:latin typeface="+mn-lt"/>
                <a:ea typeface="+mn-ea"/>
                <a:cs typeface="+mn-cs"/>
              </a:rPr>
              <a:t>Za účelem spojení rodiny a v souladu se závazkem podle čl. č. 9, odst. 1, státy, které jsou smluvní stranou úmluvy, posuzují žádosti dítěte nebo jeho rodičů o </a:t>
            </a:r>
            <a:r>
              <a:rPr lang="cs-CZ" sz="1200" b="1" kern="1200" dirty="0" smtClean="0">
                <a:solidFill>
                  <a:schemeClr val="tx1"/>
                </a:solidFill>
                <a:latin typeface="+mn-lt"/>
                <a:ea typeface="+mn-ea"/>
                <a:cs typeface="+mn-cs"/>
              </a:rPr>
              <a:t>vstup na území státu</a:t>
            </a:r>
            <a:r>
              <a:rPr lang="cs-CZ" sz="1200" kern="1200" dirty="0" smtClean="0">
                <a:solidFill>
                  <a:schemeClr val="tx1"/>
                </a:solidFill>
                <a:latin typeface="+mn-lt"/>
                <a:ea typeface="+mn-ea"/>
                <a:cs typeface="+mn-cs"/>
              </a:rPr>
              <a:t>, který je smluvní stranou úmluvy, nebo o jeho opuštění pozitivním, humánním a urychleným způsobem. Státy, které jsou smluvní stranou úmluvy, dále zabezpečí, aby podání takové žádosti nemělo žádné nepříznivé důsledky pro žadatele nebo členy jeho rodiny. </a:t>
            </a:r>
          </a:p>
          <a:p>
            <a:pPr marL="228600" indent="-228600">
              <a:buAutoNum type="arabicPeriod"/>
            </a:pPr>
            <a:r>
              <a:rPr lang="cs-CZ" sz="1200" kern="1200" dirty="0" smtClean="0">
                <a:solidFill>
                  <a:schemeClr val="tx1"/>
                </a:solidFill>
                <a:latin typeface="+mn-lt"/>
                <a:ea typeface="+mn-ea"/>
                <a:cs typeface="+mn-cs"/>
              </a:rPr>
              <a:t>Dítě, jehož rodiče pobývají v různých státech, má až na výjimečné okolnosti právo udržovat pravidelné osobní kontakty a přímé styky s oběma rodiči. Za tímto účelem a v souladu se svým závazkem podle čl. 9, odst. 2, státy, které jsou smluvní stranou úmluvy, uznávají </a:t>
            </a:r>
            <a:r>
              <a:rPr lang="cs-CZ" sz="1200" b="1" kern="1200" dirty="0" smtClean="0">
                <a:solidFill>
                  <a:schemeClr val="tx1"/>
                </a:solidFill>
                <a:latin typeface="+mn-lt"/>
                <a:ea typeface="+mn-ea"/>
                <a:cs typeface="+mn-cs"/>
              </a:rPr>
              <a:t>právo dítěte a jeho rodičů opustit kteroukoli zemi, i svou vlastní, a vstoupit do své vlastní země</a:t>
            </a:r>
            <a:r>
              <a:rPr lang="cs-CZ" sz="1200" kern="1200" dirty="0" smtClean="0">
                <a:solidFill>
                  <a:schemeClr val="tx1"/>
                </a:solidFill>
                <a:latin typeface="+mn-lt"/>
                <a:ea typeface="+mn-ea"/>
                <a:cs typeface="+mn-cs"/>
              </a:rPr>
              <a:t>. Právo opustit kteroukoli zemi podléhá pouze takovým omezením, která stanoví zákon a která jsou nutná pro ochranu národní bezpečnosti, veřejného pořádku, veřejného zdraví nebo morálky nebo práv a svobod druhých a která jsou v souladu s ostatními právy uznanými v této úmluvě.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15</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11 </a:t>
            </a:r>
          </a:p>
          <a:p>
            <a:pPr marL="228600" indent="-228600">
              <a:buAutoNum type="arabicPeriod"/>
            </a:pPr>
            <a:r>
              <a:rPr lang="cs-CZ" sz="1200" kern="1200" dirty="0" smtClean="0">
                <a:solidFill>
                  <a:schemeClr val="tx1"/>
                </a:solidFill>
                <a:latin typeface="+mn-lt"/>
                <a:ea typeface="+mn-ea"/>
                <a:cs typeface="+mn-cs"/>
              </a:rPr>
              <a:t>Státy, které jsou smluvní stranou úmluvy, činí opatření k </a:t>
            </a:r>
            <a:r>
              <a:rPr lang="cs-CZ" sz="1200" b="1" kern="1200" dirty="0" smtClean="0">
                <a:solidFill>
                  <a:schemeClr val="tx1"/>
                </a:solidFill>
                <a:latin typeface="+mn-lt"/>
                <a:ea typeface="+mn-ea"/>
                <a:cs typeface="+mn-cs"/>
              </a:rPr>
              <a:t>potírání nezákonného přemisťování dětí do zahraničí a jejich nenavracení zpět</a:t>
            </a:r>
            <a:r>
              <a:rPr lang="cs-CZ" sz="1200" kern="1200" dirty="0" smtClean="0">
                <a:solidFill>
                  <a:schemeClr val="tx1"/>
                </a:solidFill>
                <a:latin typeface="+mn-lt"/>
                <a:ea typeface="+mn-ea"/>
                <a:cs typeface="+mn-cs"/>
              </a:rPr>
              <a:t>. </a:t>
            </a:r>
          </a:p>
          <a:p>
            <a:pPr marL="228600" indent="-228600">
              <a:buAutoNum type="arabicPeriod"/>
            </a:pPr>
            <a:r>
              <a:rPr lang="cs-CZ" sz="1200" kern="1200" dirty="0" smtClean="0">
                <a:solidFill>
                  <a:schemeClr val="tx1"/>
                </a:solidFill>
                <a:latin typeface="+mn-lt"/>
                <a:ea typeface="+mn-ea"/>
                <a:cs typeface="+mn-cs"/>
              </a:rPr>
              <a:t>Za tímto účelem budou státy, které jsou smluvní stranou úmluvy, usilovat o </a:t>
            </a:r>
            <a:r>
              <a:rPr lang="cs-CZ" sz="1200" b="1" kern="1200" dirty="0" smtClean="0">
                <a:solidFill>
                  <a:schemeClr val="tx1"/>
                </a:solidFill>
                <a:latin typeface="+mn-lt"/>
                <a:ea typeface="+mn-ea"/>
                <a:cs typeface="+mn-cs"/>
              </a:rPr>
              <a:t>uzavření dvoustranných a mnohostranných dohod </a:t>
            </a:r>
            <a:r>
              <a:rPr lang="cs-CZ" sz="1200" kern="1200" dirty="0" smtClean="0">
                <a:solidFill>
                  <a:schemeClr val="tx1"/>
                </a:solidFill>
                <a:latin typeface="+mn-lt"/>
                <a:ea typeface="+mn-ea"/>
                <a:cs typeface="+mn-cs"/>
              </a:rPr>
              <a:t>a o přístup k existujícím dohodám.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16</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12 </a:t>
            </a:r>
          </a:p>
          <a:p>
            <a:pPr marL="228600" indent="-228600">
              <a:buAutoNum type="arabicPeriod"/>
            </a:pPr>
            <a:r>
              <a:rPr lang="cs-CZ" sz="1200" kern="1200" dirty="0" smtClean="0">
                <a:solidFill>
                  <a:schemeClr val="tx1"/>
                </a:solidFill>
                <a:latin typeface="+mn-lt"/>
                <a:ea typeface="+mn-ea"/>
                <a:cs typeface="+mn-cs"/>
              </a:rPr>
              <a:t>Státy, které jsou smluvní stranou úmluvy, zabezpečují dítěti, které je schopno formulovat své vlastní názory, právo tyto </a:t>
            </a:r>
            <a:r>
              <a:rPr lang="cs-CZ" sz="1200" b="1" kern="1200" dirty="0" smtClean="0">
                <a:solidFill>
                  <a:schemeClr val="tx1"/>
                </a:solidFill>
                <a:latin typeface="+mn-lt"/>
                <a:ea typeface="+mn-ea"/>
                <a:cs typeface="+mn-cs"/>
              </a:rPr>
              <a:t>názory svobodně vyjadřovat ve všech záležitostech, které se jej dotýkají</a:t>
            </a:r>
            <a:r>
              <a:rPr lang="cs-CZ" sz="1200" kern="1200" dirty="0" smtClean="0">
                <a:solidFill>
                  <a:schemeClr val="tx1"/>
                </a:solidFill>
                <a:latin typeface="+mn-lt"/>
                <a:ea typeface="+mn-ea"/>
                <a:cs typeface="+mn-cs"/>
              </a:rPr>
              <a:t>, přičemž se názorům dítěte musí věnovat patřičná pozornost odpovídající jeho věku a úrovni. </a:t>
            </a:r>
          </a:p>
          <a:p>
            <a:pPr marL="228600" indent="-228600">
              <a:buAutoNum type="arabicPeriod"/>
            </a:pPr>
            <a:r>
              <a:rPr lang="cs-CZ" sz="1200" kern="1200" dirty="0" smtClean="0">
                <a:solidFill>
                  <a:schemeClr val="tx1"/>
                </a:solidFill>
                <a:latin typeface="+mn-lt"/>
                <a:ea typeface="+mn-ea"/>
                <a:cs typeface="+mn-cs"/>
              </a:rPr>
              <a:t>Za tímto účelem se dítěti zejména poskytuje možnost, aby bylo </a:t>
            </a:r>
            <a:r>
              <a:rPr lang="cs-CZ" sz="1200" b="1" kern="1200" dirty="0" smtClean="0">
                <a:solidFill>
                  <a:schemeClr val="tx1"/>
                </a:solidFill>
                <a:latin typeface="+mn-lt"/>
                <a:ea typeface="+mn-ea"/>
                <a:cs typeface="+mn-cs"/>
              </a:rPr>
              <a:t>vyslyšeno v každém soudním nebo správním řízení, které se jej dotýká</a:t>
            </a:r>
            <a:r>
              <a:rPr lang="cs-CZ" sz="1200" kern="1200" dirty="0" smtClean="0">
                <a:solidFill>
                  <a:schemeClr val="tx1"/>
                </a:solidFill>
                <a:latin typeface="+mn-lt"/>
                <a:ea typeface="+mn-ea"/>
                <a:cs typeface="+mn-cs"/>
              </a:rPr>
              <a:t>, a to buď přímo a nebo prostřednictvím zástupce nebo příslušného orgánu, přičemž způsob slyšení musí být v souladu s procedurálními pravidly vnitrostátního zákonodárství.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17</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13 </a:t>
            </a:r>
          </a:p>
          <a:p>
            <a:pPr marL="228600" indent="-228600">
              <a:buAutoNum type="arabicPeriod"/>
            </a:pPr>
            <a:r>
              <a:rPr lang="cs-CZ" sz="1200" kern="1200" dirty="0" smtClean="0">
                <a:solidFill>
                  <a:schemeClr val="tx1"/>
                </a:solidFill>
                <a:latin typeface="+mn-lt"/>
                <a:ea typeface="+mn-ea"/>
                <a:cs typeface="+mn-cs"/>
              </a:rPr>
              <a:t>Dítě má </a:t>
            </a:r>
            <a:r>
              <a:rPr lang="cs-CZ" sz="1200" b="1" kern="1200" dirty="0" smtClean="0">
                <a:solidFill>
                  <a:schemeClr val="tx1"/>
                </a:solidFill>
                <a:latin typeface="+mn-lt"/>
                <a:ea typeface="+mn-ea"/>
                <a:cs typeface="+mn-cs"/>
              </a:rPr>
              <a:t>právo na svobodu projevu</a:t>
            </a:r>
            <a:r>
              <a:rPr lang="cs-CZ" sz="1200" kern="1200" dirty="0" smtClean="0">
                <a:solidFill>
                  <a:schemeClr val="tx1"/>
                </a:solidFill>
                <a:latin typeface="+mn-lt"/>
                <a:ea typeface="+mn-ea"/>
                <a:cs typeface="+mn-cs"/>
              </a:rPr>
              <a:t>: toto právo zahrnuje </a:t>
            </a:r>
            <a:r>
              <a:rPr lang="cs-CZ" sz="1200" b="1" kern="1200" dirty="0" smtClean="0">
                <a:solidFill>
                  <a:schemeClr val="tx1"/>
                </a:solidFill>
                <a:latin typeface="+mn-lt"/>
                <a:ea typeface="+mn-ea"/>
                <a:cs typeface="+mn-cs"/>
              </a:rPr>
              <a:t>vyhledávat, přijímat a rozšiřovat informace a myšlenky všeho druhu</a:t>
            </a:r>
            <a:r>
              <a:rPr lang="cs-CZ" sz="1200" kern="1200" dirty="0" smtClean="0">
                <a:solidFill>
                  <a:schemeClr val="tx1"/>
                </a:solidFill>
                <a:latin typeface="+mn-lt"/>
                <a:ea typeface="+mn-ea"/>
                <a:cs typeface="+mn-cs"/>
              </a:rPr>
              <a:t>, bez ohledu na hranice, ať ústně, písemně nebo tiskem, prostřednictvím umění nebo jakýmikoli jinými </a:t>
            </a:r>
            <a:r>
              <a:rPr lang="cs-CZ" sz="1200" b="1" kern="1200" dirty="0" smtClean="0">
                <a:solidFill>
                  <a:schemeClr val="tx1"/>
                </a:solidFill>
                <a:latin typeface="+mn-lt"/>
                <a:ea typeface="+mn-ea"/>
                <a:cs typeface="+mn-cs"/>
              </a:rPr>
              <a:t>prostředky podle volby dítěte</a:t>
            </a:r>
            <a:r>
              <a:rPr lang="cs-CZ" sz="1200" kern="1200" dirty="0" smtClean="0">
                <a:solidFill>
                  <a:schemeClr val="tx1"/>
                </a:solidFill>
                <a:latin typeface="+mn-lt"/>
                <a:ea typeface="+mn-ea"/>
                <a:cs typeface="+mn-cs"/>
              </a:rPr>
              <a:t>. </a:t>
            </a:r>
          </a:p>
          <a:p>
            <a:pPr marL="228600" indent="-228600">
              <a:buAutoNum type="arabicPeriod"/>
            </a:pPr>
            <a:r>
              <a:rPr lang="cs-CZ" sz="1200" kern="1200" dirty="0" smtClean="0">
                <a:solidFill>
                  <a:schemeClr val="tx1"/>
                </a:solidFill>
                <a:latin typeface="+mn-lt"/>
                <a:ea typeface="+mn-ea"/>
                <a:cs typeface="+mn-cs"/>
              </a:rPr>
              <a:t>Výkon tohoto práva může podléhat určitým omezením, avšak tato omezení budou pouze taková, jaká stanoví zákon a jež jsou nutná: </a:t>
            </a:r>
          </a:p>
          <a:p>
            <a:pPr marL="685800" lvl="1" indent="-228600">
              <a:buFont typeface="+mj-lt"/>
              <a:buAutoNum type="alphaLcParenR"/>
            </a:pPr>
            <a:r>
              <a:rPr lang="cs-CZ" kern="1200" dirty="0" smtClean="0">
                <a:solidFill>
                  <a:schemeClr val="tx1"/>
                </a:solidFill>
                <a:latin typeface="+mn-lt"/>
                <a:ea typeface="+mn-ea"/>
                <a:cs typeface="+mn-cs"/>
              </a:rPr>
              <a:t>k </a:t>
            </a:r>
            <a:r>
              <a:rPr lang="cs-CZ" b="1" kern="1200" dirty="0" smtClean="0">
                <a:solidFill>
                  <a:schemeClr val="tx1"/>
                </a:solidFill>
                <a:latin typeface="+mn-lt"/>
                <a:ea typeface="+mn-ea"/>
                <a:cs typeface="+mn-cs"/>
              </a:rPr>
              <a:t>respektování práv nebo pověsti jiných </a:t>
            </a:r>
          </a:p>
          <a:p>
            <a:pPr marL="685800" lvl="1" indent="-228600">
              <a:buFont typeface="+mj-lt"/>
              <a:buAutoNum type="alphaLcParenR"/>
            </a:pPr>
            <a:r>
              <a:rPr lang="cs-CZ" kern="1200" dirty="0" smtClean="0">
                <a:solidFill>
                  <a:schemeClr val="tx1"/>
                </a:solidFill>
                <a:latin typeface="+mn-lt"/>
                <a:ea typeface="+mn-ea"/>
                <a:cs typeface="+mn-cs"/>
              </a:rPr>
              <a:t>k </a:t>
            </a:r>
            <a:r>
              <a:rPr lang="cs-CZ" b="1" kern="1200" dirty="0" smtClean="0">
                <a:solidFill>
                  <a:schemeClr val="tx1"/>
                </a:solidFill>
                <a:latin typeface="+mn-lt"/>
                <a:ea typeface="+mn-ea"/>
                <a:cs typeface="+mn-cs"/>
              </a:rPr>
              <a:t>ochraně</a:t>
            </a:r>
            <a:r>
              <a:rPr lang="cs-CZ" kern="1200" dirty="0" smtClean="0">
                <a:solidFill>
                  <a:schemeClr val="tx1"/>
                </a:solidFill>
                <a:latin typeface="+mn-lt"/>
                <a:ea typeface="+mn-ea"/>
                <a:cs typeface="+mn-cs"/>
              </a:rPr>
              <a:t> národní bezpečnosti nebo veřejného pořádku, veřejného zdraví nebo morálky.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18</a:t>
            </a:fld>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14 </a:t>
            </a:r>
          </a:p>
          <a:p>
            <a:pPr marL="228600" indent="-228600">
              <a:buAutoNum type="arabicPeriod"/>
            </a:pPr>
            <a:r>
              <a:rPr lang="cs-CZ" sz="1200" kern="1200" dirty="0" smtClean="0">
                <a:solidFill>
                  <a:schemeClr val="tx1"/>
                </a:solidFill>
                <a:latin typeface="+mn-lt"/>
                <a:ea typeface="+mn-ea"/>
                <a:cs typeface="+mn-cs"/>
              </a:rPr>
              <a:t>Státy, které jsou smluvní stranou úmluvy, uznávají </a:t>
            </a:r>
            <a:r>
              <a:rPr lang="cs-CZ" sz="1200" b="1" kern="1200" dirty="0" smtClean="0">
                <a:solidFill>
                  <a:schemeClr val="tx1"/>
                </a:solidFill>
                <a:latin typeface="+mn-lt"/>
                <a:ea typeface="+mn-ea"/>
                <a:cs typeface="+mn-cs"/>
              </a:rPr>
              <a:t>právo dítěte na svobodu myšlení, svědomí a náboženství</a:t>
            </a:r>
            <a:r>
              <a:rPr lang="cs-CZ" sz="1200" kern="1200" dirty="0" smtClean="0">
                <a:solidFill>
                  <a:schemeClr val="tx1"/>
                </a:solidFill>
                <a:latin typeface="+mn-lt"/>
                <a:ea typeface="+mn-ea"/>
                <a:cs typeface="+mn-cs"/>
              </a:rPr>
              <a:t>. </a:t>
            </a:r>
          </a:p>
          <a:p>
            <a:pPr marL="228600" indent="-228600">
              <a:buAutoNum type="arabicPeriod"/>
            </a:pPr>
            <a:r>
              <a:rPr lang="cs-CZ" sz="1200" kern="1200" dirty="0" smtClean="0">
                <a:solidFill>
                  <a:schemeClr val="tx1"/>
                </a:solidFill>
                <a:latin typeface="+mn-lt"/>
                <a:ea typeface="+mn-ea"/>
                <a:cs typeface="+mn-cs"/>
              </a:rPr>
              <a:t>Státy, které jsou smluvní stranou úmluvy, uznávají </a:t>
            </a:r>
            <a:r>
              <a:rPr lang="cs-CZ" sz="1200" b="1" kern="1200" dirty="0" smtClean="0">
                <a:solidFill>
                  <a:schemeClr val="tx1"/>
                </a:solidFill>
                <a:latin typeface="+mn-lt"/>
                <a:ea typeface="+mn-ea"/>
                <a:cs typeface="+mn-cs"/>
              </a:rPr>
              <a:t>práva a povinnosti rodičů</a:t>
            </a:r>
            <a:r>
              <a:rPr lang="cs-CZ" sz="1200" kern="1200" dirty="0" smtClean="0">
                <a:solidFill>
                  <a:schemeClr val="tx1"/>
                </a:solidFill>
                <a:latin typeface="+mn-lt"/>
                <a:ea typeface="+mn-ea"/>
                <a:cs typeface="+mn-cs"/>
              </a:rPr>
              <a:t>, a v odpovídajících případech zákonných zástupců, </a:t>
            </a:r>
            <a:r>
              <a:rPr lang="cs-CZ" sz="1200" b="1" kern="1200" dirty="0" smtClean="0">
                <a:solidFill>
                  <a:schemeClr val="tx1"/>
                </a:solidFill>
                <a:latin typeface="+mn-lt"/>
                <a:ea typeface="+mn-ea"/>
                <a:cs typeface="+mn-cs"/>
              </a:rPr>
              <a:t>usměrňovat dítě </a:t>
            </a:r>
            <a:r>
              <a:rPr lang="cs-CZ" sz="1200" kern="1200" dirty="0" smtClean="0">
                <a:solidFill>
                  <a:schemeClr val="tx1"/>
                </a:solidFill>
                <a:latin typeface="+mn-lt"/>
                <a:ea typeface="+mn-ea"/>
                <a:cs typeface="+mn-cs"/>
              </a:rPr>
              <a:t>při výkonu jeho práva způsobem, který odpovídá jeho rozvíjejícím se schopnostem. </a:t>
            </a:r>
          </a:p>
          <a:p>
            <a:pPr marL="228600" indent="-228600">
              <a:buAutoNum type="arabicPeriod"/>
            </a:pPr>
            <a:r>
              <a:rPr lang="cs-CZ" sz="1200" kern="1200" dirty="0" smtClean="0">
                <a:solidFill>
                  <a:schemeClr val="tx1"/>
                </a:solidFill>
                <a:latin typeface="+mn-lt"/>
                <a:ea typeface="+mn-ea"/>
                <a:cs typeface="+mn-cs"/>
              </a:rPr>
              <a:t>Svoboda projevovat náboženství nebo víru může být podrobena pouze takovým </a:t>
            </a:r>
            <a:r>
              <a:rPr lang="cs-CZ" sz="1200" b="1" kern="1200" dirty="0" smtClean="0">
                <a:solidFill>
                  <a:schemeClr val="tx1"/>
                </a:solidFill>
                <a:latin typeface="+mn-lt"/>
                <a:ea typeface="+mn-ea"/>
                <a:cs typeface="+mn-cs"/>
              </a:rPr>
              <a:t>omezení</a:t>
            </a:r>
            <a:r>
              <a:rPr lang="cs-CZ" sz="1200" kern="1200" dirty="0" smtClean="0">
                <a:solidFill>
                  <a:schemeClr val="tx1"/>
                </a:solidFill>
                <a:latin typeface="+mn-lt"/>
                <a:ea typeface="+mn-ea"/>
                <a:cs typeface="+mn-cs"/>
              </a:rPr>
              <a:t>m, jaká předepisuje zákon a která jsou </a:t>
            </a:r>
            <a:r>
              <a:rPr lang="cs-CZ" sz="1200" b="1" kern="1200" dirty="0" smtClean="0">
                <a:solidFill>
                  <a:schemeClr val="tx1"/>
                </a:solidFill>
                <a:latin typeface="+mn-lt"/>
                <a:ea typeface="+mn-ea"/>
                <a:cs typeface="+mn-cs"/>
              </a:rPr>
              <a:t>nutná k ochraně </a:t>
            </a:r>
            <a:r>
              <a:rPr lang="cs-CZ" sz="1200" kern="1200" dirty="0" smtClean="0">
                <a:solidFill>
                  <a:schemeClr val="tx1"/>
                </a:solidFill>
                <a:latin typeface="+mn-lt"/>
                <a:ea typeface="+mn-ea"/>
                <a:cs typeface="+mn-cs"/>
              </a:rPr>
              <a:t>veřejné bezpečnosti, pořádku, veřejného zdraví nebo morálky nebo základních práv a svobod jiných.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19</a:t>
            </a:fld>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15 </a:t>
            </a:r>
          </a:p>
          <a:p>
            <a:pPr marL="228600" indent="-228600">
              <a:buAutoNum type="arabicPeriod"/>
            </a:pPr>
            <a:r>
              <a:rPr lang="cs-CZ" sz="1200" kern="1200" dirty="0" smtClean="0">
                <a:solidFill>
                  <a:schemeClr val="tx1"/>
                </a:solidFill>
                <a:latin typeface="+mn-lt"/>
                <a:ea typeface="+mn-ea"/>
                <a:cs typeface="+mn-cs"/>
              </a:rPr>
              <a:t>Státy, které jsou smluvní stranou úmluvy, uznávají </a:t>
            </a:r>
            <a:r>
              <a:rPr lang="cs-CZ" sz="1200" b="1" kern="1200" dirty="0" smtClean="0">
                <a:solidFill>
                  <a:schemeClr val="tx1"/>
                </a:solidFill>
                <a:latin typeface="+mn-lt"/>
                <a:ea typeface="+mn-ea"/>
                <a:cs typeface="+mn-cs"/>
              </a:rPr>
              <a:t>právo dítěte na svobodu sdružování a svobodu pokojného shromažďování</a:t>
            </a:r>
            <a:r>
              <a:rPr lang="cs-CZ" sz="1200" kern="1200" dirty="0" smtClean="0">
                <a:solidFill>
                  <a:schemeClr val="tx1"/>
                </a:solidFill>
                <a:latin typeface="+mn-lt"/>
                <a:ea typeface="+mn-ea"/>
                <a:cs typeface="+mn-cs"/>
              </a:rPr>
              <a:t>. </a:t>
            </a:r>
          </a:p>
          <a:p>
            <a:pPr marL="228600" indent="-228600">
              <a:buAutoNum type="arabicPeriod"/>
            </a:pPr>
            <a:r>
              <a:rPr lang="cs-CZ" sz="1200" kern="1200" dirty="0" smtClean="0">
                <a:solidFill>
                  <a:schemeClr val="tx1"/>
                </a:solidFill>
                <a:latin typeface="+mn-lt"/>
                <a:ea typeface="+mn-ea"/>
                <a:cs typeface="+mn-cs"/>
              </a:rPr>
              <a:t>Výkon těchto práv nesmí být žádným způsobem omezován s výjimkou těch omezení, jež stanoví zákon a jež jsou nutná v demokratické společnosti v zájmu národní bezpečnosti nebo veřejné bezpečnosti nebo veřejného zdraví nebo morálky či ochrany práv a svobod druhých.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20</a:t>
            </a:fld>
            <a:endParaRPr 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16 </a:t>
            </a:r>
          </a:p>
          <a:p>
            <a:pPr marL="228600" indent="-228600">
              <a:buAutoNum type="arabicPeriod"/>
            </a:pPr>
            <a:r>
              <a:rPr lang="cs-CZ" sz="1200" kern="1200" dirty="0" smtClean="0">
                <a:solidFill>
                  <a:schemeClr val="tx1"/>
                </a:solidFill>
                <a:latin typeface="+mn-lt"/>
                <a:ea typeface="+mn-ea"/>
                <a:cs typeface="+mn-cs"/>
              </a:rPr>
              <a:t>Žádné dítě nesmí být vystaveno svévolnému </a:t>
            </a:r>
            <a:r>
              <a:rPr lang="cs-CZ" sz="1200" b="1" kern="1200" dirty="0" smtClean="0">
                <a:solidFill>
                  <a:schemeClr val="tx1"/>
                </a:solidFill>
                <a:latin typeface="+mn-lt"/>
                <a:ea typeface="+mn-ea"/>
                <a:cs typeface="+mn-cs"/>
              </a:rPr>
              <a:t>zasahování do </a:t>
            </a:r>
            <a:r>
              <a:rPr lang="cs-CZ" sz="1200" kern="1200" dirty="0" smtClean="0">
                <a:solidFill>
                  <a:schemeClr val="tx1"/>
                </a:solidFill>
                <a:latin typeface="+mn-lt"/>
                <a:ea typeface="+mn-ea"/>
                <a:cs typeface="+mn-cs"/>
              </a:rPr>
              <a:t>svého </a:t>
            </a:r>
            <a:r>
              <a:rPr lang="cs-CZ" sz="1200" b="1" kern="1200" dirty="0" smtClean="0">
                <a:solidFill>
                  <a:schemeClr val="tx1"/>
                </a:solidFill>
                <a:latin typeface="+mn-lt"/>
                <a:ea typeface="+mn-ea"/>
                <a:cs typeface="+mn-cs"/>
              </a:rPr>
              <a:t>soukromého života, rodiny, domova nebo korespondence ani nezákonným útokům na svou čest a pověst</a:t>
            </a:r>
            <a:r>
              <a:rPr lang="cs-CZ" sz="1200" kern="1200" dirty="0" smtClean="0">
                <a:solidFill>
                  <a:schemeClr val="tx1"/>
                </a:solidFill>
                <a:latin typeface="+mn-lt"/>
                <a:ea typeface="+mn-ea"/>
                <a:cs typeface="+mn-cs"/>
              </a:rPr>
              <a:t>. </a:t>
            </a:r>
          </a:p>
          <a:p>
            <a:pPr marL="228600" indent="-228600">
              <a:buAutoNum type="arabicPeriod"/>
            </a:pPr>
            <a:r>
              <a:rPr lang="cs-CZ" sz="1200" kern="1200" dirty="0" smtClean="0">
                <a:solidFill>
                  <a:schemeClr val="tx1"/>
                </a:solidFill>
                <a:latin typeface="+mn-lt"/>
                <a:ea typeface="+mn-ea"/>
                <a:cs typeface="+mn-cs"/>
              </a:rPr>
              <a:t>Dítě má </a:t>
            </a:r>
            <a:r>
              <a:rPr lang="cs-CZ" sz="1200" b="1" kern="1200" dirty="0" smtClean="0">
                <a:solidFill>
                  <a:schemeClr val="tx1"/>
                </a:solidFill>
                <a:latin typeface="+mn-lt"/>
                <a:ea typeface="+mn-ea"/>
                <a:cs typeface="+mn-cs"/>
              </a:rPr>
              <a:t>právo na zákonnou ochranu </a:t>
            </a:r>
            <a:r>
              <a:rPr lang="cs-CZ" sz="1200" kern="1200" dirty="0" smtClean="0">
                <a:solidFill>
                  <a:schemeClr val="tx1"/>
                </a:solidFill>
                <a:latin typeface="+mn-lt"/>
                <a:ea typeface="+mn-ea"/>
                <a:cs typeface="+mn-cs"/>
              </a:rPr>
              <a:t>proti takovým zásahům nebo útokům.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21</a:t>
            </a:fld>
            <a:endParaRPr 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17 </a:t>
            </a:r>
          </a:p>
          <a:p>
            <a:r>
              <a:rPr lang="cs-CZ" sz="1200" kern="1200" dirty="0" smtClean="0">
                <a:solidFill>
                  <a:schemeClr val="tx1"/>
                </a:solidFill>
                <a:latin typeface="+mn-lt"/>
                <a:ea typeface="+mn-ea"/>
                <a:cs typeface="+mn-cs"/>
              </a:rPr>
              <a:t>Státy, které jsou smluvní stranou úmluvy, uznávají důležitou funkci hromadných sdělovacích prostředků a zabezpečují dítěti </a:t>
            </a:r>
            <a:r>
              <a:rPr lang="cs-CZ" sz="1200" b="1" kern="1200" dirty="0" smtClean="0">
                <a:solidFill>
                  <a:schemeClr val="tx1"/>
                </a:solidFill>
                <a:latin typeface="+mn-lt"/>
                <a:ea typeface="+mn-ea"/>
                <a:cs typeface="+mn-cs"/>
              </a:rPr>
              <a:t>přístup k informacím a materiálům </a:t>
            </a:r>
            <a:r>
              <a:rPr lang="cs-CZ" sz="1200" kern="1200" dirty="0" smtClean="0">
                <a:solidFill>
                  <a:schemeClr val="tx1"/>
                </a:solidFill>
                <a:latin typeface="+mn-lt"/>
                <a:ea typeface="+mn-ea"/>
                <a:cs typeface="+mn-cs"/>
              </a:rPr>
              <a:t>z různých </a:t>
            </a:r>
            <a:r>
              <a:rPr lang="cs-CZ" sz="1200" b="1" kern="1200" dirty="0" smtClean="0">
                <a:solidFill>
                  <a:schemeClr val="tx1"/>
                </a:solidFill>
                <a:latin typeface="+mn-lt"/>
                <a:ea typeface="+mn-ea"/>
                <a:cs typeface="+mn-cs"/>
              </a:rPr>
              <a:t>národních a mezinárodních zdrojů</a:t>
            </a:r>
            <a:r>
              <a:rPr lang="cs-CZ" sz="1200" kern="1200" dirty="0" smtClean="0">
                <a:solidFill>
                  <a:schemeClr val="tx1"/>
                </a:solidFill>
                <a:latin typeface="+mn-lt"/>
                <a:ea typeface="+mn-ea"/>
                <a:cs typeface="+mn-cs"/>
              </a:rPr>
              <a:t>, zejména takovým, které jsou zaměřeny na </a:t>
            </a:r>
            <a:r>
              <a:rPr lang="cs-CZ" sz="1200" b="1" kern="1200" dirty="0" smtClean="0">
                <a:solidFill>
                  <a:schemeClr val="tx1"/>
                </a:solidFill>
                <a:latin typeface="+mn-lt"/>
                <a:ea typeface="+mn-ea"/>
                <a:cs typeface="+mn-cs"/>
              </a:rPr>
              <a:t>rozvoj sociálního, duchovního a mravního blaha dítěte a také jeho tělesného a duševního zdraví</a:t>
            </a:r>
            <a:r>
              <a:rPr lang="cs-CZ" sz="1200" kern="1200" dirty="0" smtClean="0">
                <a:solidFill>
                  <a:schemeClr val="tx1"/>
                </a:solidFill>
                <a:latin typeface="+mn-lt"/>
                <a:ea typeface="+mn-ea"/>
                <a:cs typeface="+mn-cs"/>
              </a:rPr>
              <a:t>. Za tímto účelem státy, které jsou smluvní stranou úmluvy, povzbuzují: </a:t>
            </a:r>
          </a:p>
          <a:p>
            <a:pPr marL="228600" indent="-228600">
              <a:buAutoNum type="alphaLcParenR"/>
            </a:pPr>
            <a:r>
              <a:rPr lang="cs-CZ" sz="1200" b="1" kern="1200" dirty="0" smtClean="0">
                <a:solidFill>
                  <a:schemeClr val="tx1"/>
                </a:solidFill>
                <a:latin typeface="+mn-lt"/>
                <a:ea typeface="+mn-ea"/>
                <a:cs typeface="+mn-cs"/>
              </a:rPr>
              <a:t>hromadné sdělovací prostředky </a:t>
            </a:r>
            <a:r>
              <a:rPr lang="cs-CZ" sz="1200" kern="1200" dirty="0" smtClean="0">
                <a:solidFill>
                  <a:schemeClr val="tx1"/>
                </a:solidFill>
                <a:latin typeface="+mn-lt"/>
                <a:ea typeface="+mn-ea"/>
                <a:cs typeface="+mn-cs"/>
              </a:rPr>
              <a:t>k šíření informací a materiálů, které jsou pro dítě sociálně a kulturně </a:t>
            </a:r>
            <a:r>
              <a:rPr lang="cs-CZ" sz="1200" b="1" kern="1200" dirty="0" smtClean="0">
                <a:solidFill>
                  <a:schemeClr val="tx1"/>
                </a:solidFill>
                <a:latin typeface="+mn-lt"/>
                <a:ea typeface="+mn-ea"/>
                <a:cs typeface="+mn-cs"/>
              </a:rPr>
              <a:t>prospěšné</a:t>
            </a:r>
            <a:r>
              <a:rPr lang="cs-CZ" sz="1200" kern="1200" dirty="0" smtClean="0">
                <a:solidFill>
                  <a:schemeClr val="tx1"/>
                </a:solidFill>
                <a:latin typeface="+mn-lt"/>
                <a:ea typeface="+mn-ea"/>
                <a:cs typeface="+mn-cs"/>
              </a:rPr>
              <a:t> a které odpovídají duchu článku 29 této úmluvy, </a:t>
            </a:r>
          </a:p>
          <a:p>
            <a:pPr marL="228600" indent="-228600">
              <a:buAutoNum type="alphaLcParenR"/>
            </a:pPr>
            <a:r>
              <a:rPr lang="cs-CZ" sz="1200" b="1" kern="1200" dirty="0" smtClean="0">
                <a:solidFill>
                  <a:schemeClr val="tx1"/>
                </a:solidFill>
                <a:latin typeface="+mn-lt"/>
                <a:ea typeface="+mn-ea"/>
                <a:cs typeface="+mn-cs"/>
              </a:rPr>
              <a:t>mezinárodní spolupráci </a:t>
            </a:r>
            <a:r>
              <a:rPr lang="cs-CZ" sz="1200" kern="1200" dirty="0" smtClean="0">
                <a:solidFill>
                  <a:schemeClr val="tx1"/>
                </a:solidFill>
                <a:latin typeface="+mn-lt"/>
                <a:ea typeface="+mn-ea"/>
                <a:cs typeface="+mn-cs"/>
              </a:rPr>
              <a:t>při tvorbě, výměně a rozšiřování takových informací a materiálů z různých kulturních, národních a mezinárodních zdrojů, </a:t>
            </a:r>
          </a:p>
          <a:p>
            <a:pPr marL="228600" indent="-228600">
              <a:buAutoNum type="alphaLcParenR"/>
            </a:pPr>
            <a:r>
              <a:rPr lang="cs-CZ" sz="1200" kern="1200" dirty="0" smtClean="0">
                <a:solidFill>
                  <a:schemeClr val="tx1"/>
                </a:solidFill>
                <a:latin typeface="+mn-lt"/>
                <a:ea typeface="+mn-ea"/>
                <a:cs typeface="+mn-cs"/>
              </a:rPr>
              <a:t>tvorbu a rozšiřování </a:t>
            </a:r>
            <a:r>
              <a:rPr lang="cs-CZ" sz="1200" b="1" kern="1200" dirty="0" smtClean="0">
                <a:solidFill>
                  <a:schemeClr val="tx1"/>
                </a:solidFill>
                <a:latin typeface="+mn-lt"/>
                <a:ea typeface="+mn-ea"/>
                <a:cs typeface="+mn-cs"/>
              </a:rPr>
              <a:t>knih pro děti</a:t>
            </a:r>
            <a:r>
              <a:rPr lang="cs-CZ" sz="1200" kern="1200" dirty="0" smtClean="0">
                <a:solidFill>
                  <a:schemeClr val="tx1"/>
                </a:solidFill>
                <a:latin typeface="+mn-lt"/>
                <a:ea typeface="+mn-ea"/>
                <a:cs typeface="+mn-cs"/>
              </a:rPr>
              <a:t>, </a:t>
            </a:r>
          </a:p>
          <a:p>
            <a:pPr marL="228600" indent="-228600">
              <a:buAutoNum type="alphaLcParenR"/>
            </a:pPr>
            <a:r>
              <a:rPr lang="cs-CZ" sz="1200" kern="1200" dirty="0" smtClean="0">
                <a:solidFill>
                  <a:schemeClr val="tx1"/>
                </a:solidFill>
                <a:latin typeface="+mn-lt"/>
                <a:ea typeface="+mn-ea"/>
                <a:cs typeface="+mn-cs"/>
              </a:rPr>
              <a:t>hromadné sdělovací prostředky k tomu, aby braly zvláštní ohled na </a:t>
            </a:r>
            <a:r>
              <a:rPr lang="cs-CZ" sz="1200" b="1" kern="1200" dirty="0" smtClean="0">
                <a:solidFill>
                  <a:schemeClr val="tx1"/>
                </a:solidFill>
                <a:latin typeface="+mn-lt"/>
                <a:ea typeface="+mn-ea"/>
                <a:cs typeface="+mn-cs"/>
              </a:rPr>
              <a:t>jazykové potřeby dětí náležejících k menšinové skupině či domorodému obyvatelstvu</a:t>
            </a:r>
            <a:r>
              <a:rPr lang="cs-CZ" sz="1200" kern="1200" dirty="0" smtClean="0">
                <a:solidFill>
                  <a:schemeClr val="tx1"/>
                </a:solidFill>
                <a:latin typeface="+mn-lt"/>
                <a:ea typeface="+mn-ea"/>
                <a:cs typeface="+mn-cs"/>
              </a:rPr>
              <a:t>,</a:t>
            </a:r>
          </a:p>
          <a:p>
            <a:pPr marL="228600" indent="-228600">
              <a:buAutoNum type="alphaLcParenR"/>
            </a:pPr>
            <a:r>
              <a:rPr lang="cs-CZ" sz="1200" kern="1200" dirty="0" smtClean="0">
                <a:solidFill>
                  <a:schemeClr val="tx1"/>
                </a:solidFill>
                <a:latin typeface="+mn-lt"/>
                <a:ea typeface="+mn-ea"/>
                <a:cs typeface="+mn-cs"/>
              </a:rPr>
              <a:t>tvorbu odpovídajících zásad </a:t>
            </a:r>
            <a:r>
              <a:rPr lang="cs-CZ" sz="1200" b="1" kern="1200" dirty="0" smtClean="0">
                <a:solidFill>
                  <a:schemeClr val="tx1"/>
                </a:solidFill>
                <a:latin typeface="+mn-lt"/>
                <a:ea typeface="+mn-ea"/>
                <a:cs typeface="+mn-cs"/>
              </a:rPr>
              <a:t>ochrany dítěte před informacemi a materiály škodlivými</a:t>
            </a:r>
            <a:r>
              <a:rPr lang="cs-CZ" sz="1200" kern="1200" dirty="0" smtClean="0">
                <a:solidFill>
                  <a:schemeClr val="tx1"/>
                </a:solidFill>
                <a:latin typeface="+mn-lt"/>
                <a:ea typeface="+mn-ea"/>
                <a:cs typeface="+mn-cs"/>
              </a:rPr>
              <a:t> pro jeho blaho, majíce na mysli ustanovení článků 13 a 18 této úmluvy.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22</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lnSpcReduction="10000"/>
          </a:bodyPr>
          <a:lstStyle/>
          <a:p>
            <a:r>
              <a:rPr lang="cs-CZ" b="1" dirty="0" smtClean="0"/>
              <a:t>Ženevské deklaraci práv dítěte z roku 1924 </a:t>
            </a:r>
            <a:r>
              <a:rPr lang="cs-CZ" dirty="0" smtClean="0"/>
              <a:t>a v </a:t>
            </a:r>
          </a:p>
          <a:p>
            <a:r>
              <a:rPr lang="cs-CZ" b="1" dirty="0" smtClean="0"/>
              <a:t>Deklaraci práv dítěte přijaté Spojenými národy v r. 1959 </a:t>
            </a:r>
            <a:r>
              <a:rPr lang="cs-CZ" dirty="0" smtClean="0"/>
              <a:t>a uznána ve </a:t>
            </a:r>
          </a:p>
          <a:p>
            <a:r>
              <a:rPr lang="cs-CZ" b="1" dirty="0" smtClean="0"/>
              <a:t>Všeobecné deklaraci lidských práv</a:t>
            </a:r>
            <a:r>
              <a:rPr lang="cs-CZ" dirty="0" smtClean="0"/>
              <a:t>, v </a:t>
            </a:r>
          </a:p>
          <a:p>
            <a:r>
              <a:rPr lang="cs-CZ" b="1" dirty="0" smtClean="0"/>
              <a:t>Mezinárodním paktu o občanských a politických právech </a:t>
            </a:r>
            <a:r>
              <a:rPr lang="cs-CZ" dirty="0" smtClean="0"/>
              <a:t>(zejména v článcích 23 a 24), v </a:t>
            </a:r>
          </a:p>
          <a:p>
            <a:r>
              <a:rPr lang="cs-CZ" b="1" dirty="0" smtClean="0"/>
              <a:t>Mezinárodním paktu o hospodářských , sociálních a kulturních právech </a:t>
            </a:r>
            <a:r>
              <a:rPr lang="cs-CZ" dirty="0" smtClean="0"/>
              <a:t>(zejména v článku 10) a ve statutech a příslušných dokumentech odborných organizací a mezinárodních organizací, zabývajících se péčí blaho dětí, majíce na mysli, že, jak je uvedeno v </a:t>
            </a:r>
          </a:p>
          <a:p>
            <a:r>
              <a:rPr lang="cs-CZ" b="1" dirty="0" smtClean="0"/>
              <a:t>Deklaraci práv dítěte přijaté Valným shromážděním Organizace spojených národů 20. listopadu 1959</a:t>
            </a:r>
            <a:r>
              <a:rPr lang="cs-CZ" dirty="0" smtClean="0"/>
              <a:t>, dítě pro svou tělesnou a duševní nezralost potřebuje zvláštní záruky, péči a odpovídající právní ochranu před narozením i po něm, </a:t>
            </a:r>
            <a:r>
              <a:rPr lang="cs-CZ" dirty="0" err="1" smtClean="0"/>
              <a:t>pamětlivy</a:t>
            </a:r>
            <a:r>
              <a:rPr lang="cs-CZ" dirty="0" smtClean="0"/>
              <a:t> ustanovení </a:t>
            </a:r>
          </a:p>
          <a:p>
            <a:r>
              <a:rPr lang="cs-CZ" b="1" dirty="0" smtClean="0"/>
              <a:t>Deklarace sociálních a právních zásad ochrany a zajištění blaha dětí</a:t>
            </a:r>
            <a:r>
              <a:rPr lang="cs-CZ" dirty="0" smtClean="0"/>
              <a:t>, se zvláštním ohledem na vnitrostátní a mezinárodní úpravu umísťování do institucí náhradní péče, </a:t>
            </a:r>
          </a:p>
          <a:p>
            <a:r>
              <a:rPr lang="cs-CZ" b="1" dirty="0" smtClean="0"/>
              <a:t>Minimálních standardních pravidel OSN, týkajících se výkonu soudnictví za účasti mladistvých (Pekingská pravidla)</a:t>
            </a:r>
            <a:r>
              <a:rPr lang="cs-CZ" dirty="0" smtClean="0"/>
              <a:t>, </a:t>
            </a:r>
          </a:p>
          <a:p>
            <a:r>
              <a:rPr lang="cs-CZ" b="1" dirty="0" smtClean="0"/>
              <a:t>Deklarace o ochraně žen a dětí za mimořádných událostí a za ozbrojených konfliktů</a:t>
            </a:r>
            <a:r>
              <a:rPr lang="cs-CZ" dirty="0" smtClean="0"/>
              <a:t>, uznávajíce, že ve všech zemích světa jsou děti žijící ve výjimečně obtížných podmínkách a že tyto děti vyžadují zvláštní pozornost, berouce náležitý ohled na význam tradic a kulturních hodnot každého národa pro ochranu a harmonický rozvoj dítěte, uznávajíce význam mezinárodní spolupráce pro zlepšování životních podmínek dětí v každé zemi a zejména v rozvojových zemích, dohodly se na následujícím: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2</a:t>
            </a:fld>
            <a:endParaRPr 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18 </a:t>
            </a:r>
          </a:p>
          <a:p>
            <a:pPr marL="228600" indent="-228600">
              <a:buAutoNum type="arabicPeriod"/>
            </a:pPr>
            <a:r>
              <a:rPr lang="cs-CZ" sz="1200" kern="1200" dirty="0" smtClean="0">
                <a:solidFill>
                  <a:schemeClr val="tx1"/>
                </a:solidFill>
                <a:latin typeface="+mn-lt"/>
                <a:ea typeface="+mn-ea"/>
                <a:cs typeface="+mn-cs"/>
              </a:rPr>
              <a:t>Státy, které jsou smluvní stranou úmluvy, vynaloží veškeré úsilí k tomu, aby byla uznána zásada, že </a:t>
            </a:r>
            <a:r>
              <a:rPr lang="cs-CZ" sz="1200" b="1" kern="1200" dirty="0" smtClean="0">
                <a:solidFill>
                  <a:schemeClr val="tx1"/>
                </a:solidFill>
                <a:latin typeface="+mn-lt"/>
                <a:ea typeface="+mn-ea"/>
                <a:cs typeface="+mn-cs"/>
              </a:rPr>
              <a:t>oba rodiče mají společnou odpovědnost za výchovu a vývoj dítěte</a:t>
            </a:r>
            <a:r>
              <a:rPr lang="cs-CZ" sz="1200" kern="1200" dirty="0" smtClean="0">
                <a:solidFill>
                  <a:schemeClr val="tx1"/>
                </a:solidFill>
                <a:latin typeface="+mn-lt"/>
                <a:ea typeface="+mn-ea"/>
                <a:cs typeface="+mn-cs"/>
              </a:rPr>
              <a:t>. Rodiče nebo v odpovídajících případech zákonní zástupci mají prvotní odpovědnost za výchovu a vývoj dítěte. Základním smyslem jejich péče musí při tom být </a:t>
            </a:r>
            <a:r>
              <a:rPr lang="cs-CZ" sz="1200" b="1" kern="1200" dirty="0" smtClean="0">
                <a:solidFill>
                  <a:schemeClr val="tx1"/>
                </a:solidFill>
                <a:latin typeface="+mn-lt"/>
                <a:ea typeface="+mn-ea"/>
                <a:cs typeface="+mn-cs"/>
              </a:rPr>
              <a:t>zájem dítěte</a:t>
            </a:r>
            <a:r>
              <a:rPr lang="cs-CZ" sz="1200" kern="1200" dirty="0" smtClean="0">
                <a:solidFill>
                  <a:schemeClr val="tx1"/>
                </a:solidFill>
                <a:latin typeface="+mn-lt"/>
                <a:ea typeface="+mn-ea"/>
                <a:cs typeface="+mn-cs"/>
              </a:rPr>
              <a:t>.</a:t>
            </a:r>
          </a:p>
          <a:p>
            <a:pPr marL="228600" indent="-228600">
              <a:buAutoNum type="arabicPeriod"/>
            </a:pPr>
            <a:r>
              <a:rPr lang="cs-CZ" sz="1200" kern="1200" dirty="0" smtClean="0">
                <a:solidFill>
                  <a:schemeClr val="tx1"/>
                </a:solidFill>
                <a:latin typeface="+mn-lt"/>
                <a:ea typeface="+mn-ea"/>
                <a:cs typeface="+mn-cs"/>
              </a:rPr>
              <a:t>Za účelem zaručení a podpory práv stanovených touto úmluvou poskytují státy, které jsou smluvní stranou úmluvy, rodičům a zákonným zástupcům potřebnou pomoc při plnění jejich úkolu výchovy dětí a zabezpečují </a:t>
            </a:r>
            <a:r>
              <a:rPr lang="cs-CZ" sz="1200" b="1" kern="1200" dirty="0" smtClean="0">
                <a:solidFill>
                  <a:schemeClr val="tx1"/>
                </a:solidFill>
                <a:latin typeface="+mn-lt"/>
                <a:ea typeface="+mn-ea"/>
                <a:cs typeface="+mn-cs"/>
              </a:rPr>
              <a:t>rozvoj institucí, zařízení a služeb pro děti</a:t>
            </a:r>
            <a:r>
              <a:rPr lang="cs-CZ" sz="1200" kern="1200" dirty="0" smtClean="0">
                <a:solidFill>
                  <a:schemeClr val="tx1"/>
                </a:solidFill>
                <a:latin typeface="+mn-lt"/>
                <a:ea typeface="+mn-ea"/>
                <a:cs typeface="+mn-cs"/>
              </a:rPr>
              <a:t>. </a:t>
            </a:r>
          </a:p>
          <a:p>
            <a:pPr marL="228600" indent="-228600">
              <a:buAutoNum type="arabicPeriod"/>
            </a:pPr>
            <a:r>
              <a:rPr lang="cs-CZ" sz="1200" kern="1200" dirty="0" smtClean="0">
                <a:solidFill>
                  <a:schemeClr val="tx1"/>
                </a:solidFill>
                <a:latin typeface="+mn-lt"/>
                <a:ea typeface="+mn-ea"/>
                <a:cs typeface="+mn-cs"/>
              </a:rPr>
              <a:t>Státy, které jsou smluvní stranou úmluvy, činí všechna potřebná opatření k tomu, aby bylo  zabezpečeno </a:t>
            </a:r>
            <a:r>
              <a:rPr lang="cs-CZ" sz="1200" b="1" kern="1200" dirty="0" smtClean="0">
                <a:solidFill>
                  <a:schemeClr val="tx1"/>
                </a:solidFill>
                <a:latin typeface="+mn-lt"/>
                <a:ea typeface="+mn-ea"/>
                <a:cs typeface="+mn-cs"/>
              </a:rPr>
              <a:t>právo dětí pracujících rodičů využívat služeb a zařízení </a:t>
            </a:r>
            <a:r>
              <a:rPr lang="cs-CZ" sz="1200" kern="1200" dirty="0" smtClean="0">
                <a:solidFill>
                  <a:schemeClr val="tx1"/>
                </a:solidFill>
                <a:latin typeface="+mn-lt"/>
                <a:ea typeface="+mn-ea"/>
                <a:cs typeface="+mn-cs"/>
              </a:rPr>
              <a:t>péče o děti, která jsou pro ně určena.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23</a:t>
            </a:fld>
            <a:endParaRPr 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19 </a:t>
            </a:r>
          </a:p>
          <a:p>
            <a:pPr marL="228600" indent="-228600">
              <a:buAutoNum type="arabicPeriod"/>
            </a:pPr>
            <a:r>
              <a:rPr lang="cs-CZ" sz="1200" kern="1200" dirty="0" smtClean="0">
                <a:solidFill>
                  <a:schemeClr val="tx1"/>
                </a:solidFill>
                <a:latin typeface="+mn-lt"/>
                <a:ea typeface="+mn-ea"/>
                <a:cs typeface="+mn-cs"/>
              </a:rPr>
              <a:t>Státy, které jsou smluvní stranou úmluvy, činí všechna potřebná zákonodárná, správní, sociální a výchovná </a:t>
            </a:r>
            <a:r>
              <a:rPr lang="cs-CZ" sz="1200" b="1" kern="1200" dirty="0" smtClean="0">
                <a:solidFill>
                  <a:schemeClr val="tx1"/>
                </a:solidFill>
                <a:latin typeface="+mn-lt"/>
                <a:ea typeface="+mn-ea"/>
                <a:cs typeface="+mn-cs"/>
              </a:rPr>
              <a:t>opatření k ochraně dětí před jakýmkoli tělesným či duševním násilím, urážením nebo zneužíváním, včetně sexuálního zneužívání, zanedbáváním nebo nedbalým zacházením, trýzněním nebo vykořisťováním </a:t>
            </a:r>
            <a:r>
              <a:rPr lang="cs-CZ" sz="1200" kern="1200" dirty="0" smtClean="0">
                <a:solidFill>
                  <a:schemeClr val="tx1"/>
                </a:solidFill>
                <a:latin typeface="+mn-lt"/>
                <a:ea typeface="+mn-ea"/>
                <a:cs typeface="+mn-cs"/>
              </a:rPr>
              <a:t>během doby, kdy jsou v péči jednoho nebo obou rodičů, zákonných zástupců nebo jakýchkoli osob starajících se o dítě. </a:t>
            </a:r>
          </a:p>
          <a:p>
            <a:pPr marL="228600" indent="-228600">
              <a:buAutoNum type="arabicPeriod"/>
            </a:pPr>
            <a:r>
              <a:rPr lang="cs-CZ" sz="1200" kern="1200" dirty="0" smtClean="0">
                <a:solidFill>
                  <a:schemeClr val="tx1"/>
                </a:solidFill>
                <a:latin typeface="+mn-lt"/>
                <a:ea typeface="+mn-ea"/>
                <a:cs typeface="+mn-cs"/>
              </a:rPr>
              <a:t>Tato ochranná opatření zahrnují podle potřeby </a:t>
            </a:r>
            <a:r>
              <a:rPr lang="cs-CZ" sz="1200" b="1" kern="1200" dirty="0" smtClean="0">
                <a:solidFill>
                  <a:schemeClr val="tx1"/>
                </a:solidFill>
                <a:latin typeface="+mn-lt"/>
                <a:ea typeface="+mn-ea"/>
                <a:cs typeface="+mn-cs"/>
              </a:rPr>
              <a:t>účinné postupy </a:t>
            </a:r>
            <a:r>
              <a:rPr lang="cs-CZ" sz="1200" kern="1200" dirty="0" smtClean="0">
                <a:solidFill>
                  <a:schemeClr val="tx1"/>
                </a:solidFill>
                <a:latin typeface="+mn-lt"/>
                <a:ea typeface="+mn-ea"/>
                <a:cs typeface="+mn-cs"/>
              </a:rPr>
              <a:t>k vytvoření sociálních programů zaměřených na poskytnutí nezbytné podpory dítěti a těm, jimž bylo svěřeno, jakož i jiné </a:t>
            </a:r>
            <a:r>
              <a:rPr lang="cs-CZ" sz="1200" b="1" kern="1200" dirty="0" smtClean="0">
                <a:solidFill>
                  <a:schemeClr val="tx1"/>
                </a:solidFill>
                <a:latin typeface="+mn-lt"/>
                <a:ea typeface="+mn-ea"/>
                <a:cs typeface="+mn-cs"/>
              </a:rPr>
              <a:t>formy prevence</a:t>
            </a:r>
            <a:r>
              <a:rPr lang="cs-CZ" sz="1200" kern="1200" dirty="0" smtClean="0">
                <a:solidFill>
                  <a:schemeClr val="tx1"/>
                </a:solidFill>
                <a:latin typeface="+mn-lt"/>
                <a:ea typeface="+mn-ea"/>
                <a:cs typeface="+mn-cs"/>
              </a:rPr>
              <a:t>. Pro účely zjištění, oznámení, postoupení, vyšetřování, léčení a následné sledování výše uvedených případů špatného zacházení s dětmi zahrnují rovněž podle potřeby postupy pro zásahy soudních orgánů.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24</a:t>
            </a:fld>
            <a:endParaRPr 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20 </a:t>
            </a:r>
          </a:p>
          <a:p>
            <a:pPr marL="228600" indent="-228600">
              <a:buAutoNum type="arabicPeriod"/>
            </a:pPr>
            <a:r>
              <a:rPr lang="cs-CZ" sz="1200" kern="1200" dirty="0" smtClean="0">
                <a:solidFill>
                  <a:schemeClr val="tx1"/>
                </a:solidFill>
                <a:latin typeface="+mn-lt"/>
                <a:ea typeface="+mn-ea"/>
                <a:cs typeface="+mn-cs"/>
              </a:rPr>
              <a:t>Dítě dočasně nebo trvale </a:t>
            </a:r>
            <a:r>
              <a:rPr lang="cs-CZ" sz="1200" b="1" kern="1200" dirty="0" smtClean="0">
                <a:solidFill>
                  <a:schemeClr val="tx1"/>
                </a:solidFill>
                <a:latin typeface="+mn-lt"/>
                <a:ea typeface="+mn-ea"/>
                <a:cs typeface="+mn-cs"/>
              </a:rPr>
              <a:t>zbavené svého rodinného prostředí </a:t>
            </a:r>
            <a:r>
              <a:rPr lang="cs-CZ" sz="1200" kern="1200" dirty="0" smtClean="0">
                <a:solidFill>
                  <a:schemeClr val="tx1"/>
                </a:solidFill>
                <a:latin typeface="+mn-lt"/>
                <a:ea typeface="+mn-ea"/>
                <a:cs typeface="+mn-cs"/>
              </a:rPr>
              <a:t>nebo dítě, které ve svém vlastním zájmu </a:t>
            </a:r>
            <a:r>
              <a:rPr lang="cs-CZ" sz="1200" b="1" kern="1200" dirty="0" smtClean="0">
                <a:solidFill>
                  <a:schemeClr val="tx1"/>
                </a:solidFill>
                <a:latin typeface="+mn-lt"/>
                <a:ea typeface="+mn-ea"/>
                <a:cs typeface="+mn-cs"/>
              </a:rPr>
              <a:t>nemůže být ponecháno </a:t>
            </a:r>
            <a:r>
              <a:rPr lang="cs-CZ" sz="1200" kern="1200" dirty="0" smtClean="0">
                <a:solidFill>
                  <a:schemeClr val="tx1"/>
                </a:solidFill>
                <a:latin typeface="+mn-lt"/>
                <a:ea typeface="+mn-ea"/>
                <a:cs typeface="+mn-cs"/>
              </a:rPr>
              <a:t>v tomto prostředí, má </a:t>
            </a:r>
            <a:r>
              <a:rPr lang="cs-CZ" sz="1200" b="1" kern="1200" dirty="0" smtClean="0">
                <a:solidFill>
                  <a:schemeClr val="tx1"/>
                </a:solidFill>
                <a:latin typeface="+mn-lt"/>
                <a:ea typeface="+mn-ea"/>
                <a:cs typeface="+mn-cs"/>
              </a:rPr>
              <a:t>právo na zvláštní ochranu a pomoc poskytovanou státem</a:t>
            </a:r>
            <a:r>
              <a:rPr lang="cs-CZ" sz="1200" kern="1200" dirty="0" smtClean="0">
                <a:solidFill>
                  <a:schemeClr val="tx1"/>
                </a:solidFill>
                <a:latin typeface="+mn-lt"/>
                <a:ea typeface="+mn-ea"/>
                <a:cs typeface="+mn-cs"/>
              </a:rPr>
              <a:t>. </a:t>
            </a:r>
          </a:p>
          <a:p>
            <a:pPr marL="228600" indent="-228600">
              <a:buAutoNum type="arabicPeriod"/>
            </a:pPr>
            <a:r>
              <a:rPr lang="cs-CZ" sz="1200" kern="1200" dirty="0" smtClean="0">
                <a:solidFill>
                  <a:schemeClr val="tx1"/>
                </a:solidFill>
                <a:latin typeface="+mn-lt"/>
                <a:ea typeface="+mn-ea"/>
                <a:cs typeface="+mn-cs"/>
              </a:rPr>
              <a:t>Státy, které jsou smluvní stranou úmluvy, zabezpečí v souladu se svým vnitrostátním zákonodárstvím </a:t>
            </a:r>
            <a:r>
              <a:rPr lang="cs-CZ" sz="1200" b="1" kern="1200" dirty="0" smtClean="0">
                <a:solidFill>
                  <a:schemeClr val="tx1"/>
                </a:solidFill>
                <a:latin typeface="+mn-lt"/>
                <a:ea typeface="+mn-ea"/>
                <a:cs typeface="+mn-cs"/>
              </a:rPr>
              <a:t>náhradní péči</a:t>
            </a:r>
            <a:r>
              <a:rPr lang="cs-CZ" sz="1200" kern="1200" dirty="0" smtClean="0">
                <a:solidFill>
                  <a:schemeClr val="tx1"/>
                </a:solidFill>
                <a:latin typeface="+mn-lt"/>
                <a:ea typeface="+mn-ea"/>
                <a:cs typeface="+mn-cs"/>
              </a:rPr>
              <a:t>. </a:t>
            </a:r>
          </a:p>
          <a:p>
            <a:pPr marL="228600" indent="-228600">
              <a:buAutoNum type="arabicPeriod"/>
            </a:pPr>
            <a:r>
              <a:rPr lang="cs-CZ" sz="1200" kern="1200" dirty="0" smtClean="0">
                <a:solidFill>
                  <a:schemeClr val="tx1"/>
                </a:solidFill>
                <a:latin typeface="+mn-lt"/>
                <a:ea typeface="+mn-ea"/>
                <a:cs typeface="+mn-cs"/>
              </a:rPr>
              <a:t>Tato péče může mezi jiným zahrnovat předání do výchovy, institut "</a:t>
            </a:r>
            <a:r>
              <a:rPr lang="cs-CZ" sz="1200" kern="1200" dirty="0" err="1" smtClean="0">
                <a:solidFill>
                  <a:schemeClr val="tx1"/>
                </a:solidFill>
                <a:latin typeface="+mn-lt"/>
                <a:ea typeface="+mn-ea"/>
                <a:cs typeface="+mn-cs"/>
              </a:rPr>
              <a:t>kafala</a:t>
            </a:r>
            <a:r>
              <a:rPr lang="cs-CZ" sz="1200" kern="1200" dirty="0" smtClean="0">
                <a:solidFill>
                  <a:schemeClr val="tx1"/>
                </a:solidFill>
                <a:latin typeface="+mn-lt"/>
                <a:ea typeface="+mn-ea"/>
                <a:cs typeface="+mn-cs"/>
              </a:rPr>
              <a:t>" podle islámského práva*), osvojení a v nutných případech umístění do vhodného zařízení péče o děti. Při volbě řešení je nutno brát ohled na žádoucí kontinuitu ve výchově dítěte a na jeho etnický, náboženský, kulturní a jazykový původ. </a:t>
            </a:r>
          </a:p>
          <a:p>
            <a:endParaRPr lang="cs-CZ" dirty="0" smtClean="0"/>
          </a:p>
          <a:p>
            <a:endParaRPr lang="cs-CZ" dirty="0" smtClean="0"/>
          </a:p>
          <a:p>
            <a:r>
              <a:rPr lang="cs-CZ" dirty="0" smtClean="0"/>
              <a:t>*)    Trvalá forma pěstounské péče, která dítěti nedává právo na užívání jména rodiny </a:t>
            </a:r>
          </a:p>
          <a:p>
            <a:r>
              <a:rPr lang="cs-CZ" dirty="0" smtClean="0"/>
              <a:t>       či právo dědit. </a:t>
            </a:r>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25</a:t>
            </a:fld>
            <a:endParaRPr lang="cs-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21 </a:t>
            </a:r>
          </a:p>
          <a:p>
            <a:r>
              <a:rPr lang="cs-CZ" sz="1200" kern="1200" dirty="0" smtClean="0">
                <a:solidFill>
                  <a:schemeClr val="tx1"/>
                </a:solidFill>
                <a:latin typeface="+mn-lt"/>
                <a:ea typeface="+mn-ea"/>
                <a:cs typeface="+mn-cs"/>
              </a:rPr>
              <a:t>Státy, které jsou smluvní stranou úmluvy a které uznávají a (nebo) povolují </a:t>
            </a:r>
            <a:r>
              <a:rPr lang="cs-CZ" sz="1200" b="1" kern="1200" dirty="0" smtClean="0">
                <a:solidFill>
                  <a:schemeClr val="tx1"/>
                </a:solidFill>
                <a:latin typeface="+mn-lt"/>
                <a:ea typeface="+mn-ea"/>
                <a:cs typeface="+mn-cs"/>
              </a:rPr>
              <a:t>systém osvojení</a:t>
            </a:r>
            <a:r>
              <a:rPr lang="cs-CZ" sz="1200" kern="1200" dirty="0" smtClean="0">
                <a:solidFill>
                  <a:schemeClr val="tx1"/>
                </a:solidFill>
                <a:latin typeface="+mn-lt"/>
                <a:ea typeface="+mn-ea"/>
                <a:cs typeface="+mn-cs"/>
              </a:rPr>
              <a:t>, zabezpečí, aby se v první řadě bral do úvahy </a:t>
            </a:r>
            <a:r>
              <a:rPr lang="cs-CZ" sz="1200" b="1" kern="1200" dirty="0" smtClean="0">
                <a:solidFill>
                  <a:schemeClr val="tx1"/>
                </a:solidFill>
                <a:latin typeface="+mn-lt"/>
                <a:ea typeface="+mn-ea"/>
                <a:cs typeface="+mn-cs"/>
              </a:rPr>
              <a:t>zájem dítěte</a:t>
            </a:r>
            <a:r>
              <a:rPr lang="cs-CZ" sz="1200" kern="1200" dirty="0" smtClean="0">
                <a:solidFill>
                  <a:schemeClr val="tx1"/>
                </a:solidFill>
                <a:latin typeface="+mn-lt"/>
                <a:ea typeface="+mn-ea"/>
                <a:cs typeface="+mn-cs"/>
              </a:rPr>
              <a:t>, a: </a:t>
            </a:r>
          </a:p>
          <a:p>
            <a:pPr marL="228600" indent="-228600">
              <a:buAutoNum type="alphaLcParenR"/>
            </a:pPr>
            <a:r>
              <a:rPr lang="cs-CZ" sz="1200" kern="1200" dirty="0" smtClean="0">
                <a:solidFill>
                  <a:schemeClr val="tx1"/>
                </a:solidFill>
                <a:latin typeface="+mn-lt"/>
                <a:ea typeface="+mn-ea"/>
                <a:cs typeface="+mn-cs"/>
              </a:rPr>
              <a:t>zabezpečí, aby se osvojení dítěte povolovalo jen k tomu </a:t>
            </a:r>
            <a:r>
              <a:rPr lang="cs-CZ" sz="1200" b="1" kern="1200" dirty="0" smtClean="0">
                <a:solidFill>
                  <a:schemeClr val="tx1"/>
                </a:solidFill>
                <a:latin typeface="+mn-lt"/>
                <a:ea typeface="+mn-ea"/>
                <a:cs typeface="+mn-cs"/>
              </a:rPr>
              <a:t>kompetentními orgány</a:t>
            </a:r>
            <a:r>
              <a:rPr lang="cs-CZ" sz="1200" kern="1200" dirty="0" smtClean="0">
                <a:solidFill>
                  <a:schemeClr val="tx1"/>
                </a:solidFill>
                <a:latin typeface="+mn-lt"/>
                <a:ea typeface="+mn-ea"/>
                <a:cs typeface="+mn-cs"/>
              </a:rPr>
              <a:t>, které v souladu s příslušným zákonem a ve stanoveném řízení na základě všech odpovídajících a spolehlivých informací určí, že osvojení je přípustné z hlediska postavení dítěte ve vztahu k rodičům, příbuzným a zákonným zástupcům a že, vyžaduje-li se to, dotčené osoby daly vědomý souhlas k osvojení po takovém projednání, které se může ukázat nutným, </a:t>
            </a:r>
          </a:p>
          <a:p>
            <a:pPr marL="228600" indent="-228600">
              <a:buAutoNum type="alphaLcParenR"/>
            </a:pPr>
            <a:r>
              <a:rPr lang="cs-CZ" sz="1200" kern="1200" dirty="0" smtClean="0">
                <a:solidFill>
                  <a:schemeClr val="tx1"/>
                </a:solidFill>
                <a:latin typeface="+mn-lt"/>
                <a:ea typeface="+mn-ea"/>
                <a:cs typeface="+mn-cs"/>
              </a:rPr>
              <a:t>uznávají, že </a:t>
            </a:r>
            <a:r>
              <a:rPr lang="cs-CZ" sz="1200" b="1" kern="1200" dirty="0" smtClean="0">
                <a:solidFill>
                  <a:schemeClr val="tx1"/>
                </a:solidFill>
                <a:latin typeface="+mn-lt"/>
                <a:ea typeface="+mn-ea"/>
                <a:cs typeface="+mn-cs"/>
              </a:rPr>
              <a:t>osvojení v cizí zemi </a:t>
            </a:r>
            <a:r>
              <a:rPr lang="cs-CZ" sz="1200" kern="1200" dirty="0" smtClean="0">
                <a:solidFill>
                  <a:schemeClr val="tx1"/>
                </a:solidFill>
                <a:latin typeface="+mn-lt"/>
                <a:ea typeface="+mn-ea"/>
                <a:cs typeface="+mn-cs"/>
              </a:rPr>
              <a:t>lze považovat za náhradní způsob péče o dítě, pokud dítě nemůže být předáno do výchovy v zařízení péče o děti nebo v rodině osvojitele nebo o ně nemůže být pečováno jiným vhodným způsobem v zemi původu,</a:t>
            </a:r>
          </a:p>
          <a:p>
            <a:pPr marL="228600" indent="-228600">
              <a:buAutoNum type="alphaLcParenR"/>
            </a:pPr>
            <a:r>
              <a:rPr lang="cs-CZ" sz="1200" kern="1200" dirty="0" smtClean="0">
                <a:solidFill>
                  <a:schemeClr val="tx1"/>
                </a:solidFill>
                <a:latin typeface="+mn-lt"/>
                <a:ea typeface="+mn-ea"/>
                <a:cs typeface="+mn-cs"/>
              </a:rPr>
              <a:t>zabezpečí, aby sítě osvojené v jiné zemi využívalo </a:t>
            </a:r>
            <a:r>
              <a:rPr lang="cs-CZ" sz="1200" b="1" kern="1200" dirty="0" smtClean="0">
                <a:solidFill>
                  <a:schemeClr val="tx1"/>
                </a:solidFill>
                <a:latin typeface="+mn-lt"/>
                <a:ea typeface="+mn-ea"/>
                <a:cs typeface="+mn-cs"/>
              </a:rPr>
              <a:t>stejných záruk a práv</a:t>
            </a:r>
            <a:r>
              <a:rPr lang="cs-CZ" sz="1200" kern="1200" dirty="0" smtClean="0">
                <a:solidFill>
                  <a:schemeClr val="tx1"/>
                </a:solidFill>
                <a:latin typeface="+mn-lt"/>
                <a:ea typeface="+mn-ea"/>
                <a:cs typeface="+mn-cs"/>
              </a:rPr>
              <a:t>, která by platila v případě osvojení ve vlastní zemi, </a:t>
            </a:r>
          </a:p>
          <a:p>
            <a:pPr marL="228600" indent="-228600">
              <a:buAutoNum type="alphaLcParenR"/>
            </a:pPr>
            <a:r>
              <a:rPr lang="cs-CZ" sz="1200" kern="1200" dirty="0" smtClean="0">
                <a:solidFill>
                  <a:schemeClr val="tx1"/>
                </a:solidFill>
                <a:latin typeface="+mn-lt"/>
                <a:ea typeface="+mn-ea"/>
                <a:cs typeface="+mn-cs"/>
              </a:rPr>
              <a:t>činí všechna opatření potřebná k zajištění toho, aby osvojení v cizí zemi </a:t>
            </a:r>
            <a:r>
              <a:rPr lang="cs-CZ" sz="1200" b="1" kern="1200" dirty="0" smtClean="0">
                <a:solidFill>
                  <a:schemeClr val="tx1"/>
                </a:solidFill>
                <a:latin typeface="+mn-lt"/>
                <a:ea typeface="+mn-ea"/>
                <a:cs typeface="+mn-cs"/>
              </a:rPr>
              <a:t>nevedlo k neoprávněnému finančnímu zisku </a:t>
            </a:r>
            <a:r>
              <a:rPr lang="cs-CZ" sz="1200" kern="1200" dirty="0" smtClean="0">
                <a:solidFill>
                  <a:schemeClr val="tx1"/>
                </a:solidFill>
                <a:latin typeface="+mn-lt"/>
                <a:ea typeface="+mn-ea"/>
                <a:cs typeface="+mn-cs"/>
              </a:rPr>
              <a:t>zúčastněných osob, </a:t>
            </a:r>
          </a:p>
          <a:p>
            <a:pPr marL="228600" indent="-228600">
              <a:buAutoNum type="alphaLcParenR"/>
            </a:pPr>
            <a:r>
              <a:rPr lang="cs-CZ" sz="1200" kern="1200" dirty="0" smtClean="0">
                <a:solidFill>
                  <a:schemeClr val="tx1"/>
                </a:solidFill>
                <a:latin typeface="+mn-lt"/>
                <a:ea typeface="+mn-ea"/>
                <a:cs typeface="+mn-cs"/>
              </a:rPr>
              <a:t>podporují v nutných případech cíle tohoto článku </a:t>
            </a:r>
            <a:r>
              <a:rPr lang="cs-CZ" sz="1200" b="1" kern="1200" dirty="0" smtClean="0">
                <a:solidFill>
                  <a:schemeClr val="tx1"/>
                </a:solidFill>
                <a:latin typeface="+mn-lt"/>
                <a:ea typeface="+mn-ea"/>
                <a:cs typeface="+mn-cs"/>
              </a:rPr>
              <a:t>uzavíráním dvoustranných nebo mnohostranných dohod nebo smluv </a:t>
            </a:r>
            <a:r>
              <a:rPr lang="cs-CZ" sz="1200" kern="1200" dirty="0" smtClean="0">
                <a:solidFill>
                  <a:schemeClr val="tx1"/>
                </a:solidFill>
                <a:latin typeface="+mn-lt"/>
                <a:ea typeface="+mn-ea"/>
                <a:cs typeface="+mn-cs"/>
              </a:rPr>
              <a:t>a v jejich rámci usilují o to, aby umístění dítěte do péče v jiné zemi bylo uskutečňováno k tomu příslušnými úřady nebo orgány.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26</a:t>
            </a:fld>
            <a:endParaRPr lang="cs-C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22 </a:t>
            </a:r>
          </a:p>
          <a:p>
            <a:pPr marL="228600" indent="-228600">
              <a:buAutoNum type="arabicPeriod"/>
            </a:pPr>
            <a:r>
              <a:rPr lang="cs-CZ" sz="1200" kern="1200" dirty="0" smtClean="0">
                <a:solidFill>
                  <a:schemeClr val="tx1"/>
                </a:solidFill>
                <a:latin typeface="+mn-lt"/>
                <a:ea typeface="+mn-ea"/>
                <a:cs typeface="+mn-cs"/>
              </a:rPr>
              <a:t>Státy, které jsou smluvní stranou úmluvy, činí opatření potřebná k zabezpečení toho, aby dítě žádající o </a:t>
            </a:r>
            <a:r>
              <a:rPr lang="cs-CZ" sz="1200" b="1" kern="1200" dirty="0" smtClean="0">
                <a:solidFill>
                  <a:schemeClr val="tx1"/>
                </a:solidFill>
                <a:latin typeface="+mn-lt"/>
                <a:ea typeface="+mn-ea"/>
                <a:cs typeface="+mn-cs"/>
              </a:rPr>
              <a:t>přiznání postavení uprchlíka </a:t>
            </a:r>
            <a:r>
              <a:rPr lang="cs-CZ" sz="1200" kern="1200" dirty="0" smtClean="0">
                <a:solidFill>
                  <a:schemeClr val="tx1"/>
                </a:solidFill>
                <a:latin typeface="+mn-lt"/>
                <a:ea typeface="+mn-ea"/>
                <a:cs typeface="+mn-cs"/>
              </a:rPr>
              <a:t>nebo které je v souladu s platným mezinárodním nebo vnitrostátním právem a postupem považováno za uprchlíka, ať už je v doprovodu svých rodičů, jiných osob, anebo bez doprovodu, obdrželo </a:t>
            </a:r>
            <a:r>
              <a:rPr lang="cs-CZ" sz="1200" b="1" kern="1200" dirty="0" smtClean="0">
                <a:solidFill>
                  <a:schemeClr val="tx1"/>
                </a:solidFill>
                <a:latin typeface="+mn-lt"/>
                <a:ea typeface="+mn-ea"/>
                <a:cs typeface="+mn-cs"/>
              </a:rPr>
              <a:t>potřebnou ochranu a humanitární pomoc </a:t>
            </a:r>
            <a:r>
              <a:rPr lang="cs-CZ" sz="1200" kern="1200" dirty="0" smtClean="0">
                <a:solidFill>
                  <a:schemeClr val="tx1"/>
                </a:solidFill>
                <a:latin typeface="+mn-lt"/>
                <a:ea typeface="+mn-ea"/>
                <a:cs typeface="+mn-cs"/>
              </a:rPr>
              <a:t>při využívání práv stanovených touto úmluvou a jinými dokumenty v oblasti mezinárodního humanitárního práva lidských práv, jichž jsou uvedené státy smluvními stranami. </a:t>
            </a:r>
          </a:p>
          <a:p>
            <a:pPr marL="228600" indent="-228600">
              <a:buAutoNum type="arabicPeriod"/>
            </a:pPr>
            <a:r>
              <a:rPr lang="cs-CZ" sz="1200" kern="1200" dirty="0" smtClean="0">
                <a:solidFill>
                  <a:schemeClr val="tx1"/>
                </a:solidFill>
                <a:latin typeface="+mn-lt"/>
                <a:ea typeface="+mn-ea"/>
                <a:cs typeface="+mn-cs"/>
              </a:rPr>
              <a:t>Za tímto účelem státy, které jsou smluvní stranou úmluvy, podporují, budou-li to považovat za potřebné, součinnost v úsilí Spojených národů a jiných příslušných mezivládních organizací  nebo nevládních organizací spolupracujících se Spojenými národy k </a:t>
            </a:r>
            <a:r>
              <a:rPr lang="cs-CZ" sz="1200" b="1" kern="1200" dirty="0" smtClean="0">
                <a:solidFill>
                  <a:schemeClr val="tx1"/>
                </a:solidFill>
                <a:latin typeface="+mn-lt"/>
                <a:ea typeface="+mn-ea"/>
                <a:cs typeface="+mn-cs"/>
              </a:rPr>
              <a:t>ochraně a pomoci takovému dítěti a k vyhledávání rodičů </a:t>
            </a:r>
            <a:r>
              <a:rPr lang="cs-CZ" sz="1200" kern="1200" dirty="0" smtClean="0">
                <a:solidFill>
                  <a:schemeClr val="tx1"/>
                </a:solidFill>
                <a:latin typeface="+mn-lt"/>
                <a:ea typeface="+mn-ea"/>
                <a:cs typeface="+mn-cs"/>
              </a:rPr>
              <a:t>nebo jiných členů rodiny dítěte-uprchlíka s cílem získat informace k jeho </a:t>
            </a:r>
            <a:r>
              <a:rPr lang="cs-CZ" sz="1200" b="1" kern="1200" dirty="0" smtClean="0">
                <a:solidFill>
                  <a:schemeClr val="tx1"/>
                </a:solidFill>
                <a:latin typeface="+mn-lt"/>
                <a:ea typeface="+mn-ea"/>
                <a:cs typeface="+mn-cs"/>
              </a:rPr>
              <a:t>opětovnému spojení s rodinou</a:t>
            </a:r>
            <a:r>
              <a:rPr lang="cs-CZ" sz="1200" kern="1200" dirty="0" smtClean="0">
                <a:solidFill>
                  <a:schemeClr val="tx1"/>
                </a:solidFill>
                <a:latin typeface="+mn-lt"/>
                <a:ea typeface="+mn-ea"/>
                <a:cs typeface="+mn-cs"/>
              </a:rPr>
              <a:t>. Jestliže rodiče nebo jiné členy rodiny nelze nalézt, poskytuje se dítěti </a:t>
            </a:r>
            <a:r>
              <a:rPr lang="cs-CZ" sz="1200" b="1" kern="1200" dirty="0" smtClean="0">
                <a:solidFill>
                  <a:schemeClr val="tx1"/>
                </a:solidFill>
                <a:latin typeface="+mn-lt"/>
                <a:ea typeface="+mn-ea"/>
                <a:cs typeface="+mn-cs"/>
              </a:rPr>
              <a:t>stejná ochrana jako každému jinému dítěti </a:t>
            </a:r>
            <a:r>
              <a:rPr lang="cs-CZ" sz="1200" kern="1200" dirty="0" smtClean="0">
                <a:solidFill>
                  <a:schemeClr val="tx1"/>
                </a:solidFill>
                <a:latin typeface="+mn-lt"/>
                <a:ea typeface="+mn-ea"/>
                <a:cs typeface="+mn-cs"/>
              </a:rPr>
              <a:t>z jakéhokoli důvodu trvale nebo přechodně zbavenému své rodiny, jak je stanoveno touto úmluvou.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27</a:t>
            </a:fld>
            <a:endParaRPr lang="cs-C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lnSpcReduction="10000"/>
          </a:bodyPr>
          <a:lstStyle/>
          <a:p>
            <a:r>
              <a:rPr lang="cs-CZ" sz="1200" kern="1200" dirty="0" smtClean="0">
                <a:solidFill>
                  <a:schemeClr val="tx1"/>
                </a:solidFill>
                <a:latin typeface="+mn-lt"/>
                <a:ea typeface="+mn-ea"/>
                <a:cs typeface="+mn-cs"/>
              </a:rPr>
              <a:t>Článek 23 </a:t>
            </a:r>
          </a:p>
          <a:p>
            <a:pPr marL="228600" indent="-228600">
              <a:buAutoNum type="arabicPeriod"/>
            </a:pPr>
            <a:r>
              <a:rPr lang="cs-CZ" sz="1200" kern="1200" dirty="0" smtClean="0">
                <a:solidFill>
                  <a:schemeClr val="tx1"/>
                </a:solidFill>
                <a:latin typeface="+mn-lt"/>
                <a:ea typeface="+mn-ea"/>
                <a:cs typeface="+mn-cs"/>
              </a:rPr>
              <a:t>Státy, které jsou smluvní stranou úmluvy, uznávají, že </a:t>
            </a:r>
            <a:r>
              <a:rPr lang="cs-CZ" sz="1200" b="1" kern="1200" dirty="0" smtClean="0">
                <a:solidFill>
                  <a:schemeClr val="tx1"/>
                </a:solidFill>
                <a:latin typeface="+mn-lt"/>
                <a:ea typeface="+mn-ea"/>
                <a:cs typeface="+mn-cs"/>
              </a:rPr>
              <a:t>duševně nebo tělesně postižené dítě má požívat plného a řádného života</a:t>
            </a:r>
            <a:r>
              <a:rPr lang="cs-CZ" sz="1200" kern="1200" dirty="0" smtClean="0">
                <a:solidFill>
                  <a:schemeClr val="tx1"/>
                </a:solidFill>
                <a:latin typeface="+mn-lt"/>
                <a:ea typeface="+mn-ea"/>
                <a:cs typeface="+mn-cs"/>
              </a:rPr>
              <a:t> v podmínkách zabezpečujících důstojnost, podporujících sebedůvěru a umožňujících aktivní účast dítěte ve společnosti. </a:t>
            </a:r>
          </a:p>
          <a:p>
            <a:pPr marL="228600" indent="-228600">
              <a:buAutoNum type="arabicPeriod"/>
            </a:pPr>
            <a:r>
              <a:rPr lang="cs-CZ" sz="1200" kern="1200" dirty="0" smtClean="0">
                <a:solidFill>
                  <a:schemeClr val="tx1"/>
                </a:solidFill>
                <a:latin typeface="+mn-lt"/>
                <a:ea typeface="+mn-ea"/>
                <a:cs typeface="+mn-cs"/>
              </a:rPr>
              <a:t>Státy, které jsou smluvní stranou úmluvy, uznávají </a:t>
            </a:r>
            <a:r>
              <a:rPr lang="cs-CZ" sz="1200" b="1" kern="1200" dirty="0" smtClean="0">
                <a:solidFill>
                  <a:schemeClr val="tx1"/>
                </a:solidFill>
                <a:latin typeface="+mn-lt"/>
                <a:ea typeface="+mn-ea"/>
                <a:cs typeface="+mn-cs"/>
              </a:rPr>
              <a:t>právo postiženého dítěte na zvláštní péči</a:t>
            </a:r>
            <a:r>
              <a:rPr lang="cs-CZ" sz="1200" kern="1200" dirty="0" smtClean="0">
                <a:solidFill>
                  <a:schemeClr val="tx1"/>
                </a:solidFill>
                <a:latin typeface="+mn-lt"/>
                <a:ea typeface="+mn-ea"/>
                <a:cs typeface="+mn-cs"/>
              </a:rPr>
              <a:t>, v závislosti na rozsahu existujících zdrojů podporují a </a:t>
            </a:r>
            <a:r>
              <a:rPr lang="cs-CZ" sz="1200" b="1" kern="1200" dirty="0" smtClean="0">
                <a:solidFill>
                  <a:schemeClr val="tx1"/>
                </a:solidFill>
                <a:latin typeface="+mn-lt"/>
                <a:ea typeface="+mn-ea"/>
                <a:cs typeface="+mn-cs"/>
              </a:rPr>
              <a:t>zabezpečují </a:t>
            </a:r>
            <a:r>
              <a:rPr lang="cs-CZ" sz="1200" kern="1200" dirty="0" smtClean="0">
                <a:solidFill>
                  <a:schemeClr val="tx1"/>
                </a:solidFill>
                <a:latin typeface="+mn-lt"/>
                <a:ea typeface="+mn-ea"/>
                <a:cs typeface="+mn-cs"/>
              </a:rPr>
              <a:t>oprávněnému dítěti a osobám, které se o ně starají, </a:t>
            </a:r>
            <a:r>
              <a:rPr lang="cs-CZ" sz="1200" b="1" kern="1200" dirty="0" smtClean="0">
                <a:solidFill>
                  <a:schemeClr val="tx1"/>
                </a:solidFill>
                <a:latin typeface="+mn-lt"/>
                <a:ea typeface="+mn-ea"/>
                <a:cs typeface="+mn-cs"/>
              </a:rPr>
              <a:t>požadovanou pomoc </a:t>
            </a:r>
            <a:r>
              <a:rPr lang="cs-CZ" sz="1200" kern="1200" dirty="0" smtClean="0">
                <a:solidFill>
                  <a:schemeClr val="tx1"/>
                </a:solidFill>
                <a:latin typeface="+mn-lt"/>
                <a:ea typeface="+mn-ea"/>
                <a:cs typeface="+mn-cs"/>
              </a:rPr>
              <a:t>odpovídající stavu dítěte a situaci rodičů nebo jiných osob, které o dítě pečují. </a:t>
            </a:r>
          </a:p>
          <a:p>
            <a:pPr marL="228600" indent="-228600">
              <a:buAutoNum type="arabicPeriod"/>
            </a:pPr>
            <a:r>
              <a:rPr lang="cs-CZ" sz="1200" kern="1200" dirty="0" smtClean="0">
                <a:solidFill>
                  <a:schemeClr val="tx1"/>
                </a:solidFill>
                <a:latin typeface="+mn-lt"/>
                <a:ea typeface="+mn-ea"/>
                <a:cs typeface="+mn-cs"/>
              </a:rPr>
              <a:t>Uznávajíce zvláštní potřeby postiženého dítěte se pomoc v souladu s odstavcem 2 poskytuje podle možností </a:t>
            </a:r>
            <a:r>
              <a:rPr lang="cs-CZ" sz="1200" b="1" kern="1200" dirty="0" smtClean="0">
                <a:solidFill>
                  <a:schemeClr val="tx1"/>
                </a:solidFill>
                <a:latin typeface="+mn-lt"/>
                <a:ea typeface="+mn-ea"/>
                <a:cs typeface="+mn-cs"/>
              </a:rPr>
              <a:t>bezplatně</a:t>
            </a:r>
            <a:r>
              <a:rPr lang="cs-CZ" sz="1200" kern="1200" dirty="0" smtClean="0">
                <a:solidFill>
                  <a:schemeClr val="tx1"/>
                </a:solidFill>
                <a:latin typeface="+mn-lt"/>
                <a:ea typeface="+mn-ea"/>
                <a:cs typeface="+mn-cs"/>
              </a:rPr>
              <a:t>, s ohledem na finanční zdroje rodičů nebo jiných osob, které se o dítě starají, a je určena k zabezpečení účinného přístupu postiženého dítěte </a:t>
            </a:r>
            <a:r>
              <a:rPr lang="cs-CZ" sz="1200" b="1" kern="1200" dirty="0" smtClean="0">
                <a:solidFill>
                  <a:schemeClr val="tx1"/>
                </a:solidFill>
                <a:latin typeface="+mn-lt"/>
                <a:ea typeface="+mn-ea"/>
                <a:cs typeface="+mn-cs"/>
              </a:rPr>
              <a:t>ke vzdělání, profesionální přípravě, zdravotní péči, rehabilitační péči, přípravě pro zaměstnání a odpočinku</a:t>
            </a:r>
            <a:r>
              <a:rPr lang="cs-CZ" sz="1200" kern="1200" dirty="0" smtClean="0">
                <a:solidFill>
                  <a:schemeClr val="tx1"/>
                </a:solidFill>
                <a:latin typeface="+mn-lt"/>
                <a:ea typeface="+mn-ea"/>
                <a:cs typeface="+mn-cs"/>
              </a:rPr>
              <a:t>, a to způsobem vedoucím k dosažení co největšího </a:t>
            </a:r>
            <a:r>
              <a:rPr lang="cs-CZ" sz="1200" b="1" kern="1200" dirty="0" smtClean="0">
                <a:solidFill>
                  <a:schemeClr val="tx1"/>
                </a:solidFill>
                <a:latin typeface="+mn-lt"/>
                <a:ea typeface="+mn-ea"/>
                <a:cs typeface="+mn-cs"/>
              </a:rPr>
              <a:t>zapojení dítěte do společnosti </a:t>
            </a:r>
            <a:r>
              <a:rPr lang="cs-CZ" sz="1200" kern="1200" dirty="0" smtClean="0">
                <a:solidFill>
                  <a:schemeClr val="tx1"/>
                </a:solidFill>
                <a:latin typeface="+mn-lt"/>
                <a:ea typeface="+mn-ea"/>
                <a:cs typeface="+mn-cs"/>
              </a:rPr>
              <a:t>a co největšího stupně </a:t>
            </a:r>
            <a:r>
              <a:rPr lang="cs-CZ" sz="1200" b="1" kern="1200" dirty="0" smtClean="0">
                <a:solidFill>
                  <a:schemeClr val="tx1"/>
                </a:solidFill>
                <a:latin typeface="+mn-lt"/>
                <a:ea typeface="+mn-ea"/>
                <a:cs typeface="+mn-cs"/>
              </a:rPr>
              <a:t>rozvoje jeho osobnosti</a:t>
            </a:r>
            <a:r>
              <a:rPr lang="cs-CZ" sz="1200" kern="1200" dirty="0" smtClean="0">
                <a:solidFill>
                  <a:schemeClr val="tx1"/>
                </a:solidFill>
                <a:latin typeface="+mn-lt"/>
                <a:ea typeface="+mn-ea"/>
                <a:cs typeface="+mn-cs"/>
              </a:rPr>
              <a:t>, včetně jeho kulturního a osobního rozvoje. </a:t>
            </a:r>
          </a:p>
          <a:p>
            <a:pPr marL="228600" indent="-228600">
              <a:buAutoNum type="arabicPeriod"/>
            </a:pPr>
            <a:r>
              <a:rPr lang="cs-CZ" sz="1200" b="1" kern="1200" dirty="0" smtClean="0">
                <a:solidFill>
                  <a:schemeClr val="tx1"/>
                </a:solidFill>
                <a:latin typeface="+mn-lt"/>
                <a:ea typeface="+mn-ea"/>
                <a:cs typeface="+mn-cs"/>
              </a:rPr>
              <a:t>Státy</a:t>
            </a:r>
            <a:r>
              <a:rPr lang="cs-CZ" sz="1200" kern="1200" dirty="0" smtClean="0">
                <a:solidFill>
                  <a:schemeClr val="tx1"/>
                </a:solidFill>
                <a:latin typeface="+mn-lt"/>
                <a:ea typeface="+mn-ea"/>
                <a:cs typeface="+mn-cs"/>
              </a:rPr>
              <a:t>, které jsou smluvní stranou úmluvy, v duchu mezinárodní spolupráce podporují </a:t>
            </a:r>
            <a:r>
              <a:rPr lang="cs-CZ" sz="1200" b="1" kern="1200" dirty="0" smtClean="0">
                <a:solidFill>
                  <a:schemeClr val="tx1"/>
                </a:solidFill>
                <a:latin typeface="+mn-lt"/>
                <a:ea typeface="+mn-ea"/>
                <a:cs typeface="+mn-cs"/>
              </a:rPr>
              <a:t>výměnu odpovídajících informací </a:t>
            </a:r>
            <a:r>
              <a:rPr lang="cs-CZ" sz="1200" kern="1200" dirty="0" smtClean="0">
                <a:solidFill>
                  <a:schemeClr val="tx1"/>
                </a:solidFill>
                <a:latin typeface="+mn-lt"/>
                <a:ea typeface="+mn-ea"/>
                <a:cs typeface="+mn-cs"/>
              </a:rPr>
              <a:t>v oblasti preventivní zdravotní péče a medicínského, psychologického a funkčního léčení v případě postižených dětí, včetně rozšiřování a přístupu k informacím týkajícím se metod rehabilitační výchovy a profesionální přípravy k tomu, aby státy, které jsou smluvní stranou úmluvy, mohly zlepšovat své možnosti a znalosti, a prohloubit tak své zkušenosti v těchto oblastech. V tomto směru se bere </a:t>
            </a:r>
            <a:r>
              <a:rPr lang="cs-CZ" sz="1200" b="1" kern="1200" dirty="0" smtClean="0">
                <a:solidFill>
                  <a:schemeClr val="tx1"/>
                </a:solidFill>
                <a:latin typeface="+mn-lt"/>
                <a:ea typeface="+mn-ea"/>
                <a:cs typeface="+mn-cs"/>
              </a:rPr>
              <a:t>zvláštní ohled na potřeby rozvojových zemí.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28</a:t>
            </a:fld>
            <a:endParaRPr lang="cs-CZ"/>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20000"/>
          </a:bodyPr>
          <a:lstStyle/>
          <a:p>
            <a:r>
              <a:rPr lang="cs-CZ" sz="1200" kern="1200" dirty="0" smtClean="0">
                <a:solidFill>
                  <a:schemeClr val="tx1"/>
                </a:solidFill>
                <a:latin typeface="+mn-lt"/>
                <a:ea typeface="+mn-ea"/>
                <a:cs typeface="+mn-cs"/>
              </a:rPr>
              <a:t>Článek 24 </a:t>
            </a:r>
          </a:p>
          <a:p>
            <a:pPr marL="228600" indent="-228600">
              <a:buAutoNum type="arabicPeriod"/>
            </a:pPr>
            <a:r>
              <a:rPr lang="cs-CZ" sz="1200" kern="1200" dirty="0" smtClean="0">
                <a:solidFill>
                  <a:schemeClr val="tx1"/>
                </a:solidFill>
                <a:latin typeface="+mn-lt"/>
                <a:ea typeface="+mn-ea"/>
                <a:cs typeface="+mn-cs"/>
              </a:rPr>
              <a:t>Státy, které jsou smluvní stranou úmluvy, uznávají právo dítěte na dosažení </a:t>
            </a:r>
            <a:r>
              <a:rPr lang="cs-CZ" sz="1200" b="1" kern="1200" dirty="0" smtClean="0">
                <a:solidFill>
                  <a:schemeClr val="tx1"/>
                </a:solidFill>
                <a:latin typeface="+mn-lt"/>
                <a:ea typeface="+mn-ea"/>
                <a:cs typeface="+mn-cs"/>
              </a:rPr>
              <a:t>nejvýše dosažitelné úrovně zdravotního stavu</a:t>
            </a:r>
            <a:r>
              <a:rPr lang="cs-CZ" sz="1200" kern="1200" dirty="0" smtClean="0">
                <a:solidFill>
                  <a:schemeClr val="tx1"/>
                </a:solidFill>
                <a:latin typeface="+mn-lt"/>
                <a:ea typeface="+mn-ea"/>
                <a:cs typeface="+mn-cs"/>
              </a:rPr>
              <a:t> a na </a:t>
            </a:r>
            <a:r>
              <a:rPr lang="cs-CZ" sz="1200" b="1" kern="1200" dirty="0" smtClean="0">
                <a:solidFill>
                  <a:schemeClr val="tx1"/>
                </a:solidFill>
                <a:latin typeface="+mn-lt"/>
                <a:ea typeface="+mn-ea"/>
                <a:cs typeface="+mn-cs"/>
              </a:rPr>
              <a:t>využívání rehabilitačních a léčebných zařízení</a:t>
            </a:r>
            <a:r>
              <a:rPr lang="cs-CZ" sz="1200" kern="1200" dirty="0" smtClean="0">
                <a:solidFill>
                  <a:schemeClr val="tx1"/>
                </a:solidFill>
                <a:latin typeface="+mn-lt"/>
                <a:ea typeface="+mn-ea"/>
                <a:cs typeface="+mn-cs"/>
              </a:rPr>
              <a:t>. Státy, které jsou smluvní stranou úmluvy, usilují o zabezpečení toho, aby žádné dítě nebylo zbaveno svého </a:t>
            </a:r>
            <a:r>
              <a:rPr lang="cs-CZ" sz="1200" b="1" kern="1200" dirty="0" smtClean="0">
                <a:solidFill>
                  <a:schemeClr val="tx1"/>
                </a:solidFill>
                <a:latin typeface="+mn-lt"/>
                <a:ea typeface="+mn-ea"/>
                <a:cs typeface="+mn-cs"/>
              </a:rPr>
              <a:t>práva na přístup k takovým zdravotnickým službám</a:t>
            </a:r>
            <a:r>
              <a:rPr lang="cs-CZ" sz="1200" kern="1200" dirty="0" smtClean="0">
                <a:solidFill>
                  <a:schemeClr val="tx1"/>
                </a:solidFill>
                <a:latin typeface="+mn-lt"/>
                <a:ea typeface="+mn-ea"/>
                <a:cs typeface="+mn-cs"/>
              </a:rPr>
              <a:t>. </a:t>
            </a:r>
          </a:p>
          <a:p>
            <a:pPr marL="228600" indent="-228600">
              <a:buAutoNum type="arabicPeriod"/>
            </a:pPr>
            <a:r>
              <a:rPr lang="cs-CZ" sz="1200" kern="1200" dirty="0" smtClean="0">
                <a:solidFill>
                  <a:schemeClr val="tx1"/>
                </a:solidFill>
                <a:latin typeface="+mn-lt"/>
                <a:ea typeface="+mn-ea"/>
                <a:cs typeface="+mn-cs"/>
              </a:rPr>
              <a:t>Státy, které jsou smluvní stranou úmluvy, sledují plné uskutečňování tohoto práva a zejména činí potřebná opatření: </a:t>
            </a:r>
          </a:p>
          <a:p>
            <a:pPr marL="685800" lvl="1" indent="-228600">
              <a:buFont typeface="+mj-lt"/>
              <a:buAutoNum type="alphaLcParenR"/>
            </a:pPr>
            <a:r>
              <a:rPr lang="cs-CZ" kern="1200" dirty="0" smtClean="0">
                <a:solidFill>
                  <a:schemeClr val="tx1"/>
                </a:solidFill>
                <a:latin typeface="+mn-lt"/>
                <a:ea typeface="+mn-ea"/>
                <a:cs typeface="+mn-cs"/>
              </a:rPr>
              <a:t>ke </a:t>
            </a:r>
            <a:r>
              <a:rPr lang="cs-CZ" b="1" kern="1200" dirty="0" smtClean="0">
                <a:solidFill>
                  <a:schemeClr val="tx1"/>
                </a:solidFill>
                <a:latin typeface="+mn-lt"/>
                <a:ea typeface="+mn-ea"/>
                <a:cs typeface="+mn-cs"/>
              </a:rPr>
              <a:t>snižování kojenecké a dětské úmrtnosti</a:t>
            </a:r>
            <a:r>
              <a:rPr lang="cs-CZ" kern="1200" dirty="0" smtClean="0">
                <a:solidFill>
                  <a:schemeClr val="tx1"/>
                </a:solidFill>
                <a:latin typeface="+mn-lt"/>
                <a:ea typeface="+mn-ea"/>
                <a:cs typeface="+mn-cs"/>
              </a:rPr>
              <a:t>, </a:t>
            </a:r>
          </a:p>
          <a:p>
            <a:pPr marL="685800" lvl="1" indent="-228600">
              <a:buFont typeface="+mj-lt"/>
              <a:buAutoNum type="alphaLcParenR"/>
            </a:pPr>
            <a:r>
              <a:rPr lang="cs-CZ" kern="1200" dirty="0" smtClean="0">
                <a:solidFill>
                  <a:schemeClr val="tx1"/>
                </a:solidFill>
                <a:latin typeface="+mn-lt"/>
                <a:ea typeface="+mn-ea"/>
                <a:cs typeface="+mn-cs"/>
              </a:rPr>
              <a:t>k zajištění nezbytné </a:t>
            </a:r>
            <a:r>
              <a:rPr lang="cs-CZ" b="1" kern="1200" dirty="0" smtClean="0">
                <a:solidFill>
                  <a:schemeClr val="tx1"/>
                </a:solidFill>
                <a:latin typeface="+mn-lt"/>
                <a:ea typeface="+mn-ea"/>
                <a:cs typeface="+mn-cs"/>
              </a:rPr>
              <a:t>lékařské pomoci a zdravotní péče pro všechny děti </a:t>
            </a:r>
            <a:r>
              <a:rPr lang="cs-CZ" kern="1200" dirty="0" smtClean="0">
                <a:solidFill>
                  <a:schemeClr val="tx1"/>
                </a:solidFill>
                <a:latin typeface="+mn-lt"/>
                <a:ea typeface="+mn-ea"/>
                <a:cs typeface="+mn-cs"/>
              </a:rPr>
              <a:t>s důrazem na rozvoj základní lékařské péče, </a:t>
            </a:r>
          </a:p>
          <a:p>
            <a:pPr marL="685800" lvl="1" indent="-228600">
              <a:buFont typeface="+mj-lt"/>
              <a:buAutoNum type="alphaLcParenR"/>
            </a:pPr>
            <a:r>
              <a:rPr lang="cs-CZ" kern="1200" dirty="0" smtClean="0">
                <a:solidFill>
                  <a:schemeClr val="tx1"/>
                </a:solidFill>
                <a:latin typeface="+mn-lt"/>
                <a:ea typeface="+mn-ea"/>
                <a:cs typeface="+mn-cs"/>
              </a:rPr>
              <a:t>k </a:t>
            </a:r>
            <a:r>
              <a:rPr lang="cs-CZ" b="1" kern="1200" dirty="0" smtClean="0">
                <a:solidFill>
                  <a:schemeClr val="tx1"/>
                </a:solidFill>
                <a:latin typeface="+mn-lt"/>
                <a:ea typeface="+mn-ea"/>
                <a:cs typeface="+mn-cs"/>
              </a:rPr>
              <a:t>potírání nemocí a podvýživy </a:t>
            </a:r>
            <a:r>
              <a:rPr lang="cs-CZ" kern="1200" dirty="0" smtClean="0">
                <a:solidFill>
                  <a:schemeClr val="tx1"/>
                </a:solidFill>
                <a:latin typeface="+mn-lt"/>
                <a:ea typeface="+mn-ea"/>
                <a:cs typeface="+mn-cs"/>
              </a:rPr>
              <a:t>též v rámci základní lékařské péče, mimo jiné také využíváním snadno dostupné technologie a poskytováním </a:t>
            </a:r>
            <a:r>
              <a:rPr lang="cs-CZ" b="1" kern="1200" dirty="0" smtClean="0">
                <a:solidFill>
                  <a:schemeClr val="tx1"/>
                </a:solidFill>
                <a:latin typeface="+mn-lt"/>
                <a:ea typeface="+mn-ea"/>
                <a:cs typeface="+mn-cs"/>
              </a:rPr>
              <a:t>dostatečně výživné stravy a čisté pitné vody</a:t>
            </a:r>
            <a:r>
              <a:rPr lang="cs-CZ" kern="1200" dirty="0" smtClean="0">
                <a:solidFill>
                  <a:schemeClr val="tx1"/>
                </a:solidFill>
                <a:latin typeface="+mn-lt"/>
                <a:ea typeface="+mn-ea"/>
                <a:cs typeface="+mn-cs"/>
              </a:rPr>
              <a:t>, přičemž se bere ohled na nebezpečí a rizika znečištění životního prostředí, </a:t>
            </a:r>
          </a:p>
          <a:p>
            <a:pPr marL="685800" lvl="1" indent="-228600">
              <a:buFont typeface="+mj-lt"/>
              <a:buAutoNum type="alphaLcParenR"/>
            </a:pPr>
            <a:r>
              <a:rPr lang="cs-CZ" kern="1200" dirty="0" smtClean="0">
                <a:solidFill>
                  <a:schemeClr val="tx1"/>
                </a:solidFill>
                <a:latin typeface="+mn-lt"/>
                <a:ea typeface="+mn-ea"/>
                <a:cs typeface="+mn-cs"/>
              </a:rPr>
              <a:t>k poskytnutí </a:t>
            </a:r>
            <a:r>
              <a:rPr lang="cs-CZ" b="1" kern="1200" dirty="0" smtClean="0">
                <a:solidFill>
                  <a:schemeClr val="tx1"/>
                </a:solidFill>
                <a:latin typeface="+mn-lt"/>
                <a:ea typeface="+mn-ea"/>
                <a:cs typeface="+mn-cs"/>
              </a:rPr>
              <a:t>odpovídající péče matkám před i po porodu</a:t>
            </a:r>
            <a:r>
              <a:rPr lang="cs-CZ" kern="1200" dirty="0" smtClean="0">
                <a:solidFill>
                  <a:schemeClr val="tx1"/>
                </a:solidFill>
                <a:latin typeface="+mn-lt"/>
                <a:ea typeface="+mn-ea"/>
                <a:cs typeface="+mn-cs"/>
              </a:rPr>
              <a:t>, </a:t>
            </a:r>
          </a:p>
          <a:p>
            <a:pPr marL="685800" lvl="1" indent="-228600">
              <a:buFont typeface="+mj-lt"/>
              <a:buAutoNum type="alphaLcParenR"/>
            </a:pPr>
            <a:r>
              <a:rPr lang="cs-CZ" kern="1200" dirty="0" smtClean="0">
                <a:solidFill>
                  <a:schemeClr val="tx1"/>
                </a:solidFill>
                <a:latin typeface="+mn-lt"/>
                <a:ea typeface="+mn-ea"/>
                <a:cs typeface="+mn-cs"/>
              </a:rPr>
              <a:t>k zabezpečení toho,aby všechny složky společnosti, zejména rodiče a děti , byly </a:t>
            </a:r>
            <a:r>
              <a:rPr lang="cs-CZ" b="1" kern="1200" dirty="0" smtClean="0">
                <a:solidFill>
                  <a:schemeClr val="tx1"/>
                </a:solidFill>
                <a:latin typeface="+mn-lt"/>
                <a:ea typeface="+mn-ea"/>
                <a:cs typeface="+mn-cs"/>
              </a:rPr>
              <a:t>informovány o zdraví a výživě dětí</a:t>
            </a:r>
            <a:r>
              <a:rPr lang="cs-CZ" kern="1200" dirty="0" smtClean="0">
                <a:solidFill>
                  <a:schemeClr val="tx1"/>
                </a:solidFill>
                <a:latin typeface="+mn-lt"/>
                <a:ea typeface="+mn-ea"/>
                <a:cs typeface="+mn-cs"/>
              </a:rPr>
              <a:t>, přednostech kojení, hygieně, sanitárních podmínkách prostředí dětí i o předcházení nešťastným případům, aby měly </a:t>
            </a:r>
            <a:r>
              <a:rPr lang="cs-CZ" b="1" kern="1200" dirty="0" smtClean="0">
                <a:solidFill>
                  <a:schemeClr val="tx1"/>
                </a:solidFill>
                <a:latin typeface="+mn-lt"/>
                <a:ea typeface="+mn-ea"/>
                <a:cs typeface="+mn-cs"/>
              </a:rPr>
              <a:t>přístup ke vzdělání </a:t>
            </a:r>
            <a:r>
              <a:rPr lang="cs-CZ" kern="1200" dirty="0" smtClean="0">
                <a:solidFill>
                  <a:schemeClr val="tx1"/>
                </a:solidFill>
                <a:latin typeface="+mn-lt"/>
                <a:ea typeface="+mn-ea"/>
                <a:cs typeface="+mn-cs"/>
              </a:rPr>
              <a:t>a aby byly podporovány při využívání těchto základních znalostí, </a:t>
            </a:r>
          </a:p>
          <a:p>
            <a:pPr marL="685800" lvl="1" indent="-228600">
              <a:buFont typeface="+mj-lt"/>
              <a:buAutoNum type="alphaLcParenR"/>
            </a:pPr>
            <a:r>
              <a:rPr lang="cs-CZ" b="1" kern="1200" dirty="0" smtClean="0">
                <a:solidFill>
                  <a:schemeClr val="tx1"/>
                </a:solidFill>
                <a:latin typeface="+mn-lt"/>
                <a:ea typeface="+mn-ea"/>
                <a:cs typeface="+mn-cs"/>
              </a:rPr>
              <a:t>k rozvoji osvěty </a:t>
            </a:r>
            <a:r>
              <a:rPr lang="cs-CZ" kern="1200" dirty="0" smtClean="0">
                <a:solidFill>
                  <a:schemeClr val="tx1"/>
                </a:solidFill>
                <a:latin typeface="+mn-lt"/>
                <a:ea typeface="+mn-ea"/>
                <a:cs typeface="+mn-cs"/>
              </a:rPr>
              <a:t>a služeb preventivní zdravotní péče, poradenské služby pro rodiče a výchovy k plánovanému rodičovství. </a:t>
            </a:r>
          </a:p>
          <a:p>
            <a:pPr marL="228600" indent="-228600">
              <a:buFont typeface="+mj-lt"/>
              <a:buAutoNum type="arabicPeriod"/>
            </a:pPr>
            <a:r>
              <a:rPr lang="cs-CZ" kern="1200" dirty="0" smtClean="0">
                <a:solidFill>
                  <a:schemeClr val="tx1"/>
                </a:solidFill>
                <a:latin typeface="+mn-lt"/>
                <a:ea typeface="+mn-ea"/>
                <a:cs typeface="+mn-cs"/>
              </a:rPr>
              <a:t>Státy, které jsou smluvní stranou úmluvy, činí všechna účinná a nutná opatření k </a:t>
            </a:r>
            <a:r>
              <a:rPr lang="cs-CZ" b="1" kern="1200" dirty="0" smtClean="0">
                <a:solidFill>
                  <a:schemeClr val="tx1"/>
                </a:solidFill>
                <a:latin typeface="+mn-lt"/>
                <a:ea typeface="+mn-ea"/>
                <a:cs typeface="+mn-cs"/>
              </a:rPr>
              <a:t>odstranění všech tradičních praktik škodících zdraví dětí</a:t>
            </a:r>
            <a:r>
              <a:rPr lang="cs-CZ" kern="1200" dirty="0" smtClean="0">
                <a:solidFill>
                  <a:schemeClr val="tx1"/>
                </a:solidFill>
                <a:latin typeface="+mn-lt"/>
                <a:ea typeface="+mn-ea"/>
                <a:cs typeface="+mn-cs"/>
              </a:rPr>
              <a:t>. </a:t>
            </a:r>
          </a:p>
          <a:p>
            <a:pPr marL="228600" indent="-228600">
              <a:buFont typeface="+mj-lt"/>
              <a:buAutoNum type="arabicPeriod"/>
            </a:pPr>
            <a:r>
              <a:rPr lang="cs-CZ" kern="1200" dirty="0" smtClean="0">
                <a:solidFill>
                  <a:schemeClr val="tx1"/>
                </a:solidFill>
                <a:latin typeface="+mn-lt"/>
                <a:ea typeface="+mn-ea"/>
                <a:cs typeface="+mn-cs"/>
              </a:rPr>
              <a:t>Státy, které jsou smluvní stranou úmluvy, se zavazují podporovat mezinárodní spolupráci pro postupné </a:t>
            </a:r>
            <a:r>
              <a:rPr lang="cs-CZ" b="1" kern="1200" dirty="0" smtClean="0">
                <a:solidFill>
                  <a:schemeClr val="tx1"/>
                </a:solidFill>
                <a:latin typeface="+mn-lt"/>
                <a:ea typeface="+mn-ea"/>
                <a:cs typeface="+mn-cs"/>
              </a:rPr>
              <a:t>dosažení plného uskutečňování práva uznaného v tomto článku</a:t>
            </a:r>
            <a:r>
              <a:rPr lang="cs-CZ" kern="1200" dirty="0" smtClean="0">
                <a:solidFill>
                  <a:schemeClr val="tx1"/>
                </a:solidFill>
                <a:latin typeface="+mn-lt"/>
                <a:ea typeface="+mn-ea"/>
                <a:cs typeface="+mn-cs"/>
              </a:rPr>
              <a:t>. V této souvislosti se bere zvláštní zřetel na potřeby rozvojových zemí.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29</a:t>
            </a:fld>
            <a:endParaRPr lang="cs-CZ"/>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25 </a:t>
            </a:r>
          </a:p>
          <a:p>
            <a:r>
              <a:rPr lang="cs-CZ" sz="1200" kern="1200" dirty="0" smtClean="0">
                <a:solidFill>
                  <a:schemeClr val="tx1"/>
                </a:solidFill>
                <a:latin typeface="+mn-lt"/>
                <a:ea typeface="+mn-ea"/>
                <a:cs typeface="+mn-cs"/>
              </a:rPr>
              <a:t>Státy, které jsou smluvní stranou úmluvy, uznávají právo dítěte, které bylo svěřeno příslušnými orgány </a:t>
            </a:r>
            <a:r>
              <a:rPr lang="cs-CZ" sz="1200" b="1" kern="1200" dirty="0" smtClean="0">
                <a:solidFill>
                  <a:schemeClr val="tx1"/>
                </a:solidFill>
                <a:latin typeface="+mn-lt"/>
                <a:ea typeface="+mn-ea"/>
                <a:cs typeface="+mn-cs"/>
              </a:rPr>
              <a:t>do péče, ochrany nebo léčení tělesného či duševního zdraví náhradnímu zařízení</a:t>
            </a:r>
            <a:r>
              <a:rPr lang="cs-CZ" sz="1200" kern="1200" dirty="0" smtClean="0">
                <a:solidFill>
                  <a:schemeClr val="tx1"/>
                </a:solidFill>
                <a:latin typeface="+mn-lt"/>
                <a:ea typeface="+mn-ea"/>
                <a:cs typeface="+mn-cs"/>
              </a:rPr>
              <a:t>, na </a:t>
            </a:r>
            <a:r>
              <a:rPr lang="cs-CZ" sz="1200" b="1" kern="1200" dirty="0" smtClean="0">
                <a:solidFill>
                  <a:schemeClr val="tx1"/>
                </a:solidFill>
                <a:latin typeface="+mn-lt"/>
                <a:ea typeface="+mn-ea"/>
                <a:cs typeface="+mn-cs"/>
              </a:rPr>
              <a:t>pravidelné hodnocení zacházení s dítětem </a:t>
            </a:r>
            <a:r>
              <a:rPr lang="cs-CZ" sz="1200" kern="1200" dirty="0" smtClean="0">
                <a:solidFill>
                  <a:schemeClr val="tx1"/>
                </a:solidFill>
                <a:latin typeface="+mn-lt"/>
                <a:ea typeface="+mn-ea"/>
                <a:cs typeface="+mn-cs"/>
              </a:rPr>
              <a:t>a všech dalších okolností spojených s jeho umístěním.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30</a:t>
            </a:fld>
            <a:endParaRPr lang="cs-CZ"/>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26 </a:t>
            </a:r>
          </a:p>
          <a:p>
            <a:pPr marL="228600" indent="-228600">
              <a:buAutoNum type="arabicPeriod"/>
            </a:pPr>
            <a:r>
              <a:rPr lang="cs-CZ" sz="1200" kern="1200" dirty="0" smtClean="0">
                <a:solidFill>
                  <a:schemeClr val="tx1"/>
                </a:solidFill>
                <a:latin typeface="+mn-lt"/>
                <a:ea typeface="+mn-ea"/>
                <a:cs typeface="+mn-cs"/>
              </a:rPr>
              <a:t>Státy, které jsou smluvní stranou úmluvy, uznávají </a:t>
            </a:r>
            <a:r>
              <a:rPr lang="cs-CZ" sz="1200" b="1" kern="1200" dirty="0" smtClean="0">
                <a:solidFill>
                  <a:schemeClr val="tx1"/>
                </a:solidFill>
                <a:latin typeface="+mn-lt"/>
                <a:ea typeface="+mn-ea"/>
                <a:cs typeface="+mn-cs"/>
              </a:rPr>
              <a:t>právo každého dítěte na výhody sociálního zabezpečení včetně sociálního pojištění</a:t>
            </a:r>
            <a:r>
              <a:rPr lang="cs-CZ" sz="1200" kern="1200" dirty="0" smtClean="0">
                <a:solidFill>
                  <a:schemeClr val="tx1"/>
                </a:solidFill>
                <a:latin typeface="+mn-lt"/>
                <a:ea typeface="+mn-ea"/>
                <a:cs typeface="+mn-cs"/>
              </a:rPr>
              <a:t> a činí nezbytná opatření k dosažení plného uskutečňování tohoto práva v souladu s vnitrostátním právem. </a:t>
            </a:r>
          </a:p>
          <a:p>
            <a:pPr marL="228600" indent="-228600">
              <a:buAutoNum type="arabicPeriod"/>
            </a:pPr>
            <a:r>
              <a:rPr lang="cs-CZ" sz="1200" kern="1200" dirty="0" smtClean="0">
                <a:solidFill>
                  <a:schemeClr val="tx1"/>
                </a:solidFill>
                <a:latin typeface="+mn-lt"/>
                <a:ea typeface="+mn-ea"/>
                <a:cs typeface="+mn-cs"/>
              </a:rPr>
              <a:t>Tyto výhody se podle situace poskytují s ohledem na </a:t>
            </a:r>
            <a:r>
              <a:rPr lang="cs-CZ" sz="1200" b="1" kern="1200" dirty="0" smtClean="0">
                <a:solidFill>
                  <a:schemeClr val="tx1"/>
                </a:solidFill>
                <a:latin typeface="+mn-lt"/>
                <a:ea typeface="+mn-ea"/>
                <a:cs typeface="+mn-cs"/>
              </a:rPr>
              <a:t>zdroje a možnosti dítěte a osob, které se o ně starají</a:t>
            </a:r>
            <a:r>
              <a:rPr lang="cs-CZ" sz="1200" kern="1200" dirty="0" smtClean="0">
                <a:solidFill>
                  <a:schemeClr val="tx1"/>
                </a:solidFill>
                <a:latin typeface="+mn-lt"/>
                <a:ea typeface="+mn-ea"/>
                <a:cs typeface="+mn-cs"/>
              </a:rPr>
              <a:t>, jakož i s ohledem na veškerá další hlediska, která jsou spojena se žádostí o poskytnutí těchto výhod , podanou dítětem nebo ve prospěch dítěte.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31</a:t>
            </a:fld>
            <a:endParaRPr lang="cs-CZ"/>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27 </a:t>
            </a:r>
          </a:p>
          <a:p>
            <a:pPr marL="228600" indent="-228600">
              <a:buAutoNum type="arabicPeriod"/>
            </a:pPr>
            <a:r>
              <a:rPr lang="cs-CZ" sz="1200" kern="1200" dirty="0" smtClean="0">
                <a:solidFill>
                  <a:schemeClr val="tx1"/>
                </a:solidFill>
                <a:latin typeface="+mn-lt"/>
                <a:ea typeface="+mn-ea"/>
                <a:cs typeface="+mn-cs"/>
              </a:rPr>
              <a:t>Státy, které jsou smluvní stranou úmluvy, uznávají </a:t>
            </a:r>
            <a:r>
              <a:rPr lang="cs-CZ" sz="1200" b="1" kern="1200" dirty="0" smtClean="0">
                <a:solidFill>
                  <a:schemeClr val="tx1"/>
                </a:solidFill>
                <a:latin typeface="+mn-lt"/>
                <a:ea typeface="+mn-ea"/>
                <a:cs typeface="+mn-cs"/>
              </a:rPr>
              <a:t>právo každého dítěte na životní úroveň</a:t>
            </a:r>
            <a:r>
              <a:rPr lang="cs-CZ" sz="1200" kern="1200" dirty="0" smtClean="0">
                <a:solidFill>
                  <a:schemeClr val="tx1"/>
                </a:solidFill>
                <a:latin typeface="+mn-lt"/>
                <a:ea typeface="+mn-ea"/>
                <a:cs typeface="+mn-cs"/>
              </a:rPr>
              <a:t> nezbytnou pro jeho tělesný, duševní, duchovní, mravní a sociální rozvoj. </a:t>
            </a:r>
          </a:p>
          <a:p>
            <a:pPr marL="228600" indent="-228600">
              <a:buAutoNum type="arabicPeriod"/>
            </a:pPr>
            <a:r>
              <a:rPr lang="cs-CZ" sz="1200" b="1" kern="1200" dirty="0" smtClean="0">
                <a:solidFill>
                  <a:schemeClr val="tx1"/>
                </a:solidFill>
                <a:latin typeface="+mn-lt"/>
                <a:ea typeface="+mn-ea"/>
                <a:cs typeface="+mn-cs"/>
              </a:rPr>
              <a:t>Rodiče</a:t>
            </a:r>
            <a:r>
              <a:rPr lang="cs-CZ" sz="1200" kern="1200" dirty="0" smtClean="0">
                <a:solidFill>
                  <a:schemeClr val="tx1"/>
                </a:solidFill>
                <a:latin typeface="+mn-lt"/>
                <a:ea typeface="+mn-ea"/>
                <a:cs typeface="+mn-cs"/>
              </a:rPr>
              <a:t> nebo jiné osoby, které se o dítě starají, </a:t>
            </a:r>
            <a:r>
              <a:rPr lang="cs-CZ" sz="1200" b="1" kern="1200" dirty="0" smtClean="0">
                <a:solidFill>
                  <a:schemeClr val="tx1"/>
                </a:solidFill>
                <a:latin typeface="+mn-lt"/>
                <a:ea typeface="+mn-ea"/>
                <a:cs typeface="+mn-cs"/>
              </a:rPr>
              <a:t>nesou</a:t>
            </a:r>
            <a:r>
              <a:rPr lang="cs-CZ" sz="1200" kern="1200" dirty="0" smtClean="0">
                <a:solidFill>
                  <a:schemeClr val="tx1"/>
                </a:solidFill>
                <a:latin typeface="+mn-lt"/>
                <a:ea typeface="+mn-ea"/>
                <a:cs typeface="+mn-cs"/>
              </a:rPr>
              <a:t> v rámci svých schopností a finančních možností </a:t>
            </a:r>
            <a:r>
              <a:rPr lang="cs-CZ" sz="1200" b="1" kern="1200" dirty="0" smtClean="0">
                <a:solidFill>
                  <a:schemeClr val="tx1"/>
                </a:solidFill>
                <a:latin typeface="+mn-lt"/>
                <a:ea typeface="+mn-ea"/>
                <a:cs typeface="+mn-cs"/>
              </a:rPr>
              <a:t>základní odpovědnost </a:t>
            </a:r>
            <a:r>
              <a:rPr lang="cs-CZ" sz="1200" kern="1200" dirty="0" smtClean="0">
                <a:solidFill>
                  <a:schemeClr val="tx1"/>
                </a:solidFill>
                <a:latin typeface="+mn-lt"/>
                <a:ea typeface="+mn-ea"/>
                <a:cs typeface="+mn-cs"/>
              </a:rPr>
              <a:t>za zabezpečení životních podmínek nezbytných pro rozvoj dítěte. </a:t>
            </a:r>
          </a:p>
          <a:p>
            <a:pPr marL="228600" indent="-228600">
              <a:buAutoNum type="arabicPeriod"/>
            </a:pPr>
            <a:r>
              <a:rPr lang="cs-CZ" sz="1200" kern="1200" dirty="0" smtClean="0">
                <a:solidFill>
                  <a:schemeClr val="tx1"/>
                </a:solidFill>
                <a:latin typeface="+mn-lt"/>
                <a:ea typeface="+mn-ea"/>
                <a:cs typeface="+mn-cs"/>
              </a:rPr>
              <a:t>Státy, které jsou smluvní stranou úmluvy, v souladu s podmínkami daného státu a v rámci svých možností činí potřebná opatření pro </a:t>
            </a:r>
            <a:r>
              <a:rPr lang="cs-CZ" sz="1200" b="1" kern="1200" dirty="0" smtClean="0">
                <a:solidFill>
                  <a:schemeClr val="tx1"/>
                </a:solidFill>
                <a:latin typeface="+mn-lt"/>
                <a:ea typeface="+mn-ea"/>
                <a:cs typeface="+mn-cs"/>
              </a:rPr>
              <a:t>poskytování pomoci rodičům a jiným osobám, které se o dítě starají</a:t>
            </a:r>
            <a:r>
              <a:rPr lang="cs-CZ" sz="1200" kern="1200" dirty="0" smtClean="0">
                <a:solidFill>
                  <a:schemeClr val="tx1"/>
                </a:solidFill>
                <a:latin typeface="+mn-lt"/>
                <a:ea typeface="+mn-ea"/>
                <a:cs typeface="+mn-cs"/>
              </a:rPr>
              <a:t>, k uskutečňování tohoto práva a v případě potřeby poskytují </a:t>
            </a:r>
            <a:r>
              <a:rPr lang="cs-CZ" sz="1200" b="1" kern="1200" dirty="0" smtClean="0">
                <a:solidFill>
                  <a:schemeClr val="tx1"/>
                </a:solidFill>
                <a:latin typeface="+mn-lt"/>
                <a:ea typeface="+mn-ea"/>
                <a:cs typeface="+mn-cs"/>
              </a:rPr>
              <a:t>materiální pomoc </a:t>
            </a:r>
            <a:r>
              <a:rPr lang="cs-CZ" sz="1200" kern="1200" dirty="0" smtClean="0">
                <a:solidFill>
                  <a:schemeClr val="tx1"/>
                </a:solidFill>
                <a:latin typeface="+mn-lt"/>
                <a:ea typeface="+mn-ea"/>
                <a:cs typeface="+mn-cs"/>
              </a:rPr>
              <a:t>a </a:t>
            </a:r>
            <a:r>
              <a:rPr lang="cs-CZ" sz="1200" b="1" kern="1200" dirty="0" smtClean="0">
                <a:solidFill>
                  <a:schemeClr val="tx1"/>
                </a:solidFill>
                <a:latin typeface="+mn-lt"/>
                <a:ea typeface="+mn-ea"/>
                <a:cs typeface="+mn-cs"/>
              </a:rPr>
              <a:t>podpůrné programy</a:t>
            </a:r>
            <a:r>
              <a:rPr lang="cs-CZ" sz="1200" kern="1200" dirty="0" smtClean="0">
                <a:solidFill>
                  <a:schemeClr val="tx1"/>
                </a:solidFill>
                <a:latin typeface="+mn-lt"/>
                <a:ea typeface="+mn-ea"/>
                <a:cs typeface="+mn-cs"/>
              </a:rPr>
              <a:t>, zejména v oblasti zabezpečení potravin, šatstva a bydlení. </a:t>
            </a:r>
          </a:p>
          <a:p>
            <a:pPr marL="228600" indent="-228600">
              <a:buAutoNum type="arabicPeriod"/>
            </a:pPr>
            <a:r>
              <a:rPr lang="cs-CZ" sz="1200" kern="1200" dirty="0" smtClean="0">
                <a:solidFill>
                  <a:schemeClr val="tx1"/>
                </a:solidFill>
                <a:latin typeface="+mn-lt"/>
                <a:ea typeface="+mn-ea"/>
                <a:cs typeface="+mn-cs"/>
              </a:rPr>
              <a:t>4. Státy, které jsou smluvní stranou úmluvy, činí všechna opatření nezbytná k </a:t>
            </a:r>
            <a:r>
              <a:rPr lang="cs-CZ" sz="1200" b="1" kern="1200" dirty="0" smtClean="0">
                <a:solidFill>
                  <a:schemeClr val="tx1"/>
                </a:solidFill>
                <a:latin typeface="+mn-lt"/>
                <a:ea typeface="+mn-ea"/>
                <a:cs typeface="+mn-cs"/>
              </a:rPr>
              <a:t>zabezpečení obnovy péče o dítě ze strany rodičů </a:t>
            </a:r>
            <a:r>
              <a:rPr lang="cs-CZ" sz="1200" kern="1200" dirty="0" smtClean="0">
                <a:solidFill>
                  <a:schemeClr val="tx1"/>
                </a:solidFill>
                <a:latin typeface="+mn-lt"/>
                <a:ea typeface="+mn-ea"/>
                <a:cs typeface="+mn-cs"/>
              </a:rPr>
              <a:t>nebo jiných osob, které nesou za dítě finanční odpovědnost, ať už na území státu, který je smluvní stranou úmluvy, nebo v zahraničí. </a:t>
            </a:r>
            <a:r>
              <a:rPr lang="cs-CZ" sz="1200" b="1" kern="1200" dirty="0" smtClean="0">
                <a:solidFill>
                  <a:schemeClr val="tx1"/>
                </a:solidFill>
                <a:latin typeface="+mn-lt"/>
                <a:ea typeface="+mn-ea"/>
                <a:cs typeface="+mn-cs"/>
              </a:rPr>
              <a:t>Zejména v těch případech, kdy žijí v jiném státě než dítě</a:t>
            </a:r>
            <a:r>
              <a:rPr lang="cs-CZ" sz="1200" kern="1200" dirty="0" smtClean="0">
                <a:solidFill>
                  <a:schemeClr val="tx1"/>
                </a:solidFill>
                <a:latin typeface="+mn-lt"/>
                <a:ea typeface="+mn-ea"/>
                <a:cs typeface="+mn-cs"/>
              </a:rPr>
              <a:t>, státy, které jsou smluvní stranou úmluvy, podporují přístup k mezinárodním dohodám nebo uzavírání takových dohod a rovněž tak dosahují jiných odpovídajících dohod.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32</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ČÁST 1 </a:t>
            </a:r>
          </a:p>
          <a:p>
            <a:r>
              <a:rPr lang="cs-CZ" sz="1200" kern="1200" dirty="0" smtClean="0">
                <a:solidFill>
                  <a:schemeClr val="tx1"/>
                </a:solidFill>
                <a:latin typeface="+mn-lt"/>
                <a:ea typeface="+mn-ea"/>
                <a:cs typeface="+mn-cs"/>
              </a:rPr>
              <a:t>Článek 1 </a:t>
            </a:r>
          </a:p>
          <a:p>
            <a:r>
              <a:rPr lang="cs-CZ" sz="1200" kern="1200" dirty="0" smtClean="0">
                <a:solidFill>
                  <a:schemeClr val="tx1"/>
                </a:solidFill>
                <a:latin typeface="+mn-lt"/>
                <a:ea typeface="+mn-ea"/>
                <a:cs typeface="+mn-cs"/>
              </a:rPr>
              <a:t>Pro účely této úmluvy se dítětem rozumí </a:t>
            </a:r>
            <a:r>
              <a:rPr lang="cs-CZ" sz="1200" b="1" kern="1200" dirty="0" smtClean="0">
                <a:solidFill>
                  <a:schemeClr val="tx1"/>
                </a:solidFill>
                <a:latin typeface="+mn-lt"/>
                <a:ea typeface="+mn-ea"/>
                <a:cs typeface="+mn-cs"/>
              </a:rPr>
              <a:t>každá lidská bytost mladší osmnácti let</a:t>
            </a:r>
            <a:r>
              <a:rPr lang="cs-CZ" sz="1200" kern="1200" dirty="0" smtClean="0">
                <a:solidFill>
                  <a:schemeClr val="tx1"/>
                </a:solidFill>
                <a:latin typeface="+mn-lt"/>
                <a:ea typeface="+mn-ea"/>
                <a:cs typeface="+mn-cs"/>
              </a:rPr>
              <a:t>, pokud podle právního řádu, jenž se na dítě vztahuje, není zletilosti dosaženo dříve.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6</a:t>
            </a:fld>
            <a:endParaRPr lang="cs-CZ"/>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lnSpcReduction="10000"/>
          </a:bodyPr>
          <a:lstStyle/>
          <a:p>
            <a:r>
              <a:rPr lang="cs-CZ" sz="1200" kern="1200" dirty="0" smtClean="0">
                <a:solidFill>
                  <a:schemeClr val="tx1"/>
                </a:solidFill>
                <a:latin typeface="+mn-lt"/>
                <a:ea typeface="+mn-ea"/>
                <a:cs typeface="+mn-cs"/>
              </a:rPr>
              <a:t>Článek 28 </a:t>
            </a:r>
          </a:p>
          <a:p>
            <a:pPr marL="228600" indent="-228600">
              <a:buAutoNum type="arabicPeriod"/>
            </a:pPr>
            <a:r>
              <a:rPr lang="cs-CZ" sz="1200" kern="1200" dirty="0" smtClean="0">
                <a:solidFill>
                  <a:schemeClr val="tx1"/>
                </a:solidFill>
                <a:latin typeface="+mn-lt"/>
                <a:ea typeface="+mn-ea"/>
                <a:cs typeface="+mn-cs"/>
              </a:rPr>
              <a:t>Státy, které jsou smluvní stranou úmluvy, uznávají </a:t>
            </a:r>
            <a:r>
              <a:rPr lang="cs-CZ" sz="1200" b="1" kern="1200" dirty="0" smtClean="0">
                <a:solidFill>
                  <a:schemeClr val="tx1"/>
                </a:solidFill>
                <a:latin typeface="+mn-lt"/>
                <a:ea typeface="+mn-ea"/>
                <a:cs typeface="+mn-cs"/>
              </a:rPr>
              <a:t>právo dítěte na vzdělání </a:t>
            </a:r>
            <a:r>
              <a:rPr lang="cs-CZ" sz="1200" kern="1200" dirty="0" smtClean="0">
                <a:solidFill>
                  <a:schemeClr val="tx1"/>
                </a:solidFill>
                <a:latin typeface="+mn-lt"/>
                <a:ea typeface="+mn-ea"/>
                <a:cs typeface="+mn-cs"/>
              </a:rPr>
              <a:t>a s cílem postupného uskutečňování tohoto práva a </a:t>
            </a:r>
            <a:r>
              <a:rPr lang="cs-CZ" sz="1200" b="1" kern="1200" dirty="0" smtClean="0">
                <a:solidFill>
                  <a:schemeClr val="tx1"/>
                </a:solidFill>
                <a:latin typeface="+mn-lt"/>
                <a:ea typeface="+mn-ea"/>
                <a:cs typeface="+mn-cs"/>
              </a:rPr>
              <a:t>na základě rovných možností </a:t>
            </a:r>
            <a:r>
              <a:rPr lang="cs-CZ" sz="1200" kern="1200" dirty="0" smtClean="0">
                <a:solidFill>
                  <a:schemeClr val="tx1"/>
                </a:solidFill>
                <a:latin typeface="+mn-lt"/>
                <a:ea typeface="+mn-ea"/>
                <a:cs typeface="+mn-cs"/>
              </a:rPr>
              <a:t>zejména: </a:t>
            </a:r>
          </a:p>
          <a:p>
            <a:pPr marL="685800" lvl="1" indent="-228600">
              <a:buFont typeface="+mj-lt"/>
              <a:buAutoNum type="alphaLcParenR"/>
            </a:pPr>
            <a:r>
              <a:rPr lang="cs-CZ" kern="1200" dirty="0" smtClean="0">
                <a:solidFill>
                  <a:schemeClr val="tx1"/>
                </a:solidFill>
                <a:latin typeface="+mn-lt"/>
                <a:ea typeface="+mn-ea"/>
                <a:cs typeface="+mn-cs"/>
              </a:rPr>
              <a:t>zavádějí pro všechny děti </a:t>
            </a:r>
            <a:r>
              <a:rPr lang="cs-CZ" b="1" kern="1200" dirty="0" smtClean="0">
                <a:solidFill>
                  <a:schemeClr val="tx1"/>
                </a:solidFill>
                <a:latin typeface="+mn-lt"/>
                <a:ea typeface="+mn-ea"/>
                <a:cs typeface="+mn-cs"/>
              </a:rPr>
              <a:t>bezplatné a povinné základní vzdělání</a:t>
            </a:r>
            <a:r>
              <a:rPr lang="cs-CZ" kern="1200" dirty="0" smtClean="0">
                <a:solidFill>
                  <a:schemeClr val="tx1"/>
                </a:solidFill>
                <a:latin typeface="+mn-lt"/>
                <a:ea typeface="+mn-ea"/>
                <a:cs typeface="+mn-cs"/>
              </a:rPr>
              <a:t>, </a:t>
            </a:r>
          </a:p>
          <a:p>
            <a:pPr marL="685800" lvl="1" indent="-228600">
              <a:buFont typeface="+mj-lt"/>
              <a:buAutoNum type="alphaLcParenR"/>
            </a:pPr>
            <a:r>
              <a:rPr lang="cs-CZ" kern="1200" dirty="0" smtClean="0">
                <a:solidFill>
                  <a:schemeClr val="tx1"/>
                </a:solidFill>
                <a:latin typeface="+mn-lt"/>
                <a:ea typeface="+mn-ea"/>
                <a:cs typeface="+mn-cs"/>
              </a:rPr>
              <a:t>podněcují rozvoj různých forem </a:t>
            </a:r>
            <a:r>
              <a:rPr lang="cs-CZ" b="1" kern="1200" dirty="0" smtClean="0">
                <a:solidFill>
                  <a:schemeClr val="tx1"/>
                </a:solidFill>
                <a:latin typeface="+mn-lt"/>
                <a:ea typeface="+mn-ea"/>
                <a:cs typeface="+mn-cs"/>
              </a:rPr>
              <a:t>středního vzdělání </a:t>
            </a:r>
            <a:r>
              <a:rPr lang="cs-CZ" kern="1200" dirty="0" smtClean="0">
                <a:solidFill>
                  <a:schemeClr val="tx1"/>
                </a:solidFill>
                <a:latin typeface="+mn-lt"/>
                <a:ea typeface="+mn-ea"/>
                <a:cs typeface="+mn-cs"/>
              </a:rPr>
              <a:t>zahrnujícího všeobecné a odborné vzdělání, činí je </a:t>
            </a:r>
            <a:r>
              <a:rPr lang="cs-CZ" b="1" kern="1200" dirty="0" smtClean="0">
                <a:solidFill>
                  <a:schemeClr val="tx1"/>
                </a:solidFill>
                <a:latin typeface="+mn-lt"/>
                <a:ea typeface="+mn-ea"/>
                <a:cs typeface="+mn-cs"/>
              </a:rPr>
              <a:t>přijatelné a dostupné pro každé dítě </a:t>
            </a:r>
            <a:r>
              <a:rPr lang="cs-CZ" kern="1200" dirty="0" smtClean="0">
                <a:solidFill>
                  <a:schemeClr val="tx1"/>
                </a:solidFill>
                <a:latin typeface="+mn-lt"/>
                <a:ea typeface="+mn-ea"/>
                <a:cs typeface="+mn-cs"/>
              </a:rPr>
              <a:t>a přijímají jiná odpovídající opatření, jako je zavádění bezplatného vzdělání a, v případě potřeby, </a:t>
            </a:r>
            <a:r>
              <a:rPr lang="cs-CZ" b="1" kern="1200" dirty="0" smtClean="0">
                <a:solidFill>
                  <a:schemeClr val="tx1"/>
                </a:solidFill>
                <a:latin typeface="+mn-lt"/>
                <a:ea typeface="+mn-ea"/>
                <a:cs typeface="+mn-cs"/>
              </a:rPr>
              <a:t>poskytování finanční podpory</a:t>
            </a:r>
            <a:r>
              <a:rPr lang="cs-CZ" kern="1200" dirty="0" smtClean="0">
                <a:solidFill>
                  <a:schemeClr val="tx1"/>
                </a:solidFill>
                <a:latin typeface="+mn-lt"/>
                <a:ea typeface="+mn-ea"/>
                <a:cs typeface="+mn-cs"/>
              </a:rPr>
              <a:t>, </a:t>
            </a:r>
          </a:p>
          <a:p>
            <a:pPr marL="685800" lvl="1" indent="-228600">
              <a:buFont typeface="+mj-lt"/>
              <a:buAutoNum type="alphaLcParenR"/>
            </a:pPr>
            <a:r>
              <a:rPr lang="cs-CZ" kern="1200" dirty="0" smtClean="0">
                <a:solidFill>
                  <a:schemeClr val="tx1"/>
                </a:solidFill>
                <a:latin typeface="+mn-lt"/>
                <a:ea typeface="+mn-ea"/>
                <a:cs typeface="+mn-cs"/>
              </a:rPr>
              <a:t>všemi vhodnými prostředky zpřístupňují </a:t>
            </a:r>
            <a:r>
              <a:rPr lang="cs-CZ" b="1" kern="1200" dirty="0" smtClean="0">
                <a:solidFill>
                  <a:schemeClr val="tx1"/>
                </a:solidFill>
                <a:latin typeface="+mn-lt"/>
                <a:ea typeface="+mn-ea"/>
                <a:cs typeface="+mn-cs"/>
              </a:rPr>
              <a:t>vysokoškolské vzdělání pro všechny podle schopností</a:t>
            </a:r>
            <a:r>
              <a:rPr lang="cs-CZ" kern="1200" dirty="0" smtClean="0">
                <a:solidFill>
                  <a:schemeClr val="tx1"/>
                </a:solidFill>
                <a:latin typeface="+mn-lt"/>
                <a:ea typeface="+mn-ea"/>
                <a:cs typeface="+mn-cs"/>
              </a:rPr>
              <a:t>, </a:t>
            </a:r>
          </a:p>
          <a:p>
            <a:pPr marL="685800" lvl="1" indent="-228600">
              <a:buFont typeface="+mj-lt"/>
              <a:buAutoNum type="alphaLcParenR"/>
            </a:pPr>
            <a:r>
              <a:rPr lang="cs-CZ" kern="1200" dirty="0" smtClean="0">
                <a:solidFill>
                  <a:schemeClr val="tx1"/>
                </a:solidFill>
                <a:latin typeface="+mn-lt"/>
                <a:ea typeface="+mn-ea"/>
                <a:cs typeface="+mn-cs"/>
              </a:rPr>
              <a:t>zpřístupňují všem dětem </a:t>
            </a:r>
            <a:r>
              <a:rPr lang="cs-CZ" b="1" kern="1200" dirty="0" smtClean="0">
                <a:solidFill>
                  <a:schemeClr val="tx1"/>
                </a:solidFill>
                <a:latin typeface="+mn-lt"/>
                <a:ea typeface="+mn-ea"/>
                <a:cs typeface="+mn-cs"/>
              </a:rPr>
              <a:t>informace a poradenskou službu v oblasti vzdělání </a:t>
            </a:r>
            <a:r>
              <a:rPr lang="cs-CZ" kern="1200" dirty="0" smtClean="0">
                <a:solidFill>
                  <a:schemeClr val="tx1"/>
                </a:solidFill>
                <a:latin typeface="+mn-lt"/>
                <a:ea typeface="+mn-ea"/>
                <a:cs typeface="+mn-cs"/>
              </a:rPr>
              <a:t>a odborné přípravy k povolání, </a:t>
            </a:r>
          </a:p>
          <a:p>
            <a:pPr marL="685800" lvl="1" indent="-228600">
              <a:buFont typeface="+mj-lt"/>
              <a:buAutoNum type="alphaLcParenR"/>
            </a:pPr>
            <a:r>
              <a:rPr lang="cs-CZ" kern="1200" dirty="0" smtClean="0">
                <a:solidFill>
                  <a:schemeClr val="tx1"/>
                </a:solidFill>
                <a:latin typeface="+mn-lt"/>
                <a:ea typeface="+mn-ea"/>
                <a:cs typeface="+mn-cs"/>
              </a:rPr>
              <a:t>přijímají </a:t>
            </a:r>
            <a:r>
              <a:rPr lang="cs-CZ" b="1" kern="1200" dirty="0" smtClean="0">
                <a:solidFill>
                  <a:schemeClr val="tx1"/>
                </a:solidFill>
                <a:latin typeface="+mn-lt"/>
                <a:ea typeface="+mn-ea"/>
                <a:cs typeface="+mn-cs"/>
              </a:rPr>
              <a:t>opatření k podpoře pravidelné školní docházky </a:t>
            </a:r>
            <a:r>
              <a:rPr lang="cs-CZ" kern="1200" dirty="0" smtClean="0">
                <a:solidFill>
                  <a:schemeClr val="tx1"/>
                </a:solidFill>
                <a:latin typeface="+mn-lt"/>
                <a:ea typeface="+mn-ea"/>
                <a:cs typeface="+mn-cs"/>
              </a:rPr>
              <a:t>a ke snížení počtu těch, kteří školu nedokončí . </a:t>
            </a:r>
          </a:p>
          <a:p>
            <a:pPr marL="228600" indent="-228600">
              <a:buFont typeface="+mj-lt"/>
              <a:buAutoNum type="arabicPeriod"/>
            </a:pPr>
            <a:r>
              <a:rPr lang="cs-CZ" kern="1200" dirty="0" smtClean="0">
                <a:solidFill>
                  <a:schemeClr val="tx1"/>
                </a:solidFill>
                <a:latin typeface="+mn-lt"/>
                <a:ea typeface="+mn-ea"/>
                <a:cs typeface="+mn-cs"/>
              </a:rPr>
              <a:t>Státy, které jsou smluvní stranou úmluvy, činí všechna opatření nezbytná k tomu, aby </a:t>
            </a:r>
            <a:r>
              <a:rPr lang="cs-CZ" b="1" kern="1200" dirty="0" smtClean="0">
                <a:solidFill>
                  <a:schemeClr val="tx1"/>
                </a:solidFill>
                <a:latin typeface="+mn-lt"/>
                <a:ea typeface="+mn-ea"/>
                <a:cs typeface="+mn-cs"/>
              </a:rPr>
              <a:t>kázeň ve školách </a:t>
            </a:r>
            <a:r>
              <a:rPr lang="cs-CZ" kern="1200" dirty="0" smtClean="0">
                <a:solidFill>
                  <a:schemeClr val="tx1"/>
                </a:solidFill>
                <a:latin typeface="+mn-lt"/>
                <a:ea typeface="+mn-ea"/>
                <a:cs typeface="+mn-cs"/>
              </a:rPr>
              <a:t>byla zajišťována způsobem slučitelným s lidskou důstojností dítěte a </a:t>
            </a:r>
            <a:r>
              <a:rPr lang="cs-CZ" b="1" kern="1200" dirty="0" smtClean="0">
                <a:solidFill>
                  <a:schemeClr val="tx1"/>
                </a:solidFill>
                <a:latin typeface="+mn-lt"/>
                <a:ea typeface="+mn-ea"/>
                <a:cs typeface="+mn-cs"/>
              </a:rPr>
              <a:t>v souladu s touto úmluvou</a:t>
            </a:r>
            <a:r>
              <a:rPr lang="cs-CZ" kern="1200" dirty="0" smtClean="0">
                <a:solidFill>
                  <a:schemeClr val="tx1"/>
                </a:solidFill>
                <a:latin typeface="+mn-lt"/>
                <a:ea typeface="+mn-ea"/>
                <a:cs typeface="+mn-cs"/>
              </a:rPr>
              <a:t>. </a:t>
            </a:r>
          </a:p>
          <a:p>
            <a:pPr marL="228600" indent="-228600">
              <a:buFont typeface="+mj-lt"/>
              <a:buAutoNum type="arabicPeriod"/>
            </a:pPr>
            <a:r>
              <a:rPr lang="cs-CZ" sz="1200" kern="1200" dirty="0" smtClean="0">
                <a:solidFill>
                  <a:schemeClr val="tx1"/>
                </a:solidFill>
                <a:latin typeface="+mn-lt"/>
                <a:ea typeface="+mn-ea"/>
                <a:cs typeface="+mn-cs"/>
              </a:rPr>
              <a:t>Státy, které jsou smluvní stranou úmluvy, rozvíjejí a podporují </a:t>
            </a:r>
            <a:r>
              <a:rPr lang="cs-CZ" sz="1200" b="1" kern="1200" dirty="0" smtClean="0">
                <a:solidFill>
                  <a:schemeClr val="tx1"/>
                </a:solidFill>
                <a:latin typeface="+mn-lt"/>
                <a:ea typeface="+mn-ea"/>
                <a:cs typeface="+mn-cs"/>
              </a:rPr>
              <a:t>mezinárodní spolupráci ve věcech týkajících se vzdělání</a:t>
            </a:r>
            <a:r>
              <a:rPr lang="cs-CZ" sz="1200" kern="1200" dirty="0" smtClean="0">
                <a:solidFill>
                  <a:schemeClr val="tx1"/>
                </a:solidFill>
                <a:latin typeface="+mn-lt"/>
                <a:ea typeface="+mn-ea"/>
                <a:cs typeface="+mn-cs"/>
              </a:rPr>
              <a:t>, zejména s cílem přispět k odstranění nevědomosti a negramotnosti ve světě s cílem usnadnit přístup k vědeckotechnickým poznatkům a moderním metodám výuky. V souvislosti s tím bude brán zvláštní ohled na rozvojové země.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33</a:t>
            </a:fld>
            <a:endParaRPr lang="cs-CZ"/>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29 </a:t>
            </a:r>
          </a:p>
          <a:p>
            <a:pPr marL="228600" indent="-228600">
              <a:buAutoNum type="arabicPeriod"/>
            </a:pPr>
            <a:r>
              <a:rPr lang="cs-CZ" sz="1200" kern="1200" dirty="0" smtClean="0">
                <a:solidFill>
                  <a:schemeClr val="tx1"/>
                </a:solidFill>
                <a:latin typeface="+mn-lt"/>
                <a:ea typeface="+mn-ea"/>
                <a:cs typeface="+mn-cs"/>
              </a:rPr>
              <a:t>Státy, které jsou smluvní stranou úmluvy, se shodují, že výchova dítěte má směřovat k: </a:t>
            </a:r>
          </a:p>
          <a:p>
            <a:pPr marL="685800" lvl="1" indent="-228600">
              <a:buFont typeface="+mj-lt"/>
              <a:buAutoNum type="alphaLcParenR"/>
            </a:pPr>
            <a:r>
              <a:rPr lang="cs-CZ" b="1" kern="1200" dirty="0" smtClean="0">
                <a:solidFill>
                  <a:schemeClr val="tx1"/>
                </a:solidFill>
                <a:latin typeface="+mn-lt"/>
                <a:ea typeface="+mn-ea"/>
                <a:cs typeface="+mn-cs"/>
              </a:rPr>
              <a:t>rozvoji osobnosti dítěte</a:t>
            </a:r>
            <a:r>
              <a:rPr lang="cs-CZ" kern="1200" dirty="0" smtClean="0">
                <a:solidFill>
                  <a:schemeClr val="tx1"/>
                </a:solidFill>
                <a:latin typeface="+mn-lt"/>
                <a:ea typeface="+mn-ea"/>
                <a:cs typeface="+mn-cs"/>
              </a:rPr>
              <a:t>, jeho nadání, a rozumových a fyzických schopností v co nejširším </a:t>
            </a:r>
            <a:r>
              <a:rPr lang="cs-CZ" sz="1200" kern="1200" dirty="0" smtClean="0">
                <a:solidFill>
                  <a:schemeClr val="tx1"/>
                </a:solidFill>
                <a:latin typeface="+mn-lt"/>
                <a:ea typeface="+mn-ea"/>
                <a:cs typeface="+mn-cs"/>
              </a:rPr>
              <a:t>objemu, </a:t>
            </a:r>
          </a:p>
          <a:p>
            <a:pPr marL="685800" lvl="1" indent="-228600">
              <a:buFont typeface="+mj-lt"/>
              <a:buAutoNum type="alphaLcParenR"/>
            </a:pPr>
            <a:r>
              <a:rPr lang="cs-CZ" sz="1200" kern="1200" dirty="0" smtClean="0">
                <a:solidFill>
                  <a:schemeClr val="tx1"/>
                </a:solidFill>
                <a:latin typeface="+mn-lt"/>
                <a:ea typeface="+mn-ea"/>
                <a:cs typeface="+mn-cs"/>
              </a:rPr>
              <a:t>výchově zaměřené na </a:t>
            </a:r>
            <a:r>
              <a:rPr lang="cs-CZ" sz="1200" b="1" kern="1200" dirty="0" smtClean="0">
                <a:solidFill>
                  <a:schemeClr val="tx1"/>
                </a:solidFill>
                <a:latin typeface="+mn-lt"/>
                <a:ea typeface="+mn-ea"/>
                <a:cs typeface="+mn-cs"/>
              </a:rPr>
              <a:t>posilování úcty k lidským právům a základním svobodám</a:t>
            </a:r>
            <a:r>
              <a:rPr lang="cs-CZ" sz="1200" kern="1200" dirty="0" smtClean="0">
                <a:solidFill>
                  <a:schemeClr val="tx1"/>
                </a:solidFill>
                <a:latin typeface="+mn-lt"/>
                <a:ea typeface="+mn-ea"/>
                <a:cs typeface="+mn-cs"/>
              </a:rPr>
              <a:t> a také k zásadám zakotveným v Chartě spojených národů, </a:t>
            </a:r>
          </a:p>
          <a:p>
            <a:pPr marL="685800" lvl="1" indent="-228600">
              <a:buFont typeface="+mj-lt"/>
              <a:buAutoNum type="alphaLcParenR"/>
            </a:pPr>
            <a:r>
              <a:rPr lang="cs-CZ" sz="1200" kern="1200" dirty="0" smtClean="0">
                <a:solidFill>
                  <a:schemeClr val="tx1"/>
                </a:solidFill>
                <a:latin typeface="+mn-lt"/>
                <a:ea typeface="+mn-ea"/>
                <a:cs typeface="+mn-cs"/>
              </a:rPr>
              <a:t>výchově zaměřené na </a:t>
            </a:r>
            <a:r>
              <a:rPr lang="cs-CZ" sz="1200" b="1" kern="1200" dirty="0" smtClean="0">
                <a:solidFill>
                  <a:schemeClr val="tx1"/>
                </a:solidFill>
                <a:latin typeface="+mn-lt"/>
                <a:ea typeface="+mn-ea"/>
                <a:cs typeface="+mn-cs"/>
              </a:rPr>
              <a:t>posilování úcty k rodičům dítěte, ke své vlastní kultuře, jazyku a hodnotám, k národním hodnotám </a:t>
            </a:r>
            <a:r>
              <a:rPr lang="cs-CZ" sz="1200" kern="1200" dirty="0" smtClean="0">
                <a:solidFill>
                  <a:schemeClr val="tx1"/>
                </a:solidFill>
                <a:latin typeface="+mn-lt"/>
                <a:ea typeface="+mn-ea"/>
                <a:cs typeface="+mn-cs"/>
              </a:rPr>
              <a:t>země trvalého pobytu, jakož i země jeho původu, a k jiným civilizacím, </a:t>
            </a:r>
          </a:p>
          <a:p>
            <a:pPr marL="685800" lvl="1" indent="-228600">
              <a:buFont typeface="+mj-lt"/>
              <a:buAutoNum type="alphaLcParenR"/>
            </a:pPr>
            <a:r>
              <a:rPr lang="cs-CZ" sz="1200" kern="1200" dirty="0" smtClean="0">
                <a:solidFill>
                  <a:schemeClr val="tx1"/>
                </a:solidFill>
                <a:latin typeface="+mn-lt"/>
                <a:ea typeface="+mn-ea"/>
                <a:cs typeface="+mn-cs"/>
              </a:rPr>
              <a:t>přípravě dítěte na </a:t>
            </a:r>
            <a:r>
              <a:rPr lang="cs-CZ" sz="1200" b="1" kern="1200" dirty="0" smtClean="0">
                <a:solidFill>
                  <a:schemeClr val="tx1"/>
                </a:solidFill>
                <a:latin typeface="+mn-lt"/>
                <a:ea typeface="+mn-ea"/>
                <a:cs typeface="+mn-cs"/>
              </a:rPr>
              <a:t>zodpovědný život ve svobodné společnosti</a:t>
            </a:r>
            <a:r>
              <a:rPr lang="cs-CZ" sz="1200" kern="1200" dirty="0" smtClean="0">
                <a:solidFill>
                  <a:schemeClr val="tx1"/>
                </a:solidFill>
                <a:latin typeface="+mn-lt"/>
                <a:ea typeface="+mn-ea"/>
                <a:cs typeface="+mn-cs"/>
              </a:rPr>
              <a:t>, v duchu porozumění, míru, snášenlivosti, rovnosti pohlaví a přátelství mezi všemi národy, etnickými, národnostními a náboženskými skupinami a osobami domorodého původu, </a:t>
            </a:r>
          </a:p>
          <a:p>
            <a:pPr marL="685800" lvl="1" indent="-228600">
              <a:buFont typeface="+mj-lt"/>
              <a:buAutoNum type="alphaLcParenR"/>
            </a:pPr>
            <a:r>
              <a:rPr lang="cs-CZ" sz="1200" kern="1200" dirty="0" smtClean="0">
                <a:solidFill>
                  <a:schemeClr val="tx1"/>
                </a:solidFill>
                <a:latin typeface="+mn-lt"/>
                <a:ea typeface="+mn-ea"/>
                <a:cs typeface="+mn-cs"/>
              </a:rPr>
              <a:t>výchově zaměřené na </a:t>
            </a:r>
            <a:r>
              <a:rPr lang="cs-CZ" sz="1200" b="1" kern="1200" dirty="0" smtClean="0">
                <a:solidFill>
                  <a:schemeClr val="tx1"/>
                </a:solidFill>
                <a:latin typeface="+mn-lt"/>
                <a:ea typeface="+mn-ea"/>
                <a:cs typeface="+mn-cs"/>
              </a:rPr>
              <a:t>posilování úcty k přírodnímu prostředí</a:t>
            </a:r>
            <a:r>
              <a:rPr lang="cs-CZ" sz="1200" kern="1200" dirty="0" smtClean="0">
                <a:solidFill>
                  <a:schemeClr val="tx1"/>
                </a:solidFill>
                <a:latin typeface="+mn-lt"/>
                <a:ea typeface="+mn-ea"/>
                <a:cs typeface="+mn-cs"/>
              </a:rPr>
              <a:t>. </a:t>
            </a:r>
          </a:p>
          <a:p>
            <a:pPr marL="228600" indent="-228600">
              <a:buFont typeface="+mj-lt"/>
              <a:buAutoNum type="arabicPeriod"/>
            </a:pPr>
            <a:r>
              <a:rPr lang="cs-CZ" kern="1200" dirty="0" smtClean="0">
                <a:solidFill>
                  <a:schemeClr val="tx1"/>
                </a:solidFill>
                <a:latin typeface="+mn-lt"/>
                <a:ea typeface="+mn-ea"/>
                <a:cs typeface="+mn-cs"/>
              </a:rPr>
              <a:t>Žádná část tohoto článku nesmí být vykládána způsobem omezujícím svobodu jednotlivců a organizací zřizovat a řídit výchovné instituce. Za všech okolností je však třeba zabezpečit dodržování principů stanovených v odstavci 1 tohoto článku a podmínek, aby vzdělání poskytované těmito institucemi odpovídalo minimálním standardům stanoveným státem.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34</a:t>
            </a:fld>
            <a:endParaRPr lang="cs-CZ"/>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30 </a:t>
            </a:r>
          </a:p>
          <a:p>
            <a:r>
              <a:rPr lang="cs-CZ" sz="1200" kern="1200" dirty="0" smtClean="0">
                <a:solidFill>
                  <a:schemeClr val="tx1"/>
                </a:solidFill>
                <a:latin typeface="+mn-lt"/>
                <a:ea typeface="+mn-ea"/>
                <a:cs typeface="+mn-cs"/>
              </a:rPr>
              <a:t>V těch státech, v nichž existují </a:t>
            </a:r>
            <a:r>
              <a:rPr lang="cs-CZ" sz="1200" b="1" kern="1200" dirty="0" smtClean="0">
                <a:solidFill>
                  <a:schemeClr val="tx1"/>
                </a:solidFill>
                <a:latin typeface="+mn-lt"/>
                <a:ea typeface="+mn-ea"/>
                <a:cs typeface="+mn-cs"/>
              </a:rPr>
              <a:t>etnické, náboženské nebo jazykové menšiny </a:t>
            </a:r>
            <a:r>
              <a:rPr lang="cs-CZ" sz="1200" kern="1200" dirty="0" smtClean="0">
                <a:solidFill>
                  <a:schemeClr val="tx1"/>
                </a:solidFill>
                <a:latin typeface="+mn-lt"/>
                <a:ea typeface="+mn-ea"/>
                <a:cs typeface="+mn-cs"/>
              </a:rPr>
              <a:t>nebo osoby domorodého původu, nesmí být dítěti náležejícímu k takové menšině nebo domorodému obyvatelstvu odpíráno </a:t>
            </a:r>
            <a:r>
              <a:rPr lang="cs-CZ" sz="1200" b="1" kern="1200" dirty="0" smtClean="0">
                <a:solidFill>
                  <a:schemeClr val="tx1"/>
                </a:solidFill>
                <a:latin typeface="+mn-lt"/>
                <a:ea typeface="+mn-ea"/>
                <a:cs typeface="+mn-cs"/>
              </a:rPr>
              <a:t>právo</a:t>
            </a:r>
            <a:r>
              <a:rPr lang="cs-CZ" sz="1200" kern="1200" dirty="0" smtClean="0">
                <a:solidFill>
                  <a:schemeClr val="tx1"/>
                </a:solidFill>
                <a:latin typeface="+mn-lt"/>
                <a:ea typeface="+mn-ea"/>
                <a:cs typeface="+mn-cs"/>
              </a:rPr>
              <a:t> společně s příslušníky své skupiny </a:t>
            </a:r>
            <a:r>
              <a:rPr lang="cs-CZ" sz="1200" b="1" kern="1200" dirty="0" smtClean="0">
                <a:solidFill>
                  <a:schemeClr val="tx1"/>
                </a:solidFill>
                <a:latin typeface="+mn-lt"/>
                <a:ea typeface="+mn-ea"/>
                <a:cs typeface="+mn-cs"/>
              </a:rPr>
              <a:t>užívat vlastní kultury, vyznávat a praktikovat své vlastní náboženství a používat svého vlastního jazyka.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35</a:t>
            </a:fld>
            <a:endParaRPr lang="cs-CZ"/>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31 </a:t>
            </a:r>
          </a:p>
          <a:p>
            <a:pPr marL="228600" indent="-228600">
              <a:buAutoNum type="arabicPeriod"/>
            </a:pPr>
            <a:r>
              <a:rPr lang="cs-CZ" sz="1200" kern="1200" dirty="0" smtClean="0">
                <a:solidFill>
                  <a:schemeClr val="tx1"/>
                </a:solidFill>
                <a:latin typeface="+mn-lt"/>
                <a:ea typeface="+mn-ea"/>
                <a:cs typeface="+mn-cs"/>
              </a:rPr>
              <a:t>Státy, které jsou smluvní stranou úmluvy, uznávají </a:t>
            </a:r>
            <a:r>
              <a:rPr lang="cs-CZ" sz="1200" b="1" kern="1200" dirty="0" smtClean="0">
                <a:solidFill>
                  <a:schemeClr val="tx1"/>
                </a:solidFill>
                <a:latin typeface="+mn-lt"/>
                <a:ea typeface="+mn-ea"/>
                <a:cs typeface="+mn-cs"/>
              </a:rPr>
              <a:t>právo dítěte na odpočinek a volný čas, na účast ve hře a oddechové činnosti odpovídající jeho věku, jakož i na svobodnou účast v kulturním životě a umělecké činnosti. </a:t>
            </a:r>
          </a:p>
          <a:p>
            <a:pPr marL="228600" indent="-228600">
              <a:buAutoNum type="arabicPeriod"/>
            </a:pPr>
            <a:r>
              <a:rPr lang="cs-CZ" sz="1200" kern="1200" dirty="0" smtClean="0">
                <a:solidFill>
                  <a:schemeClr val="tx1"/>
                </a:solidFill>
                <a:latin typeface="+mn-lt"/>
                <a:ea typeface="+mn-ea"/>
                <a:cs typeface="+mn-cs"/>
              </a:rPr>
              <a:t>Státy, které jsou smluvní stranou úmluvy, uznávají a zabezpečují právo dítěte na účast v kulturním a uměleckém životě a napomáhají k tomu, aby dětem byly poskytovány </a:t>
            </a:r>
            <a:r>
              <a:rPr lang="cs-CZ" sz="1200" b="1" kern="1200" dirty="0" smtClean="0">
                <a:solidFill>
                  <a:schemeClr val="tx1"/>
                </a:solidFill>
                <a:latin typeface="+mn-lt"/>
                <a:ea typeface="+mn-ea"/>
                <a:cs typeface="+mn-cs"/>
              </a:rPr>
              <a:t>odpovídající a rovné možnosti </a:t>
            </a:r>
            <a:r>
              <a:rPr lang="cs-CZ" sz="1200" kern="1200" dirty="0" smtClean="0">
                <a:solidFill>
                  <a:schemeClr val="tx1"/>
                </a:solidFill>
                <a:latin typeface="+mn-lt"/>
                <a:ea typeface="+mn-ea"/>
                <a:cs typeface="+mn-cs"/>
              </a:rPr>
              <a:t>v oblasti kulturní, umělecké, oddechové činnosti a využívání volného času.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36</a:t>
            </a:fld>
            <a:endParaRPr lang="cs-CZ"/>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32 </a:t>
            </a:r>
          </a:p>
          <a:p>
            <a:pPr marL="228600" indent="-228600">
              <a:buAutoNum type="arabicPeriod"/>
            </a:pPr>
            <a:r>
              <a:rPr lang="cs-CZ" sz="1200" kern="1200" dirty="0" smtClean="0">
                <a:solidFill>
                  <a:schemeClr val="tx1"/>
                </a:solidFill>
                <a:latin typeface="+mn-lt"/>
                <a:ea typeface="+mn-ea"/>
                <a:cs typeface="+mn-cs"/>
              </a:rPr>
              <a:t>Státy, které jsou smluvní stranou úmluvy, uznávají </a:t>
            </a:r>
            <a:r>
              <a:rPr lang="cs-CZ" sz="1200" b="1" kern="1200" dirty="0" smtClean="0">
                <a:solidFill>
                  <a:schemeClr val="tx1"/>
                </a:solidFill>
                <a:latin typeface="+mn-lt"/>
                <a:ea typeface="+mn-ea"/>
                <a:cs typeface="+mn-cs"/>
              </a:rPr>
              <a:t>právo dítěte na ochranu před hospodářským vykořisťováním </a:t>
            </a:r>
            <a:r>
              <a:rPr lang="cs-CZ" sz="1200" kern="1200" dirty="0" smtClean="0">
                <a:solidFill>
                  <a:schemeClr val="tx1"/>
                </a:solidFill>
                <a:latin typeface="+mn-lt"/>
                <a:ea typeface="+mn-ea"/>
                <a:cs typeface="+mn-cs"/>
              </a:rPr>
              <a:t>a před vykonáváním jakékoli </a:t>
            </a:r>
            <a:r>
              <a:rPr lang="cs-CZ" sz="1200" b="1" kern="1200" dirty="0" smtClean="0">
                <a:solidFill>
                  <a:schemeClr val="tx1"/>
                </a:solidFill>
                <a:latin typeface="+mn-lt"/>
                <a:ea typeface="+mn-ea"/>
                <a:cs typeface="+mn-cs"/>
              </a:rPr>
              <a:t>práce</a:t>
            </a:r>
            <a:r>
              <a:rPr lang="cs-CZ" sz="1200" kern="1200" dirty="0" smtClean="0">
                <a:solidFill>
                  <a:schemeClr val="tx1"/>
                </a:solidFill>
                <a:latin typeface="+mn-lt"/>
                <a:ea typeface="+mn-ea"/>
                <a:cs typeface="+mn-cs"/>
              </a:rPr>
              <a:t>, která může být pro něho </a:t>
            </a:r>
            <a:r>
              <a:rPr lang="cs-CZ" sz="1200" b="1" kern="1200" dirty="0" smtClean="0">
                <a:solidFill>
                  <a:schemeClr val="tx1"/>
                </a:solidFill>
                <a:latin typeface="+mn-lt"/>
                <a:ea typeface="+mn-ea"/>
                <a:cs typeface="+mn-cs"/>
              </a:rPr>
              <a:t>nebezpečná</a:t>
            </a:r>
            <a:r>
              <a:rPr lang="cs-CZ" sz="1200" kern="1200" dirty="0" smtClean="0">
                <a:solidFill>
                  <a:schemeClr val="tx1"/>
                </a:solidFill>
                <a:latin typeface="+mn-lt"/>
                <a:ea typeface="+mn-ea"/>
                <a:cs typeface="+mn-cs"/>
              </a:rPr>
              <a:t> nebo </a:t>
            </a:r>
            <a:r>
              <a:rPr lang="cs-CZ" sz="1200" b="1" kern="1200" dirty="0" smtClean="0">
                <a:solidFill>
                  <a:schemeClr val="tx1"/>
                </a:solidFill>
                <a:latin typeface="+mn-lt"/>
                <a:ea typeface="+mn-ea"/>
                <a:cs typeface="+mn-cs"/>
              </a:rPr>
              <a:t>bránit jeho vzdělávání </a:t>
            </a:r>
            <a:r>
              <a:rPr lang="cs-CZ" sz="1200" kern="1200" dirty="0" smtClean="0">
                <a:solidFill>
                  <a:schemeClr val="tx1"/>
                </a:solidFill>
                <a:latin typeface="+mn-lt"/>
                <a:ea typeface="+mn-ea"/>
                <a:cs typeface="+mn-cs"/>
              </a:rPr>
              <a:t>nebo která by </a:t>
            </a:r>
            <a:r>
              <a:rPr lang="cs-CZ" sz="1200" b="1" kern="1200" dirty="0" smtClean="0">
                <a:solidFill>
                  <a:schemeClr val="tx1"/>
                </a:solidFill>
                <a:latin typeface="+mn-lt"/>
                <a:ea typeface="+mn-ea"/>
                <a:cs typeface="+mn-cs"/>
              </a:rPr>
              <a:t>škodila zdraví </a:t>
            </a:r>
            <a:r>
              <a:rPr lang="cs-CZ" sz="1200" kern="1200" dirty="0" smtClean="0">
                <a:solidFill>
                  <a:schemeClr val="tx1"/>
                </a:solidFill>
                <a:latin typeface="+mn-lt"/>
                <a:ea typeface="+mn-ea"/>
                <a:cs typeface="+mn-cs"/>
              </a:rPr>
              <a:t>dítěte nebo jeho tělesnému, duševnímu, duchovnímu, mravnímu nebo sociálnímu </a:t>
            </a:r>
            <a:r>
              <a:rPr lang="cs-CZ" sz="1200" b="1" kern="1200" dirty="0" smtClean="0">
                <a:solidFill>
                  <a:schemeClr val="tx1"/>
                </a:solidFill>
                <a:latin typeface="+mn-lt"/>
                <a:ea typeface="+mn-ea"/>
                <a:cs typeface="+mn-cs"/>
              </a:rPr>
              <a:t>rozvoji</a:t>
            </a:r>
            <a:r>
              <a:rPr lang="cs-CZ" sz="1200" kern="1200" dirty="0" smtClean="0">
                <a:solidFill>
                  <a:schemeClr val="tx1"/>
                </a:solidFill>
                <a:latin typeface="+mn-lt"/>
                <a:ea typeface="+mn-ea"/>
                <a:cs typeface="+mn-cs"/>
              </a:rPr>
              <a:t>. </a:t>
            </a:r>
          </a:p>
          <a:p>
            <a:pPr marL="228600" indent="-228600">
              <a:buAutoNum type="arabicPeriod"/>
            </a:pPr>
            <a:r>
              <a:rPr lang="cs-CZ" sz="1200" kern="1200" dirty="0" smtClean="0">
                <a:solidFill>
                  <a:schemeClr val="tx1"/>
                </a:solidFill>
                <a:latin typeface="+mn-lt"/>
                <a:ea typeface="+mn-ea"/>
                <a:cs typeface="+mn-cs"/>
              </a:rPr>
              <a:t>Státy, které jsou smluvními stranami úmluvy, přijímají zákonodárná, správní, sociální a výchovná opatření k zabezpečení provádění tohoto článku. Za tímto účelem a s ohledem na příslušná ustanovení jiných mezinárodních dokumentů státy, které jsou smluvní stranou úmluvy, zejména: </a:t>
            </a:r>
          </a:p>
          <a:p>
            <a:pPr marL="685800" lvl="1" indent="-228600">
              <a:buFont typeface="+mj-lt"/>
              <a:buAutoNum type="alphaLcParenR"/>
            </a:pPr>
            <a:r>
              <a:rPr lang="cs-CZ" kern="1200" dirty="0" smtClean="0">
                <a:solidFill>
                  <a:schemeClr val="tx1"/>
                </a:solidFill>
                <a:latin typeface="+mn-lt"/>
                <a:ea typeface="+mn-ea"/>
                <a:cs typeface="+mn-cs"/>
              </a:rPr>
              <a:t>stanoví nejnižší věkovou hranici nebo </a:t>
            </a:r>
            <a:r>
              <a:rPr lang="cs-CZ" b="1" kern="1200" dirty="0" smtClean="0">
                <a:solidFill>
                  <a:schemeClr val="tx1"/>
                </a:solidFill>
                <a:latin typeface="+mn-lt"/>
                <a:ea typeface="+mn-ea"/>
                <a:cs typeface="+mn-cs"/>
              </a:rPr>
              <a:t>hranice pro vstup do zaměstnání</a:t>
            </a:r>
            <a:r>
              <a:rPr lang="cs-CZ" kern="1200" dirty="0" smtClean="0">
                <a:solidFill>
                  <a:schemeClr val="tx1"/>
                </a:solidFill>
                <a:latin typeface="+mn-lt"/>
                <a:ea typeface="+mn-ea"/>
                <a:cs typeface="+mn-cs"/>
              </a:rPr>
              <a:t>, </a:t>
            </a:r>
          </a:p>
          <a:p>
            <a:pPr marL="685800" lvl="1" indent="-228600">
              <a:buFont typeface="+mj-lt"/>
              <a:buAutoNum type="alphaLcParenR"/>
            </a:pPr>
            <a:r>
              <a:rPr lang="cs-CZ" kern="1200" dirty="0" smtClean="0">
                <a:solidFill>
                  <a:schemeClr val="tx1"/>
                </a:solidFill>
                <a:latin typeface="+mn-lt"/>
                <a:ea typeface="+mn-ea"/>
                <a:cs typeface="+mn-cs"/>
              </a:rPr>
              <a:t>stanoví odpovídající </a:t>
            </a:r>
            <a:r>
              <a:rPr lang="cs-CZ" b="1" kern="1200" dirty="0" smtClean="0">
                <a:solidFill>
                  <a:schemeClr val="tx1"/>
                </a:solidFill>
                <a:latin typeface="+mn-lt"/>
                <a:ea typeface="+mn-ea"/>
                <a:cs typeface="+mn-cs"/>
              </a:rPr>
              <a:t>úpravu pracovní doby a podmínek zaměstnání</a:t>
            </a:r>
            <a:r>
              <a:rPr lang="cs-CZ" kern="1200" dirty="0" smtClean="0">
                <a:solidFill>
                  <a:schemeClr val="tx1"/>
                </a:solidFill>
                <a:latin typeface="+mn-lt"/>
                <a:ea typeface="+mn-ea"/>
                <a:cs typeface="+mn-cs"/>
              </a:rPr>
              <a:t>, </a:t>
            </a:r>
          </a:p>
          <a:p>
            <a:pPr marL="685800" lvl="1" indent="-228600">
              <a:buFont typeface="+mj-lt"/>
              <a:buAutoNum type="alphaLcParenR"/>
            </a:pPr>
            <a:r>
              <a:rPr lang="cs-CZ" kern="1200" dirty="0" smtClean="0">
                <a:solidFill>
                  <a:schemeClr val="tx1"/>
                </a:solidFill>
                <a:latin typeface="+mn-lt"/>
                <a:ea typeface="+mn-ea"/>
                <a:cs typeface="+mn-cs"/>
              </a:rPr>
              <a:t>stanoví odpovídající pokuty nebo jiné sankce k </a:t>
            </a:r>
            <a:r>
              <a:rPr lang="cs-CZ" b="1" kern="1200" dirty="0" smtClean="0">
                <a:solidFill>
                  <a:schemeClr val="tx1"/>
                </a:solidFill>
                <a:latin typeface="+mn-lt"/>
                <a:ea typeface="+mn-ea"/>
                <a:cs typeface="+mn-cs"/>
              </a:rPr>
              <a:t>účinnému zabezpečení </a:t>
            </a:r>
            <a:r>
              <a:rPr lang="cs-CZ" kern="1200" dirty="0" smtClean="0">
                <a:solidFill>
                  <a:schemeClr val="tx1"/>
                </a:solidFill>
                <a:latin typeface="+mn-lt"/>
                <a:ea typeface="+mn-ea"/>
                <a:cs typeface="+mn-cs"/>
              </a:rPr>
              <a:t>plnění tohoto článku.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37</a:t>
            </a:fld>
            <a:endParaRPr lang="cs-CZ"/>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33 </a:t>
            </a:r>
          </a:p>
          <a:p>
            <a:r>
              <a:rPr lang="cs-CZ" sz="1200" kern="1200" dirty="0" smtClean="0">
                <a:solidFill>
                  <a:schemeClr val="tx1"/>
                </a:solidFill>
                <a:latin typeface="+mn-lt"/>
                <a:ea typeface="+mn-ea"/>
                <a:cs typeface="+mn-cs"/>
              </a:rPr>
              <a:t>Státy, které jsou smluvní stranou úmluvy, přijímají všechna nezbytná opatření, včetně zákonodárných, sociálních, správních a kulturních, k </a:t>
            </a:r>
            <a:r>
              <a:rPr lang="cs-CZ" sz="1200" b="1" kern="1200" dirty="0" smtClean="0">
                <a:solidFill>
                  <a:schemeClr val="tx1"/>
                </a:solidFill>
                <a:latin typeface="+mn-lt"/>
                <a:ea typeface="+mn-ea"/>
                <a:cs typeface="+mn-cs"/>
              </a:rPr>
              <a:t>ochraně dětí před nezákonným užíváním narkotických a psychotropních látek</a:t>
            </a:r>
            <a:r>
              <a:rPr lang="cs-CZ" sz="1200" kern="1200" dirty="0" smtClean="0">
                <a:solidFill>
                  <a:schemeClr val="tx1"/>
                </a:solidFill>
                <a:latin typeface="+mn-lt"/>
                <a:ea typeface="+mn-ea"/>
                <a:cs typeface="+mn-cs"/>
              </a:rPr>
              <a:t> definovaných příslušnými mezinárodními smlouvami a k </a:t>
            </a:r>
            <a:r>
              <a:rPr lang="cs-CZ" sz="1200" b="1" kern="1200" dirty="0" smtClean="0">
                <a:solidFill>
                  <a:schemeClr val="tx1"/>
                </a:solidFill>
                <a:latin typeface="+mn-lt"/>
                <a:ea typeface="+mn-ea"/>
                <a:cs typeface="+mn-cs"/>
              </a:rPr>
              <a:t>zabránění zneužívaní dětí při jejich nezákonné výrobě a obchodování s těmito látkami</a:t>
            </a:r>
            <a:r>
              <a:rPr lang="cs-CZ" sz="1200" kern="1200" dirty="0" smtClean="0">
                <a:solidFill>
                  <a:schemeClr val="tx1"/>
                </a:solidFill>
                <a:latin typeface="+mn-lt"/>
                <a:ea typeface="+mn-ea"/>
                <a:cs typeface="+mn-cs"/>
              </a:rPr>
              <a:t>.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38</a:t>
            </a:fld>
            <a:endParaRPr lang="cs-CZ"/>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34 </a:t>
            </a:r>
          </a:p>
          <a:p>
            <a:r>
              <a:rPr lang="cs-CZ" sz="1200" kern="1200" dirty="0" smtClean="0">
                <a:solidFill>
                  <a:schemeClr val="tx1"/>
                </a:solidFill>
                <a:latin typeface="+mn-lt"/>
                <a:ea typeface="+mn-ea"/>
                <a:cs typeface="+mn-cs"/>
              </a:rPr>
              <a:t>Státy, které jsou smluvní stranou úmluvy, se zavazují </a:t>
            </a:r>
            <a:r>
              <a:rPr lang="cs-CZ" sz="1200" b="1" kern="1200" dirty="0" smtClean="0">
                <a:solidFill>
                  <a:schemeClr val="tx1"/>
                </a:solidFill>
                <a:latin typeface="+mn-lt"/>
                <a:ea typeface="+mn-ea"/>
                <a:cs typeface="+mn-cs"/>
              </a:rPr>
              <a:t>chránit dítě před všemi formami sexuálního vykořisťování a sexuálního zneužívání</a:t>
            </a:r>
            <a:r>
              <a:rPr lang="cs-CZ" sz="1200" kern="1200" dirty="0" smtClean="0">
                <a:solidFill>
                  <a:schemeClr val="tx1"/>
                </a:solidFill>
                <a:latin typeface="+mn-lt"/>
                <a:ea typeface="+mn-ea"/>
                <a:cs typeface="+mn-cs"/>
              </a:rPr>
              <a:t>, k zabezpečení tohoto závazku státy zejména přijímají nezbytná vnitrostátní , dvoustranná a mnohostranná mezinárodní opatření k zabránění: </a:t>
            </a:r>
          </a:p>
          <a:p>
            <a:pPr marL="228600" indent="-228600">
              <a:buAutoNum type="alphaLcParenR"/>
            </a:pPr>
            <a:r>
              <a:rPr lang="cs-CZ" sz="1200" b="1" kern="1200" dirty="0" smtClean="0">
                <a:solidFill>
                  <a:schemeClr val="tx1"/>
                </a:solidFill>
                <a:latin typeface="+mn-lt"/>
                <a:ea typeface="+mn-ea"/>
                <a:cs typeface="+mn-cs"/>
              </a:rPr>
              <a:t>svádění</a:t>
            </a:r>
            <a:r>
              <a:rPr lang="cs-CZ" sz="1200" kern="1200" dirty="0" smtClean="0">
                <a:solidFill>
                  <a:schemeClr val="tx1"/>
                </a:solidFill>
                <a:latin typeface="+mn-lt"/>
                <a:ea typeface="+mn-ea"/>
                <a:cs typeface="+mn-cs"/>
              </a:rPr>
              <a:t> nebo </a:t>
            </a:r>
            <a:r>
              <a:rPr lang="cs-CZ" sz="1200" b="1" kern="1200" dirty="0" smtClean="0">
                <a:solidFill>
                  <a:schemeClr val="tx1"/>
                </a:solidFill>
                <a:latin typeface="+mn-lt"/>
                <a:ea typeface="+mn-ea"/>
                <a:cs typeface="+mn-cs"/>
              </a:rPr>
              <a:t>donucování</a:t>
            </a:r>
            <a:r>
              <a:rPr lang="cs-CZ" sz="1200" kern="1200" dirty="0" smtClean="0">
                <a:solidFill>
                  <a:schemeClr val="tx1"/>
                </a:solidFill>
                <a:latin typeface="+mn-lt"/>
                <a:ea typeface="+mn-ea"/>
                <a:cs typeface="+mn-cs"/>
              </a:rPr>
              <a:t> dětí k jakékoli </a:t>
            </a:r>
            <a:r>
              <a:rPr lang="cs-CZ" sz="1200" b="1" kern="1200" dirty="0" smtClean="0">
                <a:solidFill>
                  <a:schemeClr val="tx1"/>
                </a:solidFill>
                <a:latin typeface="+mn-lt"/>
                <a:ea typeface="+mn-ea"/>
                <a:cs typeface="+mn-cs"/>
              </a:rPr>
              <a:t>nezákonné sexuální činnosti</a:t>
            </a:r>
            <a:r>
              <a:rPr lang="cs-CZ" sz="1200" kern="1200" dirty="0" smtClean="0">
                <a:solidFill>
                  <a:schemeClr val="tx1"/>
                </a:solidFill>
                <a:latin typeface="+mn-lt"/>
                <a:ea typeface="+mn-ea"/>
                <a:cs typeface="+mn-cs"/>
              </a:rPr>
              <a:t>, </a:t>
            </a:r>
          </a:p>
          <a:p>
            <a:pPr marL="228600" indent="-228600">
              <a:buAutoNum type="alphaLcParenR"/>
            </a:pPr>
            <a:r>
              <a:rPr lang="cs-CZ" sz="1200" b="1" kern="1200" dirty="0" smtClean="0">
                <a:solidFill>
                  <a:schemeClr val="tx1"/>
                </a:solidFill>
                <a:latin typeface="+mn-lt"/>
                <a:ea typeface="+mn-ea"/>
                <a:cs typeface="+mn-cs"/>
              </a:rPr>
              <a:t>využívání dětí k prostituci </a:t>
            </a:r>
            <a:r>
              <a:rPr lang="cs-CZ" sz="1200" kern="1200" dirty="0" smtClean="0">
                <a:solidFill>
                  <a:schemeClr val="tx1"/>
                </a:solidFill>
                <a:latin typeface="+mn-lt"/>
                <a:ea typeface="+mn-ea"/>
                <a:cs typeface="+mn-cs"/>
              </a:rPr>
              <a:t>nebo k jiným nezákonným sexuálním praktikám za účelem finančního obohacování, </a:t>
            </a:r>
          </a:p>
          <a:p>
            <a:pPr marL="228600" indent="-228600">
              <a:buAutoNum type="alphaLcParenR"/>
            </a:pPr>
            <a:r>
              <a:rPr lang="cs-CZ" sz="1200" kern="1200" dirty="0" smtClean="0">
                <a:solidFill>
                  <a:schemeClr val="tx1"/>
                </a:solidFill>
                <a:latin typeface="+mn-lt"/>
                <a:ea typeface="+mn-ea"/>
                <a:cs typeface="+mn-cs"/>
              </a:rPr>
              <a:t>využívání dětí v pornografii a při výrobě pornografických materiálů za účelem finančního obohacování.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39</a:t>
            </a:fld>
            <a:endParaRPr lang="cs-CZ"/>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35 </a:t>
            </a:r>
          </a:p>
          <a:p>
            <a:r>
              <a:rPr lang="cs-CZ" sz="1200" kern="1200" dirty="0" smtClean="0">
                <a:solidFill>
                  <a:schemeClr val="tx1"/>
                </a:solidFill>
                <a:latin typeface="+mn-lt"/>
                <a:ea typeface="+mn-ea"/>
                <a:cs typeface="+mn-cs"/>
              </a:rPr>
              <a:t>Státy, které jsou smluvní stranou úmluvy, přijímají všechna nezbytná vnitrostátní, dvoustranná a mnohostranná opatření k </a:t>
            </a:r>
            <a:r>
              <a:rPr lang="cs-CZ" sz="1200" b="1" kern="1200" dirty="0" smtClean="0">
                <a:solidFill>
                  <a:schemeClr val="tx1"/>
                </a:solidFill>
                <a:latin typeface="+mn-lt"/>
                <a:ea typeface="+mn-ea"/>
                <a:cs typeface="+mn-cs"/>
              </a:rPr>
              <a:t>zabránění únosů dětí, prodávání dětí a obchodování s nimi za jakýmkoli účelem a v jakékoli podobě</a:t>
            </a:r>
            <a:r>
              <a:rPr lang="cs-CZ" sz="1200" kern="1200" dirty="0" smtClean="0">
                <a:solidFill>
                  <a:schemeClr val="tx1"/>
                </a:solidFill>
                <a:latin typeface="+mn-lt"/>
                <a:ea typeface="+mn-ea"/>
                <a:cs typeface="+mn-cs"/>
              </a:rPr>
              <a:t>.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40</a:t>
            </a:fld>
            <a:endParaRPr lang="cs-CZ"/>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36 </a:t>
            </a:r>
          </a:p>
          <a:p>
            <a:r>
              <a:rPr lang="cs-CZ" sz="1200" kern="1200" dirty="0" smtClean="0">
                <a:solidFill>
                  <a:schemeClr val="tx1"/>
                </a:solidFill>
                <a:latin typeface="+mn-lt"/>
                <a:ea typeface="+mn-ea"/>
                <a:cs typeface="+mn-cs"/>
              </a:rPr>
              <a:t>Státy, které jsou smluvní stranou úmluvy, </a:t>
            </a:r>
            <a:r>
              <a:rPr lang="cs-CZ" sz="1200" b="1" kern="1200" dirty="0" smtClean="0">
                <a:solidFill>
                  <a:schemeClr val="tx1"/>
                </a:solidFill>
                <a:latin typeface="+mn-lt"/>
                <a:ea typeface="+mn-ea"/>
                <a:cs typeface="+mn-cs"/>
              </a:rPr>
              <a:t>chrání dítě před všemi ostatními formami vykořisťování</a:t>
            </a:r>
            <a:r>
              <a:rPr lang="cs-CZ" sz="1200" kern="1200" dirty="0" smtClean="0">
                <a:solidFill>
                  <a:schemeClr val="tx1"/>
                </a:solidFill>
                <a:latin typeface="+mn-lt"/>
                <a:ea typeface="+mn-ea"/>
                <a:cs typeface="+mn-cs"/>
              </a:rPr>
              <a:t>, které jakýmkoli způsobem škodí blahu dítěte.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41</a:t>
            </a:fld>
            <a:endParaRPr lang="cs-CZ"/>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37 </a:t>
            </a:r>
          </a:p>
          <a:p>
            <a:r>
              <a:rPr lang="cs-CZ" sz="1200" kern="1200" dirty="0" smtClean="0">
                <a:solidFill>
                  <a:schemeClr val="tx1"/>
                </a:solidFill>
                <a:latin typeface="+mn-lt"/>
                <a:ea typeface="+mn-ea"/>
                <a:cs typeface="+mn-cs"/>
              </a:rPr>
              <a:t>Státy, které jsou smluvní stranou úmluvy, zabezpečí, aby: </a:t>
            </a:r>
          </a:p>
          <a:p>
            <a:pPr marL="228600" indent="-228600">
              <a:buAutoNum type="alphaLcParenR"/>
            </a:pPr>
            <a:r>
              <a:rPr lang="cs-CZ" sz="1200" b="1" kern="1200" dirty="0" smtClean="0">
                <a:solidFill>
                  <a:schemeClr val="tx1"/>
                </a:solidFill>
                <a:latin typeface="+mn-lt"/>
                <a:ea typeface="+mn-ea"/>
                <a:cs typeface="+mn-cs"/>
              </a:rPr>
              <a:t>žádné dítě nebylo podrobeno mučení nebo jinému krutému, nelidskému či ponižujícímu zacházení nebo trestání</a:t>
            </a:r>
            <a:r>
              <a:rPr lang="cs-CZ" sz="1200" kern="1200" dirty="0" smtClean="0">
                <a:solidFill>
                  <a:schemeClr val="tx1"/>
                </a:solidFill>
                <a:latin typeface="+mn-lt"/>
                <a:ea typeface="+mn-ea"/>
                <a:cs typeface="+mn-cs"/>
              </a:rPr>
              <a:t>. </a:t>
            </a:r>
            <a:r>
              <a:rPr lang="cs-CZ" sz="1200" b="1" kern="1200" dirty="0" smtClean="0">
                <a:solidFill>
                  <a:schemeClr val="tx1"/>
                </a:solidFill>
                <a:latin typeface="+mn-lt"/>
                <a:ea typeface="+mn-ea"/>
                <a:cs typeface="+mn-cs"/>
              </a:rPr>
              <a:t>Za trestné činy </a:t>
            </a:r>
            <a:r>
              <a:rPr lang="cs-CZ" sz="1200" kern="1200" dirty="0" smtClean="0">
                <a:solidFill>
                  <a:schemeClr val="tx1"/>
                </a:solidFill>
                <a:latin typeface="+mn-lt"/>
                <a:ea typeface="+mn-ea"/>
                <a:cs typeface="+mn-cs"/>
              </a:rPr>
              <a:t>spáchané osobami mladšími 18 let </a:t>
            </a:r>
            <a:r>
              <a:rPr lang="cs-CZ" sz="1200" b="1" kern="1200" dirty="0" smtClean="0">
                <a:solidFill>
                  <a:schemeClr val="tx1"/>
                </a:solidFill>
                <a:latin typeface="+mn-lt"/>
                <a:ea typeface="+mn-ea"/>
                <a:cs typeface="+mn-cs"/>
              </a:rPr>
              <a:t>nebude ukládán trest smrti a trest odnětí svobody na doživotí </a:t>
            </a:r>
            <a:r>
              <a:rPr lang="cs-CZ" sz="1200" kern="1200" dirty="0" smtClean="0">
                <a:solidFill>
                  <a:schemeClr val="tx1"/>
                </a:solidFill>
                <a:latin typeface="+mn-lt"/>
                <a:ea typeface="+mn-ea"/>
                <a:cs typeface="+mn-cs"/>
              </a:rPr>
              <a:t>bez možnosti propuštění na svobodu, </a:t>
            </a:r>
          </a:p>
          <a:p>
            <a:pPr marL="228600" indent="-228600">
              <a:buAutoNum type="alphaLcParenR"/>
            </a:pPr>
            <a:r>
              <a:rPr lang="cs-CZ" sz="1200" kern="1200" dirty="0" smtClean="0">
                <a:solidFill>
                  <a:schemeClr val="tx1"/>
                </a:solidFill>
                <a:latin typeface="+mn-lt"/>
                <a:ea typeface="+mn-ea"/>
                <a:cs typeface="+mn-cs"/>
              </a:rPr>
              <a:t>žádné dítě nebylo nezákonně nebo svévolně zbaveno svobody. </a:t>
            </a:r>
            <a:r>
              <a:rPr lang="cs-CZ" sz="1200" b="1" kern="1200" dirty="0" smtClean="0">
                <a:solidFill>
                  <a:schemeClr val="tx1"/>
                </a:solidFill>
                <a:latin typeface="+mn-lt"/>
                <a:ea typeface="+mn-ea"/>
                <a:cs typeface="+mn-cs"/>
              </a:rPr>
              <a:t>Zatčení, zadržení nebo uvěznění dítěte se provádí v souladu se zákonem </a:t>
            </a:r>
            <a:r>
              <a:rPr lang="cs-CZ" sz="1200" kern="1200" dirty="0" smtClean="0">
                <a:solidFill>
                  <a:schemeClr val="tx1"/>
                </a:solidFill>
                <a:latin typeface="+mn-lt"/>
                <a:ea typeface="+mn-ea"/>
                <a:cs typeface="+mn-cs"/>
              </a:rPr>
              <a:t>a používá se pouze jako </a:t>
            </a:r>
            <a:r>
              <a:rPr lang="cs-CZ" sz="1200" b="1" kern="1200" dirty="0" smtClean="0">
                <a:solidFill>
                  <a:schemeClr val="tx1"/>
                </a:solidFill>
                <a:latin typeface="+mn-lt"/>
                <a:ea typeface="+mn-ea"/>
                <a:cs typeface="+mn-cs"/>
              </a:rPr>
              <a:t>krajní opatření </a:t>
            </a:r>
            <a:r>
              <a:rPr lang="cs-CZ" sz="1200" kern="1200" dirty="0" smtClean="0">
                <a:solidFill>
                  <a:schemeClr val="tx1"/>
                </a:solidFill>
                <a:latin typeface="+mn-lt"/>
                <a:ea typeface="+mn-ea"/>
                <a:cs typeface="+mn-cs"/>
              </a:rPr>
              <a:t>a na co nejkratší možnou dobu, </a:t>
            </a:r>
          </a:p>
          <a:p>
            <a:pPr marL="228600" indent="-228600">
              <a:buAutoNum type="alphaLcParenR"/>
            </a:pPr>
            <a:r>
              <a:rPr lang="cs-CZ" sz="1200" b="1" kern="1200" dirty="0" smtClean="0">
                <a:solidFill>
                  <a:schemeClr val="tx1"/>
                </a:solidFill>
                <a:latin typeface="+mn-lt"/>
                <a:ea typeface="+mn-ea"/>
                <a:cs typeface="+mn-cs"/>
              </a:rPr>
              <a:t>s každým dítětem</a:t>
            </a:r>
            <a:r>
              <a:rPr lang="cs-CZ" sz="1200" kern="1200" dirty="0" smtClean="0">
                <a:solidFill>
                  <a:schemeClr val="tx1"/>
                </a:solidFill>
                <a:latin typeface="+mn-lt"/>
                <a:ea typeface="+mn-ea"/>
                <a:cs typeface="+mn-cs"/>
              </a:rPr>
              <a:t> zbaveným svobody bylo </a:t>
            </a:r>
            <a:r>
              <a:rPr lang="cs-CZ" sz="1200" b="1" kern="1200" dirty="0" smtClean="0">
                <a:solidFill>
                  <a:schemeClr val="tx1"/>
                </a:solidFill>
                <a:latin typeface="+mn-lt"/>
                <a:ea typeface="+mn-ea"/>
                <a:cs typeface="+mn-cs"/>
              </a:rPr>
              <a:t>zacházeno s lidskostí a s úctou </a:t>
            </a:r>
            <a:r>
              <a:rPr lang="cs-CZ" sz="1200" kern="1200" dirty="0" smtClean="0">
                <a:solidFill>
                  <a:schemeClr val="tx1"/>
                </a:solidFill>
                <a:latin typeface="+mn-lt"/>
                <a:ea typeface="+mn-ea"/>
                <a:cs typeface="+mn-cs"/>
              </a:rPr>
              <a:t>k vrozené důstojnosti lidské bytosti a způsobem, který bere ohled na potřeby osoby daného věku. Především musí být každé takové dítě umístěno </a:t>
            </a:r>
            <a:r>
              <a:rPr lang="cs-CZ" sz="1200" b="1" kern="1200" dirty="0" smtClean="0">
                <a:solidFill>
                  <a:schemeClr val="tx1"/>
                </a:solidFill>
                <a:latin typeface="+mn-lt"/>
                <a:ea typeface="+mn-ea"/>
                <a:cs typeface="+mn-cs"/>
              </a:rPr>
              <a:t>odděleně od dospělých</a:t>
            </a:r>
            <a:r>
              <a:rPr lang="cs-CZ" sz="1200" kern="1200" dirty="0" smtClean="0">
                <a:solidFill>
                  <a:schemeClr val="tx1"/>
                </a:solidFill>
                <a:latin typeface="+mn-lt"/>
                <a:ea typeface="+mn-ea"/>
                <a:cs typeface="+mn-cs"/>
              </a:rPr>
              <a:t>, ledaže by se uvážilo, že neoddělovat je od dospělých je v jeho vlastním zájmu, a s výjimkou závažných okolností musí mít právo udržovat </a:t>
            </a:r>
            <a:r>
              <a:rPr lang="cs-CZ" sz="1200" b="1" kern="1200" dirty="0" smtClean="0">
                <a:solidFill>
                  <a:schemeClr val="tx1"/>
                </a:solidFill>
                <a:latin typeface="+mn-lt"/>
                <a:ea typeface="+mn-ea"/>
                <a:cs typeface="+mn-cs"/>
              </a:rPr>
              <a:t>písemný a přímý styk se svou rodinou</a:t>
            </a:r>
            <a:r>
              <a:rPr lang="cs-CZ" sz="1200" kern="1200" dirty="0" smtClean="0">
                <a:solidFill>
                  <a:schemeClr val="tx1"/>
                </a:solidFill>
                <a:latin typeface="+mn-lt"/>
                <a:ea typeface="+mn-ea"/>
                <a:cs typeface="+mn-cs"/>
              </a:rPr>
              <a:t>, </a:t>
            </a:r>
          </a:p>
          <a:p>
            <a:pPr marL="228600" indent="-228600">
              <a:buAutoNum type="alphaLcParenR"/>
            </a:pPr>
            <a:r>
              <a:rPr lang="cs-CZ" sz="1200" kern="1200" dirty="0" smtClean="0">
                <a:solidFill>
                  <a:schemeClr val="tx1"/>
                </a:solidFill>
                <a:latin typeface="+mn-lt"/>
                <a:ea typeface="+mn-ea"/>
                <a:cs typeface="+mn-cs"/>
              </a:rPr>
              <a:t>každé dítě zbavené svobody mělo právo </a:t>
            </a:r>
            <a:r>
              <a:rPr lang="cs-CZ" sz="1200" b="1" kern="1200" dirty="0" smtClean="0">
                <a:solidFill>
                  <a:schemeClr val="tx1"/>
                </a:solidFill>
                <a:latin typeface="+mn-lt"/>
                <a:ea typeface="+mn-ea"/>
                <a:cs typeface="+mn-cs"/>
              </a:rPr>
              <a:t>okamžitého přístupu k právní nebo jiné odpovídající pomoci</a:t>
            </a:r>
            <a:r>
              <a:rPr lang="cs-CZ" sz="1200" kern="1200" dirty="0" smtClean="0">
                <a:solidFill>
                  <a:schemeClr val="tx1"/>
                </a:solidFill>
                <a:latin typeface="+mn-lt"/>
                <a:ea typeface="+mn-ea"/>
                <a:cs typeface="+mn-cs"/>
              </a:rPr>
              <a:t>, jakož i </a:t>
            </a:r>
            <a:r>
              <a:rPr lang="cs-CZ" sz="1200" b="1" kern="1200" dirty="0" smtClean="0">
                <a:solidFill>
                  <a:schemeClr val="tx1"/>
                </a:solidFill>
                <a:latin typeface="+mn-lt"/>
                <a:ea typeface="+mn-ea"/>
                <a:cs typeface="+mn-cs"/>
              </a:rPr>
              <a:t>právo odvolávat se </a:t>
            </a:r>
            <a:r>
              <a:rPr lang="cs-CZ" sz="1200" kern="1200" dirty="0" smtClean="0">
                <a:solidFill>
                  <a:schemeClr val="tx1"/>
                </a:solidFill>
                <a:latin typeface="+mn-lt"/>
                <a:ea typeface="+mn-ea"/>
                <a:cs typeface="+mn-cs"/>
              </a:rPr>
              <a:t>k soudu nebo jinému pravomocnému, nezávislému a nestrannému orgánu proti rozhodnutí o odnětí svobody a v každém takovém případě na </a:t>
            </a:r>
            <a:r>
              <a:rPr lang="cs-CZ" sz="1200" b="1" kern="1200" dirty="0" smtClean="0">
                <a:solidFill>
                  <a:schemeClr val="tx1"/>
                </a:solidFill>
                <a:latin typeface="+mn-lt"/>
                <a:ea typeface="+mn-ea"/>
                <a:cs typeface="+mn-cs"/>
              </a:rPr>
              <a:t>přijetí neodkladného rozhodnutí</a:t>
            </a:r>
            <a:r>
              <a:rPr lang="cs-CZ" sz="1200" kern="1200" dirty="0" smtClean="0">
                <a:solidFill>
                  <a:schemeClr val="tx1"/>
                </a:solidFill>
                <a:latin typeface="+mn-lt"/>
                <a:ea typeface="+mn-ea"/>
                <a:cs typeface="+mn-cs"/>
              </a:rPr>
              <a:t>.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42</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2 </a:t>
            </a:r>
          </a:p>
          <a:p>
            <a:pPr marL="228600" indent="-228600">
              <a:buAutoNum type="arabicPeriod"/>
            </a:pPr>
            <a:r>
              <a:rPr lang="cs-CZ" sz="1200" kern="1200" dirty="0" smtClean="0">
                <a:solidFill>
                  <a:schemeClr val="tx1"/>
                </a:solidFill>
                <a:latin typeface="+mn-lt"/>
                <a:ea typeface="+mn-ea"/>
                <a:cs typeface="+mn-cs"/>
              </a:rPr>
              <a:t>Státy, které jsou smluvní stranou úmluvy, se zavazují respektovat a zabezpečit práva stanovená touto úmluvou každému dítěti nacházejícímu se pod jejich jurisdikcí </a:t>
            </a:r>
            <a:r>
              <a:rPr lang="cs-CZ" sz="1200" b="1" kern="1200" dirty="0" smtClean="0">
                <a:solidFill>
                  <a:schemeClr val="tx1"/>
                </a:solidFill>
                <a:latin typeface="+mn-lt"/>
                <a:ea typeface="+mn-ea"/>
                <a:cs typeface="+mn-cs"/>
              </a:rPr>
              <a:t>bez jakékoli diskriminace podle rasy, barvy pleti, pohlaví, jazyka, náboženství, politického nebo jiného smýšlení, národnostního, etnického nebo sociálního původu, majetku, tělesné nebo duševní nezpůsobilosti, rodu a jiného postavení dítěte nebo jeho rodičů nebo zákonných zástupců</a:t>
            </a:r>
            <a:r>
              <a:rPr lang="cs-CZ" sz="1200" kern="1200" dirty="0" smtClean="0">
                <a:solidFill>
                  <a:schemeClr val="tx1"/>
                </a:solidFill>
                <a:latin typeface="+mn-lt"/>
                <a:ea typeface="+mn-ea"/>
                <a:cs typeface="+mn-cs"/>
              </a:rPr>
              <a:t>. </a:t>
            </a:r>
          </a:p>
          <a:p>
            <a:pPr marL="228600" indent="-228600"/>
            <a:endParaRPr lang="cs-CZ" dirty="0" smtClean="0"/>
          </a:p>
          <a:p>
            <a:pPr marL="228600" indent="-228600">
              <a:buFont typeface="+mj-lt"/>
              <a:buAutoNum type="arabicPeriod" startAt="2"/>
            </a:pPr>
            <a:r>
              <a:rPr lang="cs-CZ" sz="1200" kern="1200" dirty="0" smtClean="0">
                <a:solidFill>
                  <a:schemeClr val="tx1"/>
                </a:solidFill>
                <a:latin typeface="+mn-lt"/>
                <a:ea typeface="+mn-ea"/>
                <a:cs typeface="+mn-cs"/>
              </a:rPr>
              <a:t>Státy, které jsou smluvní stranou úmluvy, učiní všechna potřebná opatření k tomu, </a:t>
            </a:r>
            <a:r>
              <a:rPr lang="cs-CZ" sz="1200" b="1" kern="1200" dirty="0" smtClean="0">
                <a:solidFill>
                  <a:schemeClr val="tx1"/>
                </a:solidFill>
                <a:latin typeface="+mn-lt"/>
                <a:ea typeface="+mn-ea"/>
                <a:cs typeface="+mn-cs"/>
              </a:rPr>
              <a:t>aby dítě bylo chráněno před všemi formami diskriminace nebo trestání</a:t>
            </a:r>
            <a:r>
              <a:rPr lang="cs-CZ" sz="1200" kern="1200" dirty="0" smtClean="0">
                <a:solidFill>
                  <a:schemeClr val="tx1"/>
                </a:solidFill>
                <a:latin typeface="+mn-lt"/>
                <a:ea typeface="+mn-ea"/>
                <a:cs typeface="+mn-cs"/>
              </a:rPr>
              <a:t>, které vyplývají z postavení, činností, vyjádřených názorů nebo přesvědčení jeho rodičů, zákonných zástupců nebo členů rodiny. </a:t>
            </a:r>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7</a:t>
            </a:fld>
            <a:endParaRPr lang="cs-CZ"/>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38 </a:t>
            </a:r>
          </a:p>
          <a:p>
            <a:pPr marL="228600" indent="-228600">
              <a:buAutoNum type="arabicPeriod"/>
            </a:pPr>
            <a:r>
              <a:rPr lang="cs-CZ" sz="1200" kern="1200" dirty="0" smtClean="0">
                <a:solidFill>
                  <a:schemeClr val="tx1"/>
                </a:solidFill>
                <a:latin typeface="+mn-lt"/>
                <a:ea typeface="+mn-ea"/>
                <a:cs typeface="+mn-cs"/>
              </a:rPr>
              <a:t>Státy, které jsou smluvní stranou úmluvy, se zavazují uznávat a zabezpečovat </a:t>
            </a:r>
            <a:r>
              <a:rPr lang="cs-CZ" sz="1200" b="1" kern="1200" dirty="0" smtClean="0">
                <a:solidFill>
                  <a:schemeClr val="tx1"/>
                </a:solidFill>
                <a:latin typeface="+mn-lt"/>
                <a:ea typeface="+mn-ea"/>
                <a:cs typeface="+mn-cs"/>
              </a:rPr>
              <a:t>dodržování norem mezinárodního humanitárního práva</a:t>
            </a:r>
            <a:r>
              <a:rPr lang="cs-CZ" sz="1200" kern="1200" dirty="0" smtClean="0">
                <a:solidFill>
                  <a:schemeClr val="tx1"/>
                </a:solidFill>
                <a:latin typeface="+mn-lt"/>
                <a:ea typeface="+mn-ea"/>
                <a:cs typeface="+mn-cs"/>
              </a:rPr>
              <a:t>, které se na ně vztahují v případě ozbrojených konfliktů a </a:t>
            </a:r>
            <a:r>
              <a:rPr lang="cs-CZ" sz="1200" b="1" kern="1200" dirty="0" smtClean="0">
                <a:solidFill>
                  <a:schemeClr val="tx1"/>
                </a:solidFill>
                <a:latin typeface="+mn-lt"/>
                <a:ea typeface="+mn-ea"/>
                <a:cs typeface="+mn-cs"/>
              </a:rPr>
              <a:t>které se dotýkají dítěte</a:t>
            </a:r>
            <a:r>
              <a:rPr lang="cs-CZ" sz="1200" kern="1200" dirty="0" smtClean="0">
                <a:solidFill>
                  <a:schemeClr val="tx1"/>
                </a:solidFill>
                <a:latin typeface="+mn-lt"/>
                <a:ea typeface="+mn-ea"/>
                <a:cs typeface="+mn-cs"/>
              </a:rPr>
              <a:t>. </a:t>
            </a:r>
          </a:p>
          <a:p>
            <a:pPr marL="228600" indent="-228600">
              <a:buAutoNum type="arabicPeriod"/>
            </a:pPr>
            <a:r>
              <a:rPr lang="cs-CZ" sz="1200" kern="1200" dirty="0" smtClean="0">
                <a:solidFill>
                  <a:schemeClr val="tx1"/>
                </a:solidFill>
                <a:latin typeface="+mn-lt"/>
                <a:ea typeface="+mn-ea"/>
                <a:cs typeface="+mn-cs"/>
              </a:rPr>
              <a:t>Státy, které jsou smluvní stranou úmluvy, činí všechna proveditelná opatření k zabezpečení toho, </a:t>
            </a:r>
            <a:r>
              <a:rPr lang="cs-CZ" sz="1200" b="1" kern="1200" dirty="0" smtClean="0">
                <a:solidFill>
                  <a:schemeClr val="tx1"/>
                </a:solidFill>
                <a:latin typeface="+mn-lt"/>
                <a:ea typeface="+mn-ea"/>
                <a:cs typeface="+mn-cs"/>
              </a:rPr>
              <a:t>aby se osoby, které nedosáhly 15 let věku, neúčastnily přímo bojových akcí. </a:t>
            </a:r>
          </a:p>
          <a:p>
            <a:pPr marL="228600" indent="-228600">
              <a:buAutoNum type="arabicPeriod"/>
            </a:pPr>
            <a:r>
              <a:rPr lang="cs-CZ" sz="1200" kern="1200" dirty="0" smtClean="0">
                <a:solidFill>
                  <a:schemeClr val="tx1"/>
                </a:solidFill>
                <a:latin typeface="+mn-lt"/>
                <a:ea typeface="+mn-ea"/>
                <a:cs typeface="+mn-cs"/>
              </a:rPr>
              <a:t>Státy, které jsou smluvní stranou úmluvy, </a:t>
            </a:r>
            <a:r>
              <a:rPr lang="cs-CZ" sz="1200" b="1" kern="1200" dirty="0" smtClean="0">
                <a:solidFill>
                  <a:schemeClr val="tx1"/>
                </a:solidFill>
                <a:latin typeface="+mn-lt"/>
                <a:ea typeface="+mn-ea"/>
                <a:cs typeface="+mn-cs"/>
              </a:rPr>
              <a:t>se zdržují povolávání do svých ozbrojených sil osob mladších 15 let</a:t>
            </a:r>
            <a:r>
              <a:rPr lang="cs-CZ" sz="1200" kern="1200" dirty="0" smtClean="0">
                <a:solidFill>
                  <a:schemeClr val="tx1"/>
                </a:solidFill>
                <a:latin typeface="+mn-lt"/>
                <a:ea typeface="+mn-ea"/>
                <a:cs typeface="+mn-cs"/>
              </a:rPr>
              <a:t>. Při povolávání osob, které dosáhly věku 15 let, avšak které jsou mladší 18 let, </a:t>
            </a:r>
            <a:r>
              <a:rPr lang="cs-CZ" sz="1200" b="1" kern="1200" dirty="0" smtClean="0">
                <a:solidFill>
                  <a:schemeClr val="tx1"/>
                </a:solidFill>
                <a:latin typeface="+mn-lt"/>
                <a:ea typeface="+mn-ea"/>
                <a:cs typeface="+mn-cs"/>
              </a:rPr>
              <a:t>přijímají přednostně osoby starší</a:t>
            </a:r>
            <a:r>
              <a:rPr lang="cs-CZ" sz="1200" kern="1200" dirty="0" smtClean="0">
                <a:solidFill>
                  <a:schemeClr val="tx1"/>
                </a:solidFill>
                <a:latin typeface="+mn-lt"/>
                <a:ea typeface="+mn-ea"/>
                <a:cs typeface="+mn-cs"/>
              </a:rPr>
              <a:t>. </a:t>
            </a:r>
          </a:p>
          <a:p>
            <a:pPr marL="228600" indent="-228600">
              <a:buAutoNum type="arabicPeriod"/>
            </a:pPr>
            <a:r>
              <a:rPr lang="cs-CZ" sz="1200" kern="1200" dirty="0" smtClean="0">
                <a:solidFill>
                  <a:schemeClr val="tx1"/>
                </a:solidFill>
                <a:latin typeface="+mn-lt"/>
                <a:ea typeface="+mn-ea"/>
                <a:cs typeface="+mn-cs"/>
              </a:rPr>
              <a:t>V souladu se svými závazky podle mezinárodního humanitárního práva, které mají vztah k ochraně civilního obyvatelstva za ozbrojených konfliktů, státy, které jsou smluvní stranou úmluvy, přijímají všechna proveditelná opatření k zabezpečení </a:t>
            </a:r>
            <a:r>
              <a:rPr lang="cs-CZ" sz="1200" b="1" kern="1200" dirty="0" smtClean="0">
                <a:solidFill>
                  <a:schemeClr val="tx1"/>
                </a:solidFill>
                <a:latin typeface="+mn-lt"/>
                <a:ea typeface="+mn-ea"/>
                <a:cs typeface="+mn-cs"/>
              </a:rPr>
              <a:t>ochrany dětí postižených konfliktem a péče o ně</a:t>
            </a:r>
            <a:r>
              <a:rPr lang="cs-CZ" sz="1200" kern="1200" dirty="0" smtClean="0">
                <a:solidFill>
                  <a:schemeClr val="tx1"/>
                </a:solidFill>
                <a:latin typeface="+mn-lt"/>
                <a:ea typeface="+mn-ea"/>
                <a:cs typeface="+mn-cs"/>
              </a:rPr>
              <a:t>.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43</a:t>
            </a:fld>
            <a:endParaRPr lang="cs-CZ"/>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39 </a:t>
            </a:r>
          </a:p>
          <a:p>
            <a:r>
              <a:rPr lang="cs-CZ" sz="1200" kern="1200" dirty="0" smtClean="0">
                <a:solidFill>
                  <a:schemeClr val="tx1"/>
                </a:solidFill>
                <a:latin typeface="+mn-lt"/>
                <a:ea typeface="+mn-ea"/>
                <a:cs typeface="+mn-cs"/>
              </a:rPr>
              <a:t>Státy, které jsou smluvní stranou úmluvy, činí všechna nezbytná </a:t>
            </a:r>
            <a:r>
              <a:rPr lang="cs-CZ" sz="1200" b="1" kern="1200" dirty="0" smtClean="0">
                <a:solidFill>
                  <a:schemeClr val="tx1"/>
                </a:solidFill>
                <a:latin typeface="+mn-lt"/>
                <a:ea typeface="+mn-ea"/>
                <a:cs typeface="+mn-cs"/>
              </a:rPr>
              <a:t>opatření k podpoře tělesného i duševního zotavení a sociální reintegrace dítěte</a:t>
            </a:r>
            <a:r>
              <a:rPr lang="cs-CZ" sz="1200" kern="1200" dirty="0" smtClean="0">
                <a:solidFill>
                  <a:schemeClr val="tx1"/>
                </a:solidFill>
                <a:latin typeface="+mn-lt"/>
                <a:ea typeface="+mn-ea"/>
                <a:cs typeface="+mn-cs"/>
              </a:rPr>
              <a:t>, které je obětí jakékoli formy zanedbání, využívání za účelem finančního obohacení nebo zneužívání, mučení nebo jiné formy krutého, nelidského nebo ponižujícího zacházení nebo trestání anebo ozbrojeného konfliktu. Zotavení a reintegrace se uskutečňují </a:t>
            </a:r>
            <a:r>
              <a:rPr lang="cs-CZ" sz="1200" b="1" kern="1200" dirty="0" smtClean="0">
                <a:solidFill>
                  <a:schemeClr val="tx1"/>
                </a:solidFill>
                <a:latin typeface="+mn-lt"/>
                <a:ea typeface="+mn-ea"/>
                <a:cs typeface="+mn-cs"/>
              </a:rPr>
              <a:t>v místě a prostředí podporujícím zdraví, sebeúctu a důstojnost dítěte</a:t>
            </a:r>
            <a:r>
              <a:rPr lang="cs-CZ" sz="1200" kern="1200" dirty="0" smtClean="0">
                <a:solidFill>
                  <a:schemeClr val="tx1"/>
                </a:solidFill>
                <a:latin typeface="+mn-lt"/>
                <a:ea typeface="+mn-ea"/>
                <a:cs typeface="+mn-cs"/>
              </a:rPr>
              <a:t>.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44</a:t>
            </a:fld>
            <a:endParaRPr lang="cs-CZ"/>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0000" lnSpcReduction="20000"/>
          </a:bodyPr>
          <a:lstStyle/>
          <a:p>
            <a:r>
              <a:rPr lang="cs-CZ" sz="1200" kern="1200" dirty="0" smtClean="0">
                <a:solidFill>
                  <a:schemeClr val="tx1"/>
                </a:solidFill>
                <a:latin typeface="+mn-lt"/>
                <a:ea typeface="+mn-ea"/>
                <a:cs typeface="+mn-cs"/>
              </a:rPr>
              <a:t>Článek 40 </a:t>
            </a:r>
          </a:p>
          <a:p>
            <a:pPr marL="228600" indent="-228600">
              <a:buAutoNum type="arabicPeriod"/>
            </a:pPr>
            <a:r>
              <a:rPr lang="cs-CZ" sz="1200" kern="1200" dirty="0" smtClean="0">
                <a:solidFill>
                  <a:schemeClr val="tx1"/>
                </a:solidFill>
                <a:latin typeface="+mn-lt"/>
                <a:ea typeface="+mn-ea"/>
                <a:cs typeface="+mn-cs"/>
              </a:rPr>
              <a:t>Státy, které jsou smluvní stranou úmluvy, uznávají právo dítěte obviněného, obžalovaného nebo uznaného vinným z porušení trestního práva na takové </a:t>
            </a:r>
            <a:r>
              <a:rPr lang="cs-CZ" sz="1200" b="1" kern="1200" dirty="0" smtClean="0">
                <a:solidFill>
                  <a:schemeClr val="tx1"/>
                </a:solidFill>
                <a:latin typeface="+mn-lt"/>
                <a:ea typeface="+mn-ea"/>
                <a:cs typeface="+mn-cs"/>
              </a:rPr>
              <a:t>zacházení, které rozvíjí smysl dítěte pro důstojnost a čest, které znovu posiluje úctu dítěte k lidským právům a základním svobodám jiných a bere ohled na věk dítěte, napomáhá </a:t>
            </a:r>
            <a:r>
              <a:rPr lang="cs-CZ" sz="1200" b="1" kern="1200" dirty="0" err="1" smtClean="0">
                <a:solidFill>
                  <a:schemeClr val="tx1"/>
                </a:solidFill>
                <a:latin typeface="+mn-lt"/>
                <a:ea typeface="+mn-ea"/>
                <a:cs typeface="+mn-cs"/>
              </a:rPr>
              <a:t>znovuzačlenění</a:t>
            </a:r>
            <a:r>
              <a:rPr lang="cs-CZ" sz="1200" b="1" kern="1200" dirty="0" smtClean="0">
                <a:solidFill>
                  <a:schemeClr val="tx1"/>
                </a:solidFill>
                <a:latin typeface="+mn-lt"/>
                <a:ea typeface="+mn-ea"/>
                <a:cs typeface="+mn-cs"/>
              </a:rPr>
              <a:t> dítěte a zapojení dítěte do prospěšného působení ve společnosti. </a:t>
            </a:r>
          </a:p>
          <a:p>
            <a:pPr marL="228600" indent="-228600">
              <a:buAutoNum type="arabicPeriod"/>
            </a:pPr>
            <a:r>
              <a:rPr lang="cs-CZ" sz="1200" kern="1200" dirty="0" smtClean="0">
                <a:solidFill>
                  <a:schemeClr val="tx1"/>
                </a:solidFill>
                <a:latin typeface="+mn-lt"/>
                <a:ea typeface="+mn-ea"/>
                <a:cs typeface="+mn-cs"/>
              </a:rPr>
              <a:t>Za tímto účelem a s ohledem na příslušná ustanovení mezinárodněprávních dokumentů státy, které jsou smluvní stranou úmluvy , zejména zabezpečují, aby: </a:t>
            </a:r>
          </a:p>
          <a:p>
            <a:pPr marL="685800" lvl="1" indent="-228600">
              <a:buFont typeface="+mj-lt"/>
              <a:buAutoNum type="alphaLcParenR"/>
            </a:pPr>
            <a:r>
              <a:rPr lang="cs-CZ" kern="1200" dirty="0" smtClean="0">
                <a:solidFill>
                  <a:schemeClr val="tx1"/>
                </a:solidFill>
                <a:latin typeface="+mn-lt"/>
                <a:ea typeface="+mn-ea"/>
                <a:cs typeface="+mn-cs"/>
              </a:rPr>
              <a:t>žádné dítě nebylo obviněno, obžalováno nebo uznáno vinným z porušení trestního práva pro jednání nebo opomenutí, která nebyla zakázána vnitrostátním nebo mezinárodním právem v době, kdy k nim došlo, </a:t>
            </a:r>
          </a:p>
          <a:p>
            <a:pPr marL="685800" lvl="1" indent="-228600">
              <a:buFont typeface="+mj-lt"/>
              <a:buAutoNum type="alphaLcParenR"/>
            </a:pPr>
            <a:r>
              <a:rPr lang="cs-CZ" kern="1200" dirty="0" smtClean="0">
                <a:solidFill>
                  <a:schemeClr val="tx1"/>
                </a:solidFill>
                <a:latin typeface="+mn-lt"/>
                <a:ea typeface="+mn-ea"/>
                <a:cs typeface="+mn-cs"/>
              </a:rPr>
              <a:t>každé dítě obviněné nebo obžalované z porušení trestního práva mělo přinejmenším tyto následující záruky: </a:t>
            </a:r>
          </a:p>
          <a:p>
            <a:pPr marL="1200150" lvl="2" indent="-285750">
              <a:buFont typeface="+mj-lt"/>
              <a:buAutoNum type="romanLcPeriod"/>
            </a:pPr>
            <a:r>
              <a:rPr lang="cs-CZ" b="1" kern="1200" dirty="0" smtClean="0">
                <a:solidFill>
                  <a:schemeClr val="tx1"/>
                </a:solidFill>
                <a:latin typeface="+mn-lt"/>
                <a:ea typeface="+mn-ea"/>
                <a:cs typeface="+mn-cs"/>
              </a:rPr>
              <a:t>být považováno za nevinné </a:t>
            </a:r>
            <a:r>
              <a:rPr lang="cs-CZ" kern="1200" dirty="0" smtClean="0">
                <a:solidFill>
                  <a:schemeClr val="tx1"/>
                </a:solidFill>
                <a:latin typeface="+mn-lt"/>
                <a:ea typeface="+mn-ea"/>
                <a:cs typeface="+mn-cs"/>
              </a:rPr>
              <a:t>až do doby, kdy podle zákona je prokázána vina, </a:t>
            </a:r>
          </a:p>
          <a:p>
            <a:pPr marL="1200150" lvl="2" indent="-285750">
              <a:buFont typeface="+mj-lt"/>
              <a:buAutoNum type="romanLcPeriod"/>
            </a:pPr>
            <a:r>
              <a:rPr lang="cs-CZ" kern="1200" dirty="0" smtClean="0">
                <a:solidFill>
                  <a:schemeClr val="tx1"/>
                </a:solidFill>
                <a:latin typeface="+mn-lt"/>
                <a:ea typeface="+mn-ea"/>
                <a:cs typeface="+mn-cs"/>
              </a:rPr>
              <a:t>být okamžitě a přímo, v nutných případech prostřednictvím svých rodičů nebo zákonného zástupce, </a:t>
            </a:r>
            <a:r>
              <a:rPr lang="cs-CZ" b="1" kern="1200" dirty="0" smtClean="0">
                <a:solidFill>
                  <a:schemeClr val="tx1"/>
                </a:solidFill>
                <a:latin typeface="+mn-lt"/>
                <a:ea typeface="+mn-ea"/>
                <a:cs typeface="+mn-cs"/>
              </a:rPr>
              <a:t>informováno o obviněních</a:t>
            </a:r>
            <a:r>
              <a:rPr lang="cs-CZ" kern="1200" dirty="0" smtClean="0">
                <a:solidFill>
                  <a:schemeClr val="tx1"/>
                </a:solidFill>
                <a:latin typeface="+mn-lt"/>
                <a:ea typeface="+mn-ea"/>
                <a:cs typeface="+mn-cs"/>
              </a:rPr>
              <a:t>, proti němu vznášených, a mít při přípravě a při uplatnění své obhajoby právní nebo jinou potřebnou pomoc,</a:t>
            </a:r>
          </a:p>
          <a:p>
            <a:pPr marL="1200150" lvl="2" indent="-285750">
              <a:buFont typeface="+mj-lt"/>
              <a:buAutoNum type="romanLcPeriod"/>
            </a:pPr>
            <a:r>
              <a:rPr lang="cs-CZ" kern="1200" dirty="0" smtClean="0">
                <a:solidFill>
                  <a:schemeClr val="tx1"/>
                </a:solidFill>
                <a:latin typeface="+mn-lt"/>
                <a:ea typeface="+mn-ea"/>
                <a:cs typeface="+mn-cs"/>
              </a:rPr>
              <a:t>aby věc byla bez odkladu rozhodnuta v souladu se zákonem příslušným, nezávislým a nestranným úřadem nebo soudním orgánem </a:t>
            </a:r>
            <a:r>
              <a:rPr lang="cs-CZ" b="1" kern="1200" dirty="0" smtClean="0">
                <a:solidFill>
                  <a:schemeClr val="tx1"/>
                </a:solidFill>
                <a:latin typeface="+mn-lt"/>
                <a:ea typeface="+mn-ea"/>
                <a:cs typeface="+mn-cs"/>
              </a:rPr>
              <a:t>ve spravedlivém procesu </a:t>
            </a:r>
            <a:r>
              <a:rPr lang="cs-CZ" kern="1200" dirty="0" smtClean="0">
                <a:solidFill>
                  <a:schemeClr val="tx1"/>
                </a:solidFill>
                <a:latin typeface="+mn-lt"/>
                <a:ea typeface="+mn-ea"/>
                <a:cs typeface="+mn-cs"/>
              </a:rPr>
              <a:t>v přítomnosti právního zástupce nebo jiné odpovídající osoby a v přítomnosti rodičů nebo zákonných zástupců dítěte, ledaže by se zvážilo, že jejich přítomnost, zejména s ohledem na věk a situaci dítěte, není v jeho zájmu, </a:t>
            </a:r>
          </a:p>
          <a:p>
            <a:pPr marL="1200150" lvl="2" indent="-285750">
              <a:buFont typeface="+mj-lt"/>
              <a:buAutoNum type="romanLcPeriod"/>
            </a:pPr>
            <a:r>
              <a:rPr lang="cs-CZ" kern="1200" dirty="0" smtClean="0">
                <a:solidFill>
                  <a:schemeClr val="tx1"/>
                </a:solidFill>
                <a:latin typeface="+mn-lt"/>
                <a:ea typeface="+mn-ea"/>
                <a:cs typeface="+mn-cs"/>
              </a:rPr>
              <a:t>aby </a:t>
            </a:r>
            <a:r>
              <a:rPr lang="cs-CZ" b="1" kern="1200" dirty="0" smtClean="0">
                <a:solidFill>
                  <a:schemeClr val="tx1"/>
                </a:solidFill>
                <a:latin typeface="+mn-lt"/>
                <a:ea typeface="+mn-ea"/>
                <a:cs typeface="+mn-cs"/>
              </a:rPr>
              <a:t>nebylo nuceno vypovídat nebo přiznávat vinu</a:t>
            </a:r>
            <a:r>
              <a:rPr lang="cs-CZ" kern="1200" dirty="0" smtClean="0">
                <a:solidFill>
                  <a:schemeClr val="tx1"/>
                </a:solidFill>
                <a:latin typeface="+mn-lt"/>
                <a:ea typeface="+mn-ea"/>
                <a:cs typeface="+mn-cs"/>
              </a:rPr>
              <a:t>; aby se mohlo seznamovat s výpověďmi svědků buď přímo anebo prostřednictvím jiných a aby byla zabezpečena rovnoprávná účast svědků obhajoby a hodnocení jejich výpovědí, </a:t>
            </a:r>
          </a:p>
          <a:p>
            <a:pPr marL="1200150" lvl="2" indent="-285750">
              <a:buFont typeface="+mj-lt"/>
              <a:buAutoNum type="romanLcPeriod"/>
            </a:pPr>
            <a:r>
              <a:rPr lang="cs-CZ" kern="1200" dirty="0" smtClean="0">
                <a:solidFill>
                  <a:schemeClr val="tx1"/>
                </a:solidFill>
                <a:latin typeface="+mn-lt"/>
                <a:ea typeface="+mn-ea"/>
                <a:cs typeface="+mn-cs"/>
              </a:rPr>
              <a:t>jestliže bylo rozhodnuto, že se dítě provinilo proti trestnímu zákonu, aby toto rozhodnutí, jakož i jakákoli v důsledku toho </a:t>
            </a:r>
            <a:r>
              <a:rPr lang="cs-CZ" b="1" kern="1200" dirty="0" smtClean="0">
                <a:solidFill>
                  <a:schemeClr val="tx1"/>
                </a:solidFill>
                <a:latin typeface="+mn-lt"/>
                <a:ea typeface="+mn-ea"/>
                <a:cs typeface="+mn-cs"/>
              </a:rPr>
              <a:t>přijatá opatření</a:t>
            </a:r>
            <a:r>
              <a:rPr lang="cs-CZ" kern="1200" dirty="0" smtClean="0">
                <a:solidFill>
                  <a:schemeClr val="tx1"/>
                </a:solidFill>
                <a:latin typeface="+mn-lt"/>
                <a:ea typeface="+mn-ea"/>
                <a:cs typeface="+mn-cs"/>
              </a:rPr>
              <a:t>, byla v souladu se zákonem </a:t>
            </a:r>
            <a:r>
              <a:rPr lang="cs-CZ" b="1" kern="1200" dirty="0" smtClean="0">
                <a:solidFill>
                  <a:schemeClr val="tx1"/>
                </a:solidFill>
                <a:latin typeface="+mn-lt"/>
                <a:ea typeface="+mn-ea"/>
                <a:cs typeface="+mn-cs"/>
              </a:rPr>
              <a:t>přezkoumatelná vyšším pravomocným, nezávislým a nestranným orgánem, </a:t>
            </a:r>
          </a:p>
          <a:p>
            <a:pPr marL="1200150" lvl="2" indent="-285750">
              <a:buFont typeface="+mj-lt"/>
              <a:buAutoNum type="romanLcPeriod"/>
            </a:pPr>
            <a:r>
              <a:rPr lang="cs-CZ" kern="1200" dirty="0" smtClean="0">
                <a:solidFill>
                  <a:schemeClr val="tx1"/>
                </a:solidFill>
                <a:latin typeface="+mn-lt"/>
                <a:ea typeface="+mn-ea"/>
                <a:cs typeface="+mn-cs"/>
              </a:rPr>
              <a:t>aby mu byla zajištěna </a:t>
            </a:r>
            <a:r>
              <a:rPr lang="cs-CZ" b="1" kern="1200" dirty="0" smtClean="0">
                <a:solidFill>
                  <a:schemeClr val="tx1"/>
                </a:solidFill>
                <a:latin typeface="+mn-lt"/>
                <a:ea typeface="+mn-ea"/>
                <a:cs typeface="+mn-cs"/>
              </a:rPr>
              <a:t>bezplatná pomoc tlumočníka</a:t>
            </a:r>
            <a:r>
              <a:rPr lang="cs-CZ" kern="1200" dirty="0" smtClean="0">
                <a:solidFill>
                  <a:schemeClr val="tx1"/>
                </a:solidFill>
                <a:latin typeface="+mn-lt"/>
                <a:ea typeface="+mn-ea"/>
                <a:cs typeface="+mn-cs"/>
              </a:rPr>
              <a:t>, jestliže dítě nerozumí jazyku v řízení používanému nebo jím nehovoří, </a:t>
            </a:r>
          </a:p>
          <a:p>
            <a:pPr marL="1200150" lvl="2" indent="-285750">
              <a:buFont typeface="+mj-lt"/>
              <a:buAutoNum type="romanLcPeriod"/>
            </a:pPr>
            <a:r>
              <a:rPr lang="cs-CZ" kern="1200" dirty="0" smtClean="0">
                <a:solidFill>
                  <a:schemeClr val="tx1"/>
                </a:solidFill>
                <a:latin typeface="+mn-lt"/>
                <a:ea typeface="+mn-ea"/>
                <a:cs typeface="+mn-cs"/>
              </a:rPr>
              <a:t>aby ve všech stadiích řízení bylo </a:t>
            </a:r>
            <a:r>
              <a:rPr lang="cs-CZ" b="1" kern="1200" dirty="0" smtClean="0">
                <a:solidFill>
                  <a:schemeClr val="tx1"/>
                </a:solidFill>
                <a:latin typeface="+mn-lt"/>
                <a:ea typeface="+mn-ea"/>
                <a:cs typeface="+mn-cs"/>
              </a:rPr>
              <a:t>uznáváno jeho soukromí</a:t>
            </a:r>
            <a:r>
              <a:rPr lang="cs-CZ" kern="1200" dirty="0" smtClean="0">
                <a:solidFill>
                  <a:schemeClr val="tx1"/>
                </a:solidFill>
                <a:latin typeface="+mn-lt"/>
                <a:ea typeface="+mn-ea"/>
                <a:cs typeface="+mn-cs"/>
              </a:rPr>
              <a:t>. </a:t>
            </a:r>
          </a:p>
          <a:p>
            <a:pPr marL="285750" indent="-285750">
              <a:buFont typeface="+mj-lt"/>
              <a:buAutoNum type="arabicPeriod"/>
            </a:pPr>
            <a:r>
              <a:rPr lang="cs-CZ" kern="1200" dirty="0" smtClean="0">
                <a:solidFill>
                  <a:schemeClr val="tx1"/>
                </a:solidFill>
                <a:latin typeface="+mn-lt"/>
                <a:ea typeface="+mn-ea"/>
                <a:cs typeface="+mn-cs"/>
              </a:rPr>
              <a:t>Státy, které jsou smluvní stranou úmluvy, usilují o vypracování zákonů a zákonných procedur, o zřizování orgánů a institucí zvlášť určených pro děti obviněné, obžalované nebo uznané vinnými z porušení trestního práva a zejména o: </a:t>
            </a:r>
          </a:p>
          <a:p>
            <a:pPr marL="742950" lvl="1" indent="-285750">
              <a:buFont typeface="+mj-lt"/>
              <a:buAutoNum type="alphaLcParenR"/>
            </a:pPr>
            <a:r>
              <a:rPr lang="cs-CZ" b="1" kern="1200" dirty="0" smtClean="0">
                <a:solidFill>
                  <a:schemeClr val="tx1"/>
                </a:solidFill>
                <a:latin typeface="+mn-lt"/>
                <a:ea typeface="+mn-ea"/>
                <a:cs typeface="+mn-cs"/>
              </a:rPr>
              <a:t>stanovení nejnižší věkové hranice, před jejímž dosažením se děti považují za nezpůsobilé porušit trestní právo, </a:t>
            </a:r>
          </a:p>
          <a:p>
            <a:pPr marL="742950" lvl="1" indent="-285750">
              <a:buFont typeface="+mj-lt"/>
              <a:buAutoNum type="alphaLcParenR"/>
            </a:pPr>
            <a:r>
              <a:rPr lang="cs-CZ" kern="1200" dirty="0" smtClean="0">
                <a:solidFill>
                  <a:schemeClr val="tx1"/>
                </a:solidFill>
                <a:latin typeface="+mn-lt"/>
                <a:ea typeface="+mn-ea"/>
                <a:cs typeface="+mn-cs"/>
              </a:rPr>
              <a:t>v případě potřeby přijetí opatření k zacházení s takovými dětmi bez přijetí soudní procedury za předpokladu </a:t>
            </a:r>
            <a:r>
              <a:rPr lang="cs-CZ" b="1" kern="1200" dirty="0" smtClean="0">
                <a:solidFill>
                  <a:schemeClr val="tx1"/>
                </a:solidFill>
                <a:latin typeface="+mn-lt"/>
                <a:ea typeface="+mn-ea"/>
                <a:cs typeface="+mn-cs"/>
              </a:rPr>
              <a:t>dodržování lidských práv a právních záruk</a:t>
            </a:r>
            <a:r>
              <a:rPr lang="cs-CZ" kern="1200" dirty="0" smtClean="0">
                <a:solidFill>
                  <a:schemeClr val="tx1"/>
                </a:solidFill>
                <a:latin typeface="+mn-lt"/>
                <a:ea typeface="+mn-ea"/>
                <a:cs typeface="+mn-cs"/>
              </a:rPr>
              <a:t>. </a:t>
            </a:r>
          </a:p>
          <a:p>
            <a:pPr marL="285750" indent="-285750">
              <a:buFont typeface="+mj-lt"/>
              <a:buAutoNum type="arabicPeriod"/>
            </a:pPr>
            <a:r>
              <a:rPr lang="cs-CZ" kern="1200" dirty="0" smtClean="0">
                <a:solidFill>
                  <a:schemeClr val="tx1"/>
                </a:solidFill>
                <a:latin typeface="+mn-lt"/>
                <a:ea typeface="+mn-ea"/>
                <a:cs typeface="+mn-cs"/>
              </a:rPr>
              <a:t>Je nezbytné </a:t>
            </a:r>
            <a:r>
              <a:rPr lang="cs-CZ" b="1" kern="1200" dirty="0" smtClean="0">
                <a:solidFill>
                  <a:schemeClr val="tx1"/>
                </a:solidFill>
                <a:latin typeface="+mn-lt"/>
                <a:ea typeface="+mn-ea"/>
                <a:cs typeface="+mn-cs"/>
              </a:rPr>
              <a:t>vytvořit různé záruky</a:t>
            </a:r>
            <a:r>
              <a:rPr lang="cs-CZ" kern="1200" dirty="0" smtClean="0">
                <a:solidFill>
                  <a:schemeClr val="tx1"/>
                </a:solidFill>
                <a:latin typeface="+mn-lt"/>
                <a:ea typeface="+mn-ea"/>
                <a:cs typeface="+mn-cs"/>
              </a:rPr>
              <a:t>, jako je pečovatelská služba, pravidla o poradenství a dozoru, konzultativní služby, zavedení zkušební lhůty, náhradní péče, programy vzdělávání a zabezpečení takového zacházení s dětmi, které odpovídá jejich blahu, jakož i jejich poměrům a spáchanému deliktu.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45</a:t>
            </a:fld>
            <a:endParaRPr lang="cs-CZ"/>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41 </a:t>
            </a:r>
          </a:p>
          <a:p>
            <a:r>
              <a:rPr lang="cs-CZ" sz="1200" kern="1200" dirty="0" smtClean="0">
                <a:solidFill>
                  <a:schemeClr val="tx1"/>
                </a:solidFill>
                <a:latin typeface="+mn-lt"/>
                <a:ea typeface="+mn-ea"/>
                <a:cs typeface="+mn-cs"/>
              </a:rPr>
              <a:t>Nic v této úmluvě se nedotýká </a:t>
            </a:r>
            <a:r>
              <a:rPr lang="cs-CZ" sz="1200" b="1" kern="1200" dirty="0" smtClean="0">
                <a:solidFill>
                  <a:schemeClr val="tx1"/>
                </a:solidFill>
                <a:latin typeface="+mn-lt"/>
                <a:ea typeface="+mn-ea"/>
                <a:cs typeface="+mn-cs"/>
              </a:rPr>
              <a:t>ustanovení, která ve větší míře napomáhají uskutečnění práv dítěte </a:t>
            </a:r>
            <a:r>
              <a:rPr lang="cs-CZ" sz="1200" kern="1200" dirty="0" smtClean="0">
                <a:solidFill>
                  <a:schemeClr val="tx1"/>
                </a:solidFill>
                <a:latin typeface="+mn-lt"/>
                <a:ea typeface="+mn-ea"/>
                <a:cs typeface="+mn-cs"/>
              </a:rPr>
              <a:t>a která mohou být obsažena </a:t>
            </a:r>
            <a:r>
              <a:rPr lang="cs-CZ" sz="1200" b="1" kern="1200" dirty="0" smtClean="0">
                <a:solidFill>
                  <a:schemeClr val="tx1"/>
                </a:solidFill>
                <a:latin typeface="+mn-lt"/>
                <a:ea typeface="+mn-ea"/>
                <a:cs typeface="+mn-cs"/>
              </a:rPr>
              <a:t>v</a:t>
            </a:r>
            <a:r>
              <a:rPr lang="cs-CZ" sz="1200" kern="1200" dirty="0" smtClean="0">
                <a:solidFill>
                  <a:schemeClr val="tx1"/>
                </a:solidFill>
                <a:latin typeface="+mn-lt"/>
                <a:ea typeface="+mn-ea"/>
                <a:cs typeface="+mn-cs"/>
              </a:rPr>
              <a:t>: </a:t>
            </a:r>
          </a:p>
          <a:p>
            <a:pPr marL="228600" indent="-228600">
              <a:buAutoNum type="alphaLcParenR"/>
            </a:pPr>
            <a:r>
              <a:rPr lang="cs-CZ" sz="1200" b="1" kern="1200" dirty="0" smtClean="0">
                <a:solidFill>
                  <a:schemeClr val="tx1"/>
                </a:solidFill>
                <a:latin typeface="+mn-lt"/>
                <a:ea typeface="+mn-ea"/>
                <a:cs typeface="+mn-cs"/>
              </a:rPr>
              <a:t>právním řádu státu</a:t>
            </a:r>
            <a:r>
              <a:rPr lang="cs-CZ" sz="1200" kern="1200" dirty="0" smtClean="0">
                <a:solidFill>
                  <a:schemeClr val="tx1"/>
                </a:solidFill>
                <a:latin typeface="+mn-lt"/>
                <a:ea typeface="+mn-ea"/>
                <a:cs typeface="+mn-cs"/>
              </a:rPr>
              <a:t>, který je smluvní stranou, nebo </a:t>
            </a:r>
          </a:p>
          <a:p>
            <a:pPr marL="228600" indent="-228600">
              <a:buAutoNum type="alphaLcParenR"/>
            </a:pPr>
            <a:r>
              <a:rPr lang="cs-CZ" sz="1200" b="1" kern="1200" dirty="0" smtClean="0">
                <a:solidFill>
                  <a:schemeClr val="tx1"/>
                </a:solidFill>
                <a:latin typeface="+mn-lt"/>
                <a:ea typeface="+mn-ea"/>
                <a:cs typeface="+mn-cs"/>
              </a:rPr>
              <a:t>mezinárodním právu</a:t>
            </a:r>
            <a:r>
              <a:rPr lang="cs-CZ" sz="1200" kern="1200" dirty="0" smtClean="0">
                <a:solidFill>
                  <a:schemeClr val="tx1"/>
                </a:solidFill>
                <a:latin typeface="+mn-lt"/>
                <a:ea typeface="+mn-ea"/>
                <a:cs typeface="+mn-cs"/>
              </a:rPr>
              <a:t>, které je pro takový stát závazné.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46</a:t>
            </a:fld>
            <a:endParaRPr lang="cs-CZ"/>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ČÁST II </a:t>
            </a:r>
          </a:p>
          <a:p>
            <a:r>
              <a:rPr lang="cs-CZ" sz="1200" kern="1200" dirty="0" smtClean="0">
                <a:solidFill>
                  <a:schemeClr val="tx1"/>
                </a:solidFill>
                <a:latin typeface="+mn-lt"/>
                <a:ea typeface="+mn-ea"/>
                <a:cs typeface="+mn-cs"/>
              </a:rPr>
              <a:t>Článek 42 </a:t>
            </a:r>
          </a:p>
          <a:p>
            <a:r>
              <a:rPr lang="cs-CZ" sz="1200" kern="1200" dirty="0" smtClean="0">
                <a:solidFill>
                  <a:schemeClr val="tx1"/>
                </a:solidFill>
                <a:latin typeface="+mn-lt"/>
                <a:ea typeface="+mn-ea"/>
                <a:cs typeface="+mn-cs"/>
              </a:rPr>
              <a:t>Státy, které jsou smluvní stranou úmluvy, se zavazují s využitím odpovídajících prostředků široce </a:t>
            </a:r>
            <a:r>
              <a:rPr lang="cs-CZ" sz="1200" b="1" kern="1200" dirty="0" smtClean="0">
                <a:solidFill>
                  <a:schemeClr val="tx1"/>
                </a:solidFill>
                <a:latin typeface="+mn-lt"/>
                <a:ea typeface="+mn-ea"/>
                <a:cs typeface="+mn-cs"/>
              </a:rPr>
              <a:t>informovat o zásadách a ustanoveních této úmluvy </a:t>
            </a:r>
            <a:r>
              <a:rPr lang="cs-CZ" sz="1200" kern="1200" dirty="0" smtClean="0">
                <a:solidFill>
                  <a:schemeClr val="tx1"/>
                </a:solidFill>
                <a:latin typeface="+mn-lt"/>
                <a:ea typeface="+mn-ea"/>
                <a:cs typeface="+mn-cs"/>
              </a:rPr>
              <a:t>jak mezi dospělými, tak mezi dětmi. </a:t>
            </a:r>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47</a:t>
            </a:fld>
            <a:endParaRPr lang="cs-CZ"/>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47500" lnSpcReduction="20000"/>
          </a:bodyPr>
          <a:lstStyle/>
          <a:p>
            <a:r>
              <a:rPr lang="cs-CZ" sz="1200" kern="1200" dirty="0" smtClean="0">
                <a:solidFill>
                  <a:schemeClr val="tx1"/>
                </a:solidFill>
                <a:latin typeface="+mn-lt"/>
                <a:ea typeface="+mn-ea"/>
                <a:cs typeface="+mn-cs"/>
              </a:rPr>
              <a:t>Článek 43 </a:t>
            </a:r>
          </a:p>
          <a:p>
            <a:pPr marL="228600" indent="-228600">
              <a:buAutoNum type="arabicPeriod"/>
            </a:pPr>
            <a:r>
              <a:rPr lang="cs-CZ" sz="1200" kern="1200" dirty="0" smtClean="0">
                <a:solidFill>
                  <a:schemeClr val="tx1"/>
                </a:solidFill>
                <a:latin typeface="+mn-lt"/>
                <a:ea typeface="+mn-ea"/>
                <a:cs typeface="+mn-cs"/>
              </a:rPr>
              <a:t>Pro zjišťování pokroku dosaženého státy, které jsou smluvní stranou úmluvy, při plnění závazků přijatých touto úmluvou se zřizuje Výbor pro práva dítěte, který vykonává níže stanovené funkce. </a:t>
            </a:r>
          </a:p>
          <a:p>
            <a:pPr marL="228600" indent="-228600">
              <a:buAutoNum type="arabicPeriod"/>
            </a:pPr>
            <a:r>
              <a:rPr lang="cs-CZ" sz="1200" kern="1200" dirty="0" smtClean="0">
                <a:solidFill>
                  <a:schemeClr val="tx1"/>
                </a:solidFill>
                <a:latin typeface="+mn-lt"/>
                <a:ea typeface="+mn-ea"/>
                <a:cs typeface="+mn-cs"/>
              </a:rPr>
              <a:t>Výbor se skládá z deseti odborníků vysokého morálního charakteru a uznávaných schopností v oblasti, která je předmětem této úmluvy. Členové výboru jsou voleni státy, které jsou smluvní stranou úmluvy, z řad jejich státních příslušníků a vykonávají tuto funkci jako soukromé osoby, přičemž je brán ohled na spravedlivé zeměpisné rozdělení a na zastoupení hlavních právních systémů. </a:t>
            </a:r>
          </a:p>
          <a:p>
            <a:pPr marL="228600" indent="-228600">
              <a:buAutoNum type="arabicPeriod"/>
            </a:pPr>
            <a:r>
              <a:rPr lang="cs-CZ" sz="1200" kern="1200" dirty="0" smtClean="0">
                <a:solidFill>
                  <a:schemeClr val="tx1"/>
                </a:solidFill>
                <a:latin typeface="+mn-lt"/>
                <a:ea typeface="+mn-ea"/>
                <a:cs typeface="+mn-cs"/>
              </a:rPr>
              <a:t>Členové výboru jsou voleni tajným hlasováním ze seznamu osob navržených státy, které jsou smluvní stranou úmluvy. Každý stát, který je smluvní stranou úmluvy, může ze svých občanů jmenovat jednu osobu. </a:t>
            </a:r>
          </a:p>
          <a:p>
            <a:pPr marL="228600" indent="-228600">
              <a:buAutoNum type="arabicPeriod"/>
            </a:pPr>
            <a:r>
              <a:rPr lang="cs-CZ" sz="1200" kern="1200" dirty="0" smtClean="0">
                <a:solidFill>
                  <a:schemeClr val="tx1"/>
                </a:solidFill>
                <a:latin typeface="+mn-lt"/>
                <a:ea typeface="+mn-ea"/>
                <a:cs typeface="+mn-cs"/>
              </a:rPr>
              <a:t>První volby do výboru se konají do šesti měsíců ode dne, kdy tato úmluva nabude účinnosti, a poté každé dva roky. Nejméně čtyři měsíce před termínem konání dalších voleb generální tajemník Spojených národů dopisem vyzve státy, které jsou smluvní stranou úmluvy, aby do dvou měsíců předložily své návrhy. Generální tajemník pak sestaví seznam všech takto navržených osob v abecedním pořádku s udáním států, které tyto osoby navrhly, a předloží jej státům, které jsou smluvní stranou úmluvy. </a:t>
            </a:r>
          </a:p>
          <a:p>
            <a:pPr marL="228600" indent="-228600">
              <a:buAutoNum type="arabicPeriod"/>
            </a:pPr>
            <a:r>
              <a:rPr lang="cs-CZ" sz="1200" kern="1200" dirty="0" smtClean="0">
                <a:solidFill>
                  <a:schemeClr val="tx1"/>
                </a:solidFill>
                <a:latin typeface="+mn-lt"/>
                <a:ea typeface="+mn-ea"/>
                <a:cs typeface="+mn-cs"/>
              </a:rPr>
              <a:t>Volby se konají na zasedáních států, které jsou smluvní stranou úmluvy, svolaných generálním tajemníkem do sídla Spojených národů. Na těchto zasedáních, na kterých dvě třetiny států, které jsou smluvní stranou úmluvy, tvoří kvorum, jsou do výboru zvoleny ty osoby, které obdrží největší počet hlasů a absolutní většinu hlasů přítomných a hlasujících zástupců států, které jsou smluvní stranou úmluvy. </a:t>
            </a:r>
          </a:p>
          <a:p>
            <a:pPr marL="228600" indent="-228600">
              <a:buAutoNum type="arabicPeriod"/>
            </a:pPr>
            <a:r>
              <a:rPr lang="cs-CZ" sz="1200" kern="1200" dirty="0" smtClean="0">
                <a:solidFill>
                  <a:schemeClr val="tx1"/>
                </a:solidFill>
                <a:latin typeface="+mn-lt"/>
                <a:ea typeface="+mn-ea"/>
                <a:cs typeface="+mn-cs"/>
              </a:rPr>
              <a:t>Členové výboru jsou voleni na období čtyř let. Vystupujícího člena výboru lze volit znovu, je-li navržen. Funkční období pěti členů výboru, zvolených v prvních volbách, uplyne koncem druhého roku; neprodleně po prvních volbách předseda vylosuje na zasedání jména těchto pěti členů. </a:t>
            </a:r>
          </a:p>
          <a:p>
            <a:pPr marL="228600" indent="-228600">
              <a:buAutoNum type="arabicPeriod"/>
            </a:pPr>
            <a:r>
              <a:rPr lang="cs-CZ" sz="1200" kern="1200" dirty="0" smtClean="0">
                <a:solidFill>
                  <a:schemeClr val="tx1"/>
                </a:solidFill>
                <a:latin typeface="+mn-lt"/>
                <a:ea typeface="+mn-ea"/>
                <a:cs typeface="+mn-cs"/>
              </a:rPr>
              <a:t>Jestliže člen výboru zemře nebo odstoupí nebo oznámí, že z jakéhokoli důvodu nemůže dále plnit své povinnosti ve výboru, stát, který je smluvní stranou úmluvy a který jej navrhl za kandidáta, jmenuje jiného svého občana, který se souhlasem výboru vykonává funkci po zbytek funkčního období. </a:t>
            </a:r>
          </a:p>
          <a:p>
            <a:pPr marL="228600" indent="-228600">
              <a:buAutoNum type="arabicPeriod"/>
            </a:pPr>
            <a:r>
              <a:rPr lang="cs-CZ" sz="1200" kern="1200" dirty="0" smtClean="0">
                <a:solidFill>
                  <a:schemeClr val="tx1"/>
                </a:solidFill>
                <a:latin typeface="+mn-lt"/>
                <a:ea typeface="+mn-ea"/>
                <a:cs typeface="+mn-cs"/>
              </a:rPr>
              <a:t>Výbor vypracuje vlastní jednací řád. </a:t>
            </a:r>
          </a:p>
          <a:p>
            <a:pPr marL="228600" indent="-228600">
              <a:buAutoNum type="arabicPeriod"/>
            </a:pPr>
            <a:r>
              <a:rPr lang="cs-CZ" sz="1200" kern="1200" dirty="0" smtClean="0">
                <a:solidFill>
                  <a:schemeClr val="tx1"/>
                </a:solidFill>
                <a:latin typeface="+mn-lt"/>
                <a:ea typeface="+mn-ea"/>
                <a:cs typeface="+mn-cs"/>
              </a:rPr>
              <a:t>Výbor zvolí své funkcionáře na období dvou let. </a:t>
            </a:r>
          </a:p>
          <a:p>
            <a:pPr marL="228600" indent="-228600">
              <a:buAutoNum type="arabicPeriod"/>
            </a:pPr>
            <a:r>
              <a:rPr lang="cs-CZ" sz="1200" kern="1200" dirty="0" smtClean="0">
                <a:solidFill>
                  <a:schemeClr val="tx1"/>
                </a:solidFill>
                <a:latin typeface="+mn-lt"/>
                <a:ea typeface="+mn-ea"/>
                <a:cs typeface="+mn-cs"/>
              </a:rPr>
              <a:t>Zasedání výboru se normálně konají v sídle Spojených národů anebo v jiném vyhovujícím místě určeném výborem. Výbor se pravidelně schází jednou ročně. Dobu trvání zasedání výboru určují a v případě potřeby kontrolují státy, které jsou smluvní stranou úmluvy, na svém zasedání, s výhradou schválení Valným shromážděním. </a:t>
            </a:r>
          </a:p>
          <a:p>
            <a:pPr marL="228600" indent="-228600">
              <a:buAutoNum type="arabicPeriod"/>
            </a:pPr>
            <a:r>
              <a:rPr lang="cs-CZ" sz="1200" kern="1200" dirty="0" smtClean="0">
                <a:solidFill>
                  <a:schemeClr val="tx1"/>
                </a:solidFill>
                <a:latin typeface="+mn-lt"/>
                <a:ea typeface="+mn-ea"/>
                <a:cs typeface="+mn-cs"/>
              </a:rPr>
              <a:t>Generální tajemník Spojených národů poskytne personál a zařízení potřebné k účinnému plnění funkcí výboru podle této úmluvy. </a:t>
            </a:r>
          </a:p>
          <a:p>
            <a:pPr marL="228600" indent="-228600">
              <a:buAutoNum type="arabicPeriod"/>
            </a:pPr>
            <a:r>
              <a:rPr lang="cs-CZ" sz="1200" kern="1200" dirty="0" smtClean="0">
                <a:solidFill>
                  <a:schemeClr val="tx1"/>
                </a:solidFill>
                <a:latin typeface="+mn-lt"/>
                <a:ea typeface="+mn-ea"/>
                <a:cs typeface="+mn-cs"/>
              </a:rPr>
              <a:t>Se souhlasem Valného shromáždění obdrží členové výboru utvořeného podle této úmluvy odměnu z prostředků Spojených národů za podmínek, o nichž rozhodne Valné shromáždění. </a:t>
            </a:r>
          </a:p>
          <a:p>
            <a:r>
              <a:rPr lang="cs-CZ" sz="1200" kern="1200" dirty="0" smtClean="0">
                <a:solidFill>
                  <a:schemeClr val="tx1"/>
                </a:solidFill>
                <a:latin typeface="+mn-lt"/>
                <a:ea typeface="+mn-ea"/>
                <a:cs typeface="+mn-cs"/>
              </a:rPr>
              <a:t>Článek 44 </a:t>
            </a:r>
          </a:p>
          <a:p>
            <a:pPr marL="228600" indent="-228600">
              <a:buAutoNum type="arabicPeriod"/>
            </a:pPr>
            <a:r>
              <a:rPr lang="cs-CZ" sz="1200" kern="1200" dirty="0" smtClean="0">
                <a:solidFill>
                  <a:schemeClr val="tx1"/>
                </a:solidFill>
                <a:latin typeface="+mn-lt"/>
                <a:ea typeface="+mn-ea"/>
                <a:cs typeface="+mn-cs"/>
              </a:rPr>
              <a:t>Státy, které jsou smluvní stranou úmluvy, se zavazují předkládat prostřednictvím generálního tajemníka Spojených národů zprávy o opatřeních přijatých k uvedení práv uznaných v této úmluvě v život a o pokroku, jehož bylo při užívání těchto práv dosaženo: </a:t>
            </a:r>
          </a:p>
          <a:p>
            <a:pPr marL="685800" lvl="1" indent="-228600">
              <a:buFont typeface="+mj-lt"/>
              <a:buAutoNum type="alphaLcParenR"/>
            </a:pPr>
            <a:r>
              <a:rPr lang="cs-CZ" kern="1200" dirty="0" smtClean="0">
                <a:solidFill>
                  <a:schemeClr val="tx1"/>
                </a:solidFill>
                <a:latin typeface="+mn-lt"/>
                <a:ea typeface="+mn-ea"/>
                <a:cs typeface="+mn-cs"/>
              </a:rPr>
              <a:t>do dvou let ode dne, kdy se staly smluvní stranou úmluvy, </a:t>
            </a:r>
          </a:p>
          <a:p>
            <a:pPr marL="685800" lvl="1" indent="-228600">
              <a:buFont typeface="+mj-lt"/>
              <a:buAutoNum type="alphaLcParenR"/>
            </a:pPr>
            <a:r>
              <a:rPr lang="cs-CZ" kern="1200" dirty="0" smtClean="0">
                <a:solidFill>
                  <a:schemeClr val="tx1"/>
                </a:solidFill>
                <a:latin typeface="+mn-lt"/>
                <a:ea typeface="+mn-ea"/>
                <a:cs typeface="+mn-cs"/>
              </a:rPr>
              <a:t>poté každých pět let. </a:t>
            </a:r>
          </a:p>
          <a:p>
            <a:pPr marL="228600" indent="-228600">
              <a:buFont typeface="+mj-lt"/>
              <a:buAutoNum type="arabicPeriod"/>
            </a:pPr>
            <a:r>
              <a:rPr lang="cs-CZ" kern="1200" dirty="0" smtClean="0">
                <a:solidFill>
                  <a:schemeClr val="tx1"/>
                </a:solidFill>
                <a:latin typeface="+mn-lt"/>
                <a:ea typeface="+mn-ea"/>
                <a:cs typeface="+mn-cs"/>
              </a:rPr>
              <a:t>Ve zprávách podle tohoto článku se poukáže na případné skutečnosti a obtíže, které se týkají stupně plnění závazků podle této úmluvy. Zprávy rovněž obsahují informace dostatečné k tomu, aby byl zabezpečen úplný přehled výboru o provádění úmluvy v dotyčné zemi. </a:t>
            </a:r>
          </a:p>
          <a:p>
            <a:pPr marL="228600" indent="-228600">
              <a:buFont typeface="+mj-lt"/>
              <a:buAutoNum type="arabicPeriod"/>
            </a:pPr>
            <a:r>
              <a:rPr lang="cs-CZ" kern="1200" dirty="0" smtClean="0">
                <a:solidFill>
                  <a:schemeClr val="tx1"/>
                </a:solidFill>
                <a:latin typeface="+mn-lt"/>
                <a:ea typeface="+mn-ea"/>
                <a:cs typeface="+mn-cs"/>
              </a:rPr>
              <a:t>Stát, který je smluvní stranou úmluvy, který předložil komplexní úvodní zprávu nemusí v </a:t>
            </a:r>
            <a:r>
              <a:rPr lang="cs-CZ" sz="1200" kern="1200" dirty="0" smtClean="0">
                <a:solidFill>
                  <a:schemeClr val="tx1"/>
                </a:solidFill>
                <a:latin typeface="+mn-lt"/>
                <a:ea typeface="+mn-ea"/>
                <a:cs typeface="+mn-cs"/>
              </a:rPr>
              <a:t>následujících zprávách na základě odstavce 1, písm. b) opakovat základní informace poskytnuté dříve. </a:t>
            </a:r>
          </a:p>
          <a:p>
            <a:pPr marL="228600" indent="-228600">
              <a:buFont typeface="+mj-lt"/>
              <a:buAutoNum type="arabicPeriod"/>
            </a:pPr>
            <a:r>
              <a:rPr lang="cs-CZ" sz="1200" kern="1200" dirty="0" smtClean="0">
                <a:solidFill>
                  <a:schemeClr val="tx1"/>
                </a:solidFill>
                <a:latin typeface="+mn-lt"/>
                <a:ea typeface="+mn-ea"/>
                <a:cs typeface="+mn-cs"/>
              </a:rPr>
              <a:t>Výbor může od států, které jsou smluvní stranou úmluvy, požadovat další informace významné pro provádění úmluvy. </a:t>
            </a:r>
          </a:p>
          <a:p>
            <a:pPr marL="228600" indent="-228600">
              <a:buFont typeface="+mj-lt"/>
              <a:buAutoNum type="arabicPeriod"/>
            </a:pPr>
            <a:r>
              <a:rPr lang="cs-CZ" sz="1200" kern="1200" dirty="0" smtClean="0">
                <a:solidFill>
                  <a:schemeClr val="tx1"/>
                </a:solidFill>
                <a:latin typeface="+mn-lt"/>
                <a:ea typeface="+mn-ea"/>
                <a:cs typeface="+mn-cs"/>
              </a:rPr>
              <a:t>Výbor prostřednictvím Hospodářské a sociální rady předkládá Valnému shromáždění Spojených národů každé dva roky zprávu o své činnosti. </a:t>
            </a:r>
          </a:p>
          <a:p>
            <a:pPr marL="228600" indent="-228600">
              <a:buFont typeface="+mj-lt"/>
              <a:buAutoNum type="arabicPeriod"/>
            </a:pPr>
            <a:r>
              <a:rPr lang="cs-CZ" sz="1200" kern="1200" dirty="0" smtClean="0">
                <a:solidFill>
                  <a:schemeClr val="tx1"/>
                </a:solidFill>
                <a:latin typeface="+mn-lt"/>
                <a:ea typeface="+mn-ea"/>
                <a:cs typeface="+mn-cs"/>
              </a:rPr>
              <a:t>Státy, které jsou smluvní stranou úmluvy, své zprávy zpřístupňují široké veřejnosti ve vlastní zemi. </a:t>
            </a:r>
          </a:p>
          <a:p>
            <a:r>
              <a:rPr lang="cs-CZ" sz="1200" kern="1200" dirty="0" smtClean="0">
                <a:solidFill>
                  <a:schemeClr val="tx1"/>
                </a:solidFill>
                <a:latin typeface="+mn-lt"/>
                <a:ea typeface="+mn-ea"/>
                <a:cs typeface="+mn-cs"/>
              </a:rPr>
              <a:t>Článek 45 </a:t>
            </a:r>
          </a:p>
          <a:p>
            <a:r>
              <a:rPr lang="cs-CZ" sz="1200" kern="1200" dirty="0" smtClean="0">
                <a:solidFill>
                  <a:schemeClr val="tx1"/>
                </a:solidFill>
                <a:latin typeface="+mn-lt"/>
                <a:ea typeface="+mn-ea"/>
                <a:cs typeface="+mn-cs"/>
              </a:rPr>
              <a:t>Pro zajištění účinného provádění úmluvy a podněcování mezinárodní spolupráce v oblasti upravené touto úmluvou : </a:t>
            </a:r>
          </a:p>
          <a:p>
            <a:pPr marL="228600" indent="-228600">
              <a:buAutoNum type="alphaLcParenR"/>
            </a:pPr>
            <a:r>
              <a:rPr lang="cs-CZ" sz="1200" kern="1200" dirty="0" smtClean="0">
                <a:solidFill>
                  <a:schemeClr val="tx1"/>
                </a:solidFill>
                <a:latin typeface="+mn-lt"/>
                <a:ea typeface="+mn-ea"/>
                <a:cs typeface="+mn-cs"/>
              </a:rPr>
              <a:t>Odborné organizace UNICEF a jiné orgány Spojených národů mají právo být přítomny jednání o provádění těch ustanovení této úmluvy, která spadají do oblasti jejich činnosti. Výbor může vyzvat UNICEF a jiné příslušné orgány podle své úvahy, aby podaly názory odborníků na provádění této úmluvy v oblastech spadajících do jejich činnosti. </a:t>
            </a:r>
          </a:p>
          <a:p>
            <a:pPr marL="228600" indent="-228600">
              <a:buAutoNum type="alphaLcParenR"/>
            </a:pPr>
            <a:r>
              <a:rPr lang="cs-CZ" sz="1200" kern="1200" dirty="0" smtClean="0">
                <a:solidFill>
                  <a:schemeClr val="tx1"/>
                </a:solidFill>
                <a:latin typeface="+mn-lt"/>
                <a:ea typeface="+mn-ea"/>
                <a:cs typeface="+mn-cs"/>
              </a:rPr>
              <a:t>Výbor podle své úvahy postupuje odborným organizacím, UNICEF a jiným příslušným organizacím zprávy došlé od států, které jsou smluvní stranou úmluvy, obsahující požadavek nebo ukazující na potřebu technické rady nebo pomoci, případně doplněné o poznámky nebo návrhy výboru týkajících se těchto požadavků nebo oznámení. </a:t>
            </a:r>
          </a:p>
          <a:p>
            <a:pPr marL="228600" indent="-228600">
              <a:buAutoNum type="alphaLcParenR"/>
            </a:pPr>
            <a:r>
              <a:rPr lang="cs-CZ" sz="1200" kern="1200" dirty="0" smtClean="0">
                <a:solidFill>
                  <a:schemeClr val="tx1"/>
                </a:solidFill>
                <a:latin typeface="+mn-lt"/>
                <a:ea typeface="+mn-ea"/>
                <a:cs typeface="+mn-cs"/>
              </a:rPr>
              <a:t>Výbor může doporučit Valnému shromáždění, aby požádalo generálního tajemníka, aby z pověření Valného shromáždění provedl šetření týkající se specifických otázek, které mají vztah k právům dítěte. </a:t>
            </a:r>
          </a:p>
          <a:p>
            <a:pPr marL="228600" indent="-228600">
              <a:buAutoNum type="alphaLcParenR"/>
            </a:pPr>
            <a:r>
              <a:rPr lang="cs-CZ" sz="1200" kern="1200" dirty="0" smtClean="0">
                <a:solidFill>
                  <a:schemeClr val="tx1"/>
                </a:solidFill>
                <a:latin typeface="+mn-lt"/>
                <a:ea typeface="+mn-ea"/>
                <a:cs typeface="+mn-cs"/>
              </a:rPr>
              <a:t>Výbor může činit návrhy a všeobecná doporučení založená na informacích získaných na základě článků 44 a 45 této úmluvy. Tyto návrhy a všeobecná doporučení se postupují dotčenému státu, který je smluvní stranou úmluvy, a sdělují Valnému shromáždění zároveň s případnými připomínkami států, které jsou smluvní stranou úmluvy. </a:t>
            </a:r>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48</a:t>
            </a:fld>
            <a:endParaRPr lang="cs-CZ"/>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0000" lnSpcReduction="20000"/>
          </a:bodyPr>
          <a:lstStyle/>
          <a:p>
            <a:r>
              <a:rPr lang="cs-CZ" sz="1200" kern="1200" dirty="0" smtClean="0">
                <a:solidFill>
                  <a:schemeClr val="tx1"/>
                </a:solidFill>
                <a:latin typeface="+mn-lt"/>
                <a:ea typeface="+mn-ea"/>
                <a:cs typeface="+mn-cs"/>
              </a:rPr>
              <a:t>ČÁST III </a:t>
            </a:r>
          </a:p>
          <a:p>
            <a:r>
              <a:rPr lang="cs-CZ" sz="1200" b="1" kern="1200" dirty="0" smtClean="0">
                <a:solidFill>
                  <a:schemeClr val="tx1"/>
                </a:solidFill>
                <a:latin typeface="+mn-lt"/>
                <a:ea typeface="+mn-ea"/>
                <a:cs typeface="+mn-cs"/>
              </a:rPr>
              <a:t>Článek 46 </a:t>
            </a:r>
          </a:p>
          <a:p>
            <a:r>
              <a:rPr lang="cs-CZ" sz="1200" kern="1200" dirty="0" smtClean="0">
                <a:solidFill>
                  <a:schemeClr val="tx1"/>
                </a:solidFill>
                <a:latin typeface="+mn-lt"/>
                <a:ea typeface="+mn-ea"/>
                <a:cs typeface="+mn-cs"/>
              </a:rPr>
              <a:t>Tato úmluva je otevřena k podpisu všem státům. </a:t>
            </a:r>
          </a:p>
          <a:p>
            <a:r>
              <a:rPr lang="cs-CZ" sz="1200" b="1" kern="1200" dirty="0" smtClean="0">
                <a:solidFill>
                  <a:schemeClr val="tx1"/>
                </a:solidFill>
                <a:latin typeface="+mn-lt"/>
                <a:ea typeface="+mn-ea"/>
                <a:cs typeface="+mn-cs"/>
              </a:rPr>
              <a:t>Článek 47 </a:t>
            </a:r>
          </a:p>
          <a:p>
            <a:r>
              <a:rPr lang="cs-CZ" sz="1200" kern="1200" dirty="0" smtClean="0">
                <a:solidFill>
                  <a:schemeClr val="tx1"/>
                </a:solidFill>
                <a:latin typeface="+mn-lt"/>
                <a:ea typeface="+mn-ea"/>
                <a:cs typeface="+mn-cs"/>
              </a:rPr>
              <a:t>Tato úmluva podléhá ratifikaci. Ratifikační listiny se ukládají u generálního tajemníka Spojených národů. </a:t>
            </a:r>
          </a:p>
          <a:p>
            <a:r>
              <a:rPr lang="cs-CZ" sz="1200" b="1" kern="1200" dirty="0" smtClean="0">
                <a:solidFill>
                  <a:schemeClr val="tx1"/>
                </a:solidFill>
                <a:latin typeface="+mn-lt"/>
                <a:ea typeface="+mn-ea"/>
                <a:cs typeface="+mn-cs"/>
              </a:rPr>
              <a:t>Článek 48 </a:t>
            </a:r>
          </a:p>
          <a:p>
            <a:r>
              <a:rPr lang="cs-CZ" sz="1200" kern="1200" dirty="0" smtClean="0">
                <a:solidFill>
                  <a:schemeClr val="tx1"/>
                </a:solidFill>
                <a:latin typeface="+mn-lt"/>
                <a:ea typeface="+mn-ea"/>
                <a:cs typeface="+mn-cs"/>
              </a:rPr>
              <a:t>Tato úmluva zůstává otevřena k přístupu všem státům. Listiny o přístupu se ukládají u generálního tajemníka Spojených národů. </a:t>
            </a:r>
          </a:p>
          <a:p>
            <a:r>
              <a:rPr lang="cs-CZ" sz="1200" b="1" kern="1200" dirty="0" smtClean="0">
                <a:solidFill>
                  <a:schemeClr val="tx1"/>
                </a:solidFill>
                <a:latin typeface="+mn-lt"/>
                <a:ea typeface="+mn-ea"/>
                <a:cs typeface="+mn-cs"/>
              </a:rPr>
              <a:t>Článek 49 </a:t>
            </a:r>
          </a:p>
          <a:p>
            <a:pPr marL="228600" indent="-228600">
              <a:buAutoNum type="arabicPeriod"/>
            </a:pPr>
            <a:r>
              <a:rPr lang="cs-CZ" sz="1200" kern="1200" dirty="0" smtClean="0">
                <a:solidFill>
                  <a:schemeClr val="tx1"/>
                </a:solidFill>
                <a:latin typeface="+mn-lt"/>
                <a:ea typeface="+mn-ea"/>
                <a:cs typeface="+mn-cs"/>
              </a:rPr>
              <a:t>Tato úmluva vstoupí v platnost třicátý den po datu uložení dvacáté ratifikační listiny nebo listiny o přístupu u generálního tajemníka Spojených národů. </a:t>
            </a:r>
          </a:p>
          <a:p>
            <a:pPr marL="228600" indent="-228600">
              <a:buAutoNum type="arabicPeriod"/>
            </a:pPr>
            <a:r>
              <a:rPr lang="cs-CZ" sz="1200" kern="1200" dirty="0" smtClean="0">
                <a:solidFill>
                  <a:schemeClr val="tx1"/>
                </a:solidFill>
                <a:latin typeface="+mn-lt"/>
                <a:ea typeface="+mn-ea"/>
                <a:cs typeface="+mn-cs"/>
              </a:rPr>
              <a:t>Pro každý stát, který úmluvu ratifikoval nebo k ní přistoupil po uložení dvacáté ratifikační listiny o přístupu, vstoupí úmluva v platnost třicátý den po uložení ratifikační listiny nebo listiny o přístupu. </a:t>
            </a:r>
          </a:p>
          <a:p>
            <a:r>
              <a:rPr lang="cs-CZ" sz="1200" b="1" kern="1200" dirty="0" smtClean="0">
                <a:solidFill>
                  <a:schemeClr val="tx1"/>
                </a:solidFill>
                <a:latin typeface="+mn-lt"/>
                <a:ea typeface="+mn-ea"/>
                <a:cs typeface="+mn-cs"/>
              </a:rPr>
              <a:t>Článek 50 </a:t>
            </a:r>
          </a:p>
          <a:p>
            <a:pPr marL="228600" indent="-228600">
              <a:buAutoNum type="arabicPeriod"/>
            </a:pPr>
            <a:r>
              <a:rPr lang="cs-CZ" sz="1200" kern="1200" dirty="0" smtClean="0">
                <a:solidFill>
                  <a:schemeClr val="tx1"/>
                </a:solidFill>
                <a:latin typeface="+mn-lt"/>
                <a:ea typeface="+mn-ea"/>
                <a:cs typeface="+mn-cs"/>
              </a:rPr>
              <a:t>Kterýkoli stát, který je smluvní stranou úmluvy, může navrhnout změnu úmluvy a předložit ji generálnímu tajemníkovi Spojených národů. Generální tajemník poté seznámí s pozměňovacím návrhem státy, které jsou smluvní stranou úmluvy, se žádostí, aby mu sdělily, zda jsou pro svolání konference států, které jsou smluvní stranou úmluvy, která by návrh posoudila a rozhodla o něm. Generální tajemník svolá tuto konferenci pod záštitou Organizace spojených národů, vysloví-li se alespoň třetina států pro její uspořádání. Každý pozměňovací návrh přijatý většinou států, které jsou smluvní stranou úmluvy, přítomných a hlasujících na konferenci bude předložen Valnému shromáždění Organizace spojených národů ke schválení. </a:t>
            </a:r>
          </a:p>
          <a:p>
            <a:pPr marL="228600" indent="-228600">
              <a:buAutoNum type="arabicPeriod"/>
            </a:pPr>
            <a:r>
              <a:rPr lang="cs-CZ" sz="1200" kern="1200" dirty="0" smtClean="0">
                <a:solidFill>
                  <a:schemeClr val="tx1"/>
                </a:solidFill>
                <a:latin typeface="+mn-lt"/>
                <a:ea typeface="+mn-ea"/>
                <a:cs typeface="+mn-cs"/>
              </a:rPr>
              <a:t>Změna odsouhlasená na základě odstavce 1 tohoto článku vstoupí v platnost, bude-li schválena Valným shromážděním Spojených národů a přijata dvoutřetinovou většinou států, které jsou smluvní stranou úmluvy. </a:t>
            </a:r>
          </a:p>
          <a:p>
            <a:pPr marL="228600" indent="-228600">
              <a:buAutoNum type="arabicPeriod"/>
            </a:pPr>
            <a:r>
              <a:rPr lang="cs-CZ" sz="1200" kern="1200" dirty="0" smtClean="0">
                <a:solidFill>
                  <a:schemeClr val="tx1"/>
                </a:solidFill>
                <a:latin typeface="+mn-lt"/>
                <a:ea typeface="+mn-ea"/>
                <a:cs typeface="+mn-cs"/>
              </a:rPr>
              <a:t>Vstoupí-li změna v platnost, stává se závaznou pro státy, které jsou smluvní stranou úmluvy, které ji přijaly. Ostatní státy, které jsou smluvní stranou úmluvy, jsou nadále vázány jen ustanoveními této úmluvy a kterýmikoli dřívějšími změnami úmluvy, jež přijaly. </a:t>
            </a:r>
          </a:p>
          <a:p>
            <a:r>
              <a:rPr lang="cs-CZ" sz="1200" b="1" kern="1200" dirty="0" smtClean="0">
                <a:solidFill>
                  <a:schemeClr val="tx1"/>
                </a:solidFill>
                <a:latin typeface="+mn-lt"/>
                <a:ea typeface="+mn-ea"/>
                <a:cs typeface="+mn-cs"/>
              </a:rPr>
              <a:t>Článek 51 </a:t>
            </a:r>
          </a:p>
          <a:p>
            <a:pPr marL="228600" indent="-228600">
              <a:buAutoNum type="arabicPeriod"/>
            </a:pPr>
            <a:r>
              <a:rPr lang="cs-CZ" sz="1200" kern="1200" dirty="0" smtClean="0">
                <a:solidFill>
                  <a:schemeClr val="tx1"/>
                </a:solidFill>
                <a:latin typeface="+mn-lt"/>
                <a:ea typeface="+mn-ea"/>
                <a:cs typeface="+mn-cs"/>
              </a:rPr>
              <a:t>Generální tajemník Spojených národů přijímá a rozesílá text výhrad, které státy učinily při ratifikaci nebo přístupu k úmluvě. </a:t>
            </a:r>
          </a:p>
          <a:p>
            <a:pPr marL="228600" indent="-228600">
              <a:buAutoNum type="arabicPeriod"/>
            </a:pPr>
            <a:r>
              <a:rPr lang="cs-CZ" sz="1200" kern="1200" dirty="0" smtClean="0">
                <a:solidFill>
                  <a:schemeClr val="tx1"/>
                </a:solidFill>
                <a:latin typeface="+mn-lt"/>
                <a:ea typeface="+mn-ea"/>
                <a:cs typeface="+mn-cs"/>
              </a:rPr>
              <a:t>Výhrada neslučitelná s předmětem a účelem této úmluvy se nepřipouští. </a:t>
            </a:r>
          </a:p>
          <a:p>
            <a:pPr marL="228600" indent="-228600">
              <a:buAutoNum type="arabicPeriod"/>
            </a:pPr>
            <a:r>
              <a:rPr lang="cs-CZ" sz="1200" kern="1200" dirty="0" smtClean="0">
                <a:solidFill>
                  <a:schemeClr val="tx1"/>
                </a:solidFill>
                <a:latin typeface="+mn-lt"/>
                <a:ea typeface="+mn-ea"/>
                <a:cs typeface="+mn-cs"/>
              </a:rPr>
              <a:t>Výhrady mohou být kdykoli odvolány oznámením zaslaným generálnímu tajemníkovi Spojených národů, který o tom informuje všechny státy. Takové oznámení je účinné dnem, ve kterém bylo doručeno generálnímu tajemníkovi . </a:t>
            </a:r>
          </a:p>
          <a:p>
            <a:r>
              <a:rPr lang="cs-CZ" sz="1200" b="1" kern="1200" dirty="0" smtClean="0">
                <a:solidFill>
                  <a:schemeClr val="tx1"/>
                </a:solidFill>
                <a:latin typeface="+mn-lt"/>
                <a:ea typeface="+mn-ea"/>
                <a:cs typeface="+mn-cs"/>
              </a:rPr>
              <a:t>Článek 52 </a:t>
            </a:r>
          </a:p>
          <a:p>
            <a:r>
              <a:rPr lang="cs-CZ" sz="1200" kern="1200" dirty="0" smtClean="0">
                <a:solidFill>
                  <a:schemeClr val="tx1"/>
                </a:solidFill>
                <a:latin typeface="+mn-lt"/>
                <a:ea typeface="+mn-ea"/>
                <a:cs typeface="+mn-cs"/>
              </a:rPr>
              <a:t>Stát, který je smluvní stranou úmluvy, může tuto úmluvu vypovědět písemným oznámením generálnímu tajemníkovi Spojených národů. Vypovězení se stane účinným jeden rok po dni, ve kterém bylo doručeno generálnímu tajemníkovi. </a:t>
            </a:r>
          </a:p>
          <a:p>
            <a:r>
              <a:rPr lang="cs-CZ" sz="1200" b="1" kern="1200" dirty="0" smtClean="0">
                <a:solidFill>
                  <a:schemeClr val="tx1"/>
                </a:solidFill>
                <a:latin typeface="+mn-lt"/>
                <a:ea typeface="+mn-ea"/>
                <a:cs typeface="+mn-cs"/>
              </a:rPr>
              <a:t>Článek 53 </a:t>
            </a:r>
          </a:p>
          <a:p>
            <a:r>
              <a:rPr lang="cs-CZ" sz="1200" kern="1200" dirty="0" smtClean="0">
                <a:solidFill>
                  <a:schemeClr val="tx1"/>
                </a:solidFill>
                <a:latin typeface="+mn-lt"/>
                <a:ea typeface="+mn-ea"/>
                <a:cs typeface="+mn-cs"/>
              </a:rPr>
              <a:t>Tato úmluva bude uložena u generálního tajemníka Spojených národů. </a:t>
            </a:r>
          </a:p>
          <a:p>
            <a:r>
              <a:rPr lang="cs-CZ" sz="1200" b="1" kern="1200" dirty="0" smtClean="0">
                <a:solidFill>
                  <a:schemeClr val="tx1"/>
                </a:solidFill>
                <a:latin typeface="+mn-lt"/>
                <a:ea typeface="+mn-ea"/>
                <a:cs typeface="+mn-cs"/>
              </a:rPr>
              <a:t>Článek 54 </a:t>
            </a:r>
          </a:p>
          <a:p>
            <a:r>
              <a:rPr lang="cs-CZ" sz="1200" kern="1200" dirty="0" smtClean="0">
                <a:solidFill>
                  <a:schemeClr val="tx1"/>
                </a:solidFill>
                <a:latin typeface="+mn-lt"/>
                <a:ea typeface="+mn-ea"/>
                <a:cs typeface="+mn-cs"/>
              </a:rPr>
              <a:t>U generálního tajemníka Spojených národů bude uložen původní text této úmluvy, jehož anglické, arabské, čínské, francouzské, ruské a španělské znění má stejnou platnost. Na důkaz toho níže podepsaní zmocněnci, kteří jsou k tomu řádně pověřeni svými vládami, podepsali tuto úmluvu. </a:t>
            </a:r>
          </a:p>
          <a:p>
            <a:r>
              <a:rPr lang="cs-CZ" sz="1200" kern="1200" dirty="0" smtClean="0">
                <a:solidFill>
                  <a:schemeClr val="tx1"/>
                </a:solidFill>
                <a:latin typeface="+mn-lt"/>
                <a:ea typeface="+mn-ea"/>
                <a:cs typeface="+mn-cs"/>
              </a:rPr>
              <a:t>Dáno v New Yorku, dne 20. listopadu 1989</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49</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3 </a:t>
            </a:r>
          </a:p>
          <a:p>
            <a:pPr marL="228600" indent="-228600">
              <a:buAutoNum type="arabicPeriod"/>
            </a:pPr>
            <a:r>
              <a:rPr lang="cs-CZ" sz="1200" b="1" kern="1200" dirty="0" smtClean="0">
                <a:solidFill>
                  <a:schemeClr val="tx1"/>
                </a:solidFill>
                <a:latin typeface="+mn-lt"/>
                <a:ea typeface="+mn-ea"/>
                <a:cs typeface="+mn-cs"/>
              </a:rPr>
              <a:t>Zájem dítěte musí být předním hlediskem </a:t>
            </a:r>
            <a:r>
              <a:rPr lang="cs-CZ" sz="1200" kern="1200" dirty="0" smtClean="0">
                <a:solidFill>
                  <a:schemeClr val="tx1"/>
                </a:solidFill>
                <a:latin typeface="+mn-lt"/>
                <a:ea typeface="+mn-ea"/>
                <a:cs typeface="+mn-cs"/>
              </a:rPr>
              <a:t>při jakékoli činnosti týkající se dětí, ať už uskutečňované veřejnými nebo soukromými zařízeními sociální péče, správními nebo zákonodárnými orgány. </a:t>
            </a:r>
          </a:p>
          <a:p>
            <a:pPr marL="228600" indent="-228600">
              <a:buAutoNum type="arabicPeriod"/>
            </a:pPr>
            <a:r>
              <a:rPr lang="cs-CZ" sz="1200" kern="1200" dirty="0" smtClean="0">
                <a:solidFill>
                  <a:schemeClr val="tx1"/>
                </a:solidFill>
                <a:latin typeface="+mn-lt"/>
                <a:ea typeface="+mn-ea"/>
                <a:cs typeface="+mn-cs"/>
              </a:rPr>
              <a:t>Státy, které jsou smluvní stranou úmluvy, se zavazují zajistit dítěti takovou ochranu a péči, jaká je nezbytná pro jeho blaho, přičemž berou </a:t>
            </a:r>
            <a:r>
              <a:rPr lang="cs-CZ" sz="1200" b="1" kern="1200" dirty="0" smtClean="0">
                <a:solidFill>
                  <a:schemeClr val="tx1"/>
                </a:solidFill>
                <a:latin typeface="+mn-lt"/>
                <a:ea typeface="+mn-ea"/>
                <a:cs typeface="+mn-cs"/>
              </a:rPr>
              <a:t>ohled na práva a povinnosti jeho rodičů</a:t>
            </a:r>
            <a:r>
              <a:rPr lang="cs-CZ" sz="1200" kern="1200" dirty="0" smtClean="0">
                <a:solidFill>
                  <a:schemeClr val="tx1"/>
                </a:solidFill>
                <a:latin typeface="+mn-lt"/>
                <a:ea typeface="+mn-ea"/>
                <a:cs typeface="+mn-cs"/>
              </a:rPr>
              <a:t>, zákonných zástupců nebo jiných jednotlivců právně za něho odpovědných, a činí pro to všechna potřebná zákonodárná správní opatření. </a:t>
            </a:r>
          </a:p>
          <a:p>
            <a:pPr marL="228600" indent="-228600">
              <a:buAutoNum type="arabicPeriod"/>
            </a:pPr>
            <a:r>
              <a:rPr lang="cs-CZ" sz="1200" kern="1200" dirty="0" smtClean="0">
                <a:solidFill>
                  <a:schemeClr val="tx1"/>
                </a:solidFill>
                <a:latin typeface="+mn-lt"/>
                <a:ea typeface="+mn-ea"/>
                <a:cs typeface="+mn-cs"/>
              </a:rPr>
              <a:t>Státy, které jsou smluvní stranou úmluvy, zabezpečí, </a:t>
            </a:r>
            <a:r>
              <a:rPr lang="cs-CZ" sz="1200" b="1" kern="1200" dirty="0" smtClean="0">
                <a:solidFill>
                  <a:schemeClr val="tx1"/>
                </a:solidFill>
                <a:latin typeface="+mn-lt"/>
                <a:ea typeface="+mn-ea"/>
                <a:cs typeface="+mn-cs"/>
              </a:rPr>
              <a:t>aby instituce, služby a zařízení odpovědné za péči a ochranu dětí odpovídaly standardům </a:t>
            </a:r>
            <a:r>
              <a:rPr lang="cs-CZ" sz="1200" kern="1200" dirty="0" smtClean="0">
                <a:solidFill>
                  <a:schemeClr val="tx1"/>
                </a:solidFill>
                <a:latin typeface="+mn-lt"/>
                <a:ea typeface="+mn-ea"/>
                <a:cs typeface="+mn-cs"/>
              </a:rPr>
              <a:t>stanoveným kompetentními úřady, zejména v oblastech bezpečnosti a ochrany zdraví, počtu a vhodnosti svého personálu, jakož i kompetentního dozoru.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8</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4 </a:t>
            </a:r>
          </a:p>
          <a:p>
            <a:r>
              <a:rPr lang="cs-CZ" sz="1200" kern="1200" dirty="0" smtClean="0">
                <a:solidFill>
                  <a:schemeClr val="tx1"/>
                </a:solidFill>
                <a:latin typeface="+mn-lt"/>
                <a:ea typeface="+mn-ea"/>
                <a:cs typeface="+mn-cs"/>
              </a:rPr>
              <a:t>Státy, které jsou smluvní stranou úmluvy, učiní všechna </a:t>
            </a:r>
            <a:r>
              <a:rPr lang="cs-CZ" sz="1200" b="1" kern="1200" dirty="0" smtClean="0">
                <a:solidFill>
                  <a:schemeClr val="tx1"/>
                </a:solidFill>
                <a:latin typeface="+mn-lt"/>
                <a:ea typeface="+mn-ea"/>
                <a:cs typeface="+mn-cs"/>
              </a:rPr>
              <a:t>potřebná zákonodárná, správní a jiná opatření k provádění práv, uznaných touto úmluvou</a:t>
            </a:r>
            <a:r>
              <a:rPr lang="cs-CZ" sz="1200" kern="1200" dirty="0" smtClean="0">
                <a:solidFill>
                  <a:schemeClr val="tx1"/>
                </a:solidFill>
                <a:latin typeface="+mn-lt"/>
                <a:ea typeface="+mn-ea"/>
                <a:cs typeface="+mn-cs"/>
              </a:rPr>
              <a:t>. Pokud jde o hospodářská, kulturní a sociální práva, státy, které jsou smluvní stranou úmluvy, uskutečňují taková opatření v maximálním rozsahu svých prostředků a v případě potřeby i v rámci mezinárodní spolupráce.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9</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5 </a:t>
            </a:r>
          </a:p>
          <a:p>
            <a:r>
              <a:rPr lang="cs-CZ" sz="1200" kern="1200" dirty="0" smtClean="0">
                <a:solidFill>
                  <a:schemeClr val="tx1"/>
                </a:solidFill>
                <a:latin typeface="+mn-lt"/>
                <a:ea typeface="+mn-ea"/>
                <a:cs typeface="+mn-cs"/>
              </a:rPr>
              <a:t>Státy, které jsou smluvní stranou úmluvy, se zavazují </a:t>
            </a:r>
            <a:r>
              <a:rPr lang="cs-CZ" sz="1200" b="1" kern="1200" dirty="0" smtClean="0">
                <a:solidFill>
                  <a:schemeClr val="tx1"/>
                </a:solidFill>
                <a:latin typeface="+mn-lt"/>
                <a:ea typeface="+mn-ea"/>
                <a:cs typeface="+mn-cs"/>
              </a:rPr>
              <a:t>respektovat odpovědnost, práva a povinnosti rodičů</a:t>
            </a:r>
            <a:r>
              <a:rPr lang="cs-CZ" sz="1200" kern="1200" dirty="0" smtClean="0">
                <a:solidFill>
                  <a:schemeClr val="tx1"/>
                </a:solidFill>
                <a:latin typeface="+mn-lt"/>
                <a:ea typeface="+mn-ea"/>
                <a:cs typeface="+mn-cs"/>
              </a:rPr>
              <a:t> nebo, v odpovídajících případech a v souladu s místními obyčeji, členů širší rodiny nebo obce, zákonných zástupců nebo jiných osob právně odpovědných za dítě, </a:t>
            </a:r>
            <a:r>
              <a:rPr lang="cs-CZ" sz="1200" b="1" kern="1200" dirty="0" smtClean="0">
                <a:solidFill>
                  <a:schemeClr val="tx1"/>
                </a:solidFill>
                <a:latin typeface="+mn-lt"/>
                <a:ea typeface="+mn-ea"/>
                <a:cs typeface="+mn-cs"/>
              </a:rPr>
              <a:t>které směřují k zabezpečení jeho orientace a usměrňování při výkonu práv podle úmluvy v souladu s jeho rozvíjejícími se schopnostmi</a:t>
            </a:r>
            <a:r>
              <a:rPr lang="cs-CZ" sz="1200" kern="1200" dirty="0" smtClean="0">
                <a:solidFill>
                  <a:schemeClr val="tx1"/>
                </a:solidFill>
                <a:latin typeface="+mn-lt"/>
                <a:ea typeface="+mn-ea"/>
                <a:cs typeface="+mn-cs"/>
              </a:rPr>
              <a:t>.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10</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6 </a:t>
            </a:r>
          </a:p>
          <a:p>
            <a:pPr marL="228600" indent="-228600">
              <a:buAutoNum type="arabicPeriod"/>
            </a:pPr>
            <a:r>
              <a:rPr lang="cs-CZ" sz="1200" kern="1200" dirty="0" smtClean="0">
                <a:solidFill>
                  <a:schemeClr val="tx1"/>
                </a:solidFill>
                <a:latin typeface="+mn-lt"/>
                <a:ea typeface="+mn-ea"/>
                <a:cs typeface="+mn-cs"/>
              </a:rPr>
              <a:t>Státy, které jsou smluvní stranou úmluvy, uznávají, že </a:t>
            </a:r>
            <a:r>
              <a:rPr lang="cs-CZ" sz="1200" b="1" kern="1200" dirty="0" smtClean="0">
                <a:solidFill>
                  <a:schemeClr val="tx1"/>
                </a:solidFill>
                <a:latin typeface="+mn-lt"/>
                <a:ea typeface="+mn-ea"/>
                <a:cs typeface="+mn-cs"/>
              </a:rPr>
              <a:t>každé dítě má přirozené právo na život</a:t>
            </a:r>
            <a:r>
              <a:rPr lang="cs-CZ" sz="1200" kern="1200" dirty="0" smtClean="0">
                <a:solidFill>
                  <a:schemeClr val="tx1"/>
                </a:solidFill>
                <a:latin typeface="+mn-lt"/>
                <a:ea typeface="+mn-ea"/>
                <a:cs typeface="+mn-cs"/>
              </a:rPr>
              <a:t>. </a:t>
            </a:r>
          </a:p>
          <a:p>
            <a:pPr marL="228600" indent="-228600">
              <a:buAutoNum type="arabicPeriod"/>
            </a:pPr>
            <a:r>
              <a:rPr lang="cs-CZ" sz="1200" kern="1200" dirty="0" smtClean="0">
                <a:solidFill>
                  <a:schemeClr val="tx1"/>
                </a:solidFill>
                <a:latin typeface="+mn-lt"/>
                <a:ea typeface="+mn-ea"/>
                <a:cs typeface="+mn-cs"/>
              </a:rPr>
              <a:t>Státy, které jsou smluvní stranou úmluvy, zabezpečují v nejvyšší možné míře </a:t>
            </a:r>
            <a:r>
              <a:rPr lang="cs-CZ" sz="1200" b="1" kern="1200" dirty="0" smtClean="0">
                <a:solidFill>
                  <a:schemeClr val="tx1"/>
                </a:solidFill>
                <a:latin typeface="+mn-lt"/>
                <a:ea typeface="+mn-ea"/>
                <a:cs typeface="+mn-cs"/>
              </a:rPr>
              <a:t>zachování života a rozvoj dítěte</a:t>
            </a:r>
            <a:r>
              <a:rPr lang="cs-CZ" sz="1200" kern="1200" dirty="0" smtClean="0">
                <a:solidFill>
                  <a:schemeClr val="tx1"/>
                </a:solidFill>
                <a:latin typeface="+mn-lt"/>
                <a:ea typeface="+mn-ea"/>
                <a:cs typeface="+mn-cs"/>
              </a:rPr>
              <a:t>.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11</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Článek 7 </a:t>
            </a:r>
          </a:p>
          <a:p>
            <a:pPr marL="228600" indent="-228600">
              <a:buAutoNum type="arabicPeriod"/>
            </a:pPr>
            <a:r>
              <a:rPr lang="cs-CZ" sz="1200" kern="1200" dirty="0" smtClean="0">
                <a:solidFill>
                  <a:schemeClr val="tx1"/>
                </a:solidFill>
                <a:latin typeface="+mn-lt"/>
                <a:ea typeface="+mn-ea"/>
                <a:cs typeface="+mn-cs"/>
              </a:rPr>
              <a:t>Každé dítě je registrováno ihned po narození a má od narození </a:t>
            </a:r>
            <a:r>
              <a:rPr lang="cs-CZ" sz="1200" b="1" kern="1200" dirty="0" smtClean="0">
                <a:solidFill>
                  <a:schemeClr val="tx1"/>
                </a:solidFill>
                <a:latin typeface="+mn-lt"/>
                <a:ea typeface="+mn-ea"/>
                <a:cs typeface="+mn-cs"/>
              </a:rPr>
              <a:t>právo na jméno</a:t>
            </a:r>
            <a:r>
              <a:rPr lang="cs-CZ" sz="1200" kern="1200" dirty="0" smtClean="0">
                <a:solidFill>
                  <a:schemeClr val="tx1"/>
                </a:solidFill>
                <a:latin typeface="+mn-lt"/>
                <a:ea typeface="+mn-ea"/>
                <a:cs typeface="+mn-cs"/>
              </a:rPr>
              <a:t>, </a:t>
            </a:r>
            <a:r>
              <a:rPr lang="cs-CZ" sz="1200" b="1" kern="1200" dirty="0" smtClean="0">
                <a:solidFill>
                  <a:schemeClr val="tx1"/>
                </a:solidFill>
                <a:latin typeface="+mn-lt"/>
                <a:ea typeface="+mn-ea"/>
                <a:cs typeface="+mn-cs"/>
              </a:rPr>
              <a:t>právo na státní příslušnost </a:t>
            </a:r>
            <a:r>
              <a:rPr lang="cs-CZ" sz="1200" kern="1200" dirty="0" smtClean="0">
                <a:solidFill>
                  <a:schemeClr val="tx1"/>
                </a:solidFill>
                <a:latin typeface="+mn-lt"/>
                <a:ea typeface="+mn-ea"/>
                <a:cs typeface="+mn-cs"/>
              </a:rPr>
              <a:t>a pokud to je možné, </a:t>
            </a:r>
            <a:r>
              <a:rPr lang="cs-CZ" sz="1200" b="1" kern="1200" dirty="0" smtClean="0">
                <a:solidFill>
                  <a:schemeClr val="tx1"/>
                </a:solidFill>
                <a:latin typeface="+mn-lt"/>
                <a:ea typeface="+mn-ea"/>
                <a:cs typeface="+mn-cs"/>
              </a:rPr>
              <a:t>právo znát své rodiče </a:t>
            </a:r>
            <a:r>
              <a:rPr lang="cs-CZ" sz="1200" kern="1200" dirty="0" smtClean="0">
                <a:solidFill>
                  <a:schemeClr val="tx1"/>
                </a:solidFill>
                <a:latin typeface="+mn-lt"/>
                <a:ea typeface="+mn-ea"/>
                <a:cs typeface="+mn-cs"/>
              </a:rPr>
              <a:t>a </a:t>
            </a:r>
            <a:r>
              <a:rPr lang="cs-CZ" sz="1200" b="1" kern="1200" dirty="0" smtClean="0">
                <a:solidFill>
                  <a:schemeClr val="tx1"/>
                </a:solidFill>
                <a:latin typeface="+mn-lt"/>
                <a:ea typeface="+mn-ea"/>
                <a:cs typeface="+mn-cs"/>
              </a:rPr>
              <a:t>právo na jejich péči</a:t>
            </a:r>
            <a:r>
              <a:rPr lang="cs-CZ" sz="1200" kern="1200" dirty="0" smtClean="0">
                <a:solidFill>
                  <a:schemeClr val="tx1"/>
                </a:solidFill>
                <a:latin typeface="+mn-lt"/>
                <a:ea typeface="+mn-ea"/>
                <a:cs typeface="+mn-cs"/>
              </a:rPr>
              <a:t>. </a:t>
            </a:r>
          </a:p>
          <a:p>
            <a:pPr marL="228600" indent="-228600">
              <a:buAutoNum type="arabicPeriod"/>
            </a:pPr>
            <a:r>
              <a:rPr lang="cs-CZ" sz="1200" kern="1200" dirty="0" smtClean="0">
                <a:solidFill>
                  <a:schemeClr val="tx1"/>
                </a:solidFill>
                <a:latin typeface="+mn-lt"/>
                <a:ea typeface="+mn-ea"/>
                <a:cs typeface="+mn-cs"/>
              </a:rPr>
              <a:t>Státy, které jsou smluvní stranou úmluvy, zabezpečují provádění těchto práv a v souladu se svým vnitrostátním zákonodárstvím a v souladu se svými závazky vyplývajícími z příslušných mezinárodněprávních dokumentů v této oblasti se zvláštním důrazem na to, </a:t>
            </a:r>
            <a:r>
              <a:rPr lang="cs-CZ" sz="1200" b="1" kern="1200" dirty="0" smtClean="0">
                <a:solidFill>
                  <a:schemeClr val="tx1"/>
                </a:solidFill>
                <a:latin typeface="+mn-lt"/>
                <a:ea typeface="+mn-ea"/>
                <a:cs typeface="+mn-cs"/>
              </a:rPr>
              <a:t>aby dítě nezůstalo bez státní příslušnosti</a:t>
            </a:r>
            <a:r>
              <a:rPr lang="cs-CZ" sz="1200" kern="1200" dirty="0" smtClean="0">
                <a:solidFill>
                  <a:schemeClr val="tx1"/>
                </a:solidFill>
                <a:latin typeface="+mn-lt"/>
                <a:ea typeface="+mn-ea"/>
                <a:cs typeface="+mn-cs"/>
              </a:rPr>
              <a:t>. </a:t>
            </a:r>
          </a:p>
          <a:p>
            <a:endParaRPr lang="cs-CZ" dirty="0"/>
          </a:p>
        </p:txBody>
      </p:sp>
      <p:sp>
        <p:nvSpPr>
          <p:cNvPr id="4" name="Zástupný symbol pro číslo snímku 3"/>
          <p:cNvSpPr>
            <a:spLocks noGrp="1"/>
          </p:cNvSpPr>
          <p:nvPr>
            <p:ph type="sldNum" sz="quarter" idx="10"/>
          </p:nvPr>
        </p:nvSpPr>
        <p:spPr/>
        <p:txBody>
          <a:bodyPr/>
          <a:lstStyle/>
          <a:p>
            <a:fld id="{8B67D821-C518-4153-94DA-8E496C86D977}" type="slidenum">
              <a:rPr lang="cs-CZ" smtClean="0"/>
              <a:pPr/>
              <a:t>12</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2">
        <a:schemeClr val="bg1"/>
      </p:bgRef>
    </p:bg>
    <p:spTree>
      <p:nvGrpSpPr>
        <p:cNvPr id="1" name=""/>
        <p:cNvGrpSpPr/>
        <p:nvPr/>
      </p:nvGrpSpPr>
      <p:grpSpPr>
        <a:xfrm>
          <a:off x="0" y="0"/>
          <a:ext cx="0" cy="0"/>
          <a:chOff x="0" y="0"/>
          <a:chExt cx="0" cy="0"/>
        </a:xfrm>
      </p:grpSpPr>
      <p:sp>
        <p:nvSpPr>
          <p:cNvPr id="8" name="Obdélník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Přímá spojovací čára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Nadpis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cs-CZ" smtClean="0"/>
              <a:t>Klepnutím lze upravit styl předlohy nadpisů.</a:t>
            </a:r>
            <a:endParaRPr kumimoji="0" lang="en-US"/>
          </a:p>
        </p:txBody>
      </p:sp>
      <p:sp>
        <p:nvSpPr>
          <p:cNvPr id="25" name="Podnadpis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cs-CZ" smtClean="0"/>
              <a:t>Klepnutím lze upravit styl předlohy podnadpisů.</a:t>
            </a:r>
            <a:endParaRPr kumimoji="0" lang="en-US"/>
          </a:p>
        </p:txBody>
      </p:sp>
      <p:sp>
        <p:nvSpPr>
          <p:cNvPr id="31" name="Zástupný symbol pro datum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r>
              <a:rPr lang="cs-CZ" smtClean="0"/>
              <a:t>3.12.2013</a:t>
            </a:r>
            <a:endParaRPr lang="cs-CZ" dirty="0"/>
          </a:p>
        </p:txBody>
      </p:sp>
      <p:sp>
        <p:nvSpPr>
          <p:cNvPr id="18" name="Zástupný symbol pro zápatí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pPr algn="l"/>
            <a:r>
              <a:rPr lang="cs-CZ" dirty="0" smtClean="0"/>
              <a:t>Úmluva o právech dítěte</a:t>
            </a:r>
            <a:endParaRPr lang="cs-CZ" dirty="0"/>
          </a:p>
        </p:txBody>
      </p:sp>
      <p:sp>
        <p:nvSpPr>
          <p:cNvPr id="29" name="Zástupný symbol pro číslo snímku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135F3437-84DA-4C0D-9D1D-BB6417931854}" type="slidenum">
              <a:rPr lang="cs-CZ" smtClean="0"/>
              <a:pPr/>
              <a:t>‹#›</a:t>
            </a:fld>
            <a:endParaRPr lang="cs-CZ" dirty="0"/>
          </a:p>
        </p:txBody>
      </p:sp>
    </p:spTree>
  </p:cSld>
  <p:clrMapOvr>
    <a:overrideClrMapping bg1="lt1" tx1="dk1" bg2="lt2" tx2="dk2" accent1="accent1" accent2="accent2" accent3="accent3" accent4="accent4" accent5="accent5" accent6="accent6" hlink="hlink" folHlink="folHlink"/>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Ref idx="1002">
        <a:schemeClr val="bg2"/>
      </p:bgRef>
    </p:bg>
    <p:spTree>
      <p:nvGrpSpPr>
        <p:cNvPr id="1" name=""/>
        <p:cNvGrpSpPr/>
        <p:nvPr/>
      </p:nvGrpSpPr>
      <p:grpSpPr>
        <a:xfrm>
          <a:off x="0" y="0"/>
          <a:ext cx="0" cy="0"/>
          <a:chOff x="0" y="0"/>
          <a:chExt cx="0" cy="0"/>
        </a:xfrm>
      </p:grpSpPr>
      <p:sp>
        <p:nvSpPr>
          <p:cNvPr id="8" name="Obdélník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Obdélník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Nadpis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cs-CZ" smtClean="0"/>
              <a:t>Klepnutím lze upravit styl předlohy nadpisů.</a:t>
            </a:r>
            <a:endParaRPr kumimoji="0" lang="en-US" dirty="0"/>
          </a:p>
        </p:txBody>
      </p:sp>
      <p:sp>
        <p:nvSpPr>
          <p:cNvPr id="4" name="Zástupný symbol pro text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cs-CZ" smtClean="0"/>
              <a:t>Klepnutím lze upravit styly předlohy textu.</a:t>
            </a:r>
          </a:p>
        </p:txBody>
      </p:sp>
      <p:sp>
        <p:nvSpPr>
          <p:cNvPr id="5" name="Zástupný symbol pro datum 4"/>
          <p:cNvSpPr>
            <a:spLocks noGrp="1"/>
          </p:cNvSpPr>
          <p:nvPr>
            <p:ph type="dt" sz="half" idx="10"/>
          </p:nvPr>
        </p:nvSpPr>
        <p:spPr/>
        <p:txBody>
          <a:bodyPr/>
          <a:lstStyle>
            <a:extLst/>
          </a:lstStyle>
          <a:p>
            <a:r>
              <a:rPr lang="cs-CZ" smtClean="0"/>
              <a:t>3.12.2013</a:t>
            </a:r>
            <a:endParaRPr lang="cs-CZ"/>
          </a:p>
        </p:txBody>
      </p:sp>
      <p:sp>
        <p:nvSpPr>
          <p:cNvPr id="6" name="Zástupný symbol pro zápatí 5"/>
          <p:cNvSpPr>
            <a:spLocks noGrp="1"/>
          </p:cNvSpPr>
          <p:nvPr>
            <p:ph type="ftr" sz="quarter" idx="11"/>
          </p:nvPr>
        </p:nvSpPr>
        <p:spPr/>
        <p:txBody>
          <a:bodyPr/>
          <a:lstStyle>
            <a:extLst/>
          </a:lstStyle>
          <a:p>
            <a:r>
              <a:rPr lang="cs-CZ" smtClean="0"/>
              <a:t>Úmluva o právech dítěte</a:t>
            </a:r>
            <a:endParaRPr lang="cs-CZ"/>
          </a:p>
        </p:txBody>
      </p:sp>
      <p:sp>
        <p:nvSpPr>
          <p:cNvPr id="7" name="Zástupný symbol pro číslo snímku 6"/>
          <p:cNvSpPr>
            <a:spLocks noGrp="1"/>
          </p:cNvSpPr>
          <p:nvPr>
            <p:ph type="sldNum" sz="quarter" idx="12"/>
          </p:nvPr>
        </p:nvSpPr>
        <p:spPr/>
        <p:txBody>
          <a:bodyPr/>
          <a:lstStyle>
            <a:extLst/>
          </a:lstStyle>
          <a:p>
            <a:fld id="{135F3437-84DA-4C0D-9D1D-BB6417931854}" type="slidenum">
              <a:rPr lang="cs-CZ" smtClean="0"/>
              <a:pPr/>
              <a:t>‹#›</a:t>
            </a:fld>
            <a:endParaRPr lang="cs-CZ"/>
          </a:p>
        </p:txBody>
      </p:sp>
      <p:sp>
        <p:nvSpPr>
          <p:cNvPr id="10" name="Zástupný symbol pro obrázek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cs-CZ" smtClean="0"/>
              <a:t>Klepnutím na ikonu přidáte obrázek.</a:t>
            </a:r>
            <a:endParaRPr kumimoji="0" lang="en-US" dirty="0"/>
          </a:p>
        </p:txBody>
      </p:sp>
    </p:spTree>
  </p:cSld>
  <p:clrMapOvr>
    <a:overrideClrMapping bg1="dk1" tx1="lt1" bg2="dk2" tx2="lt2" accent1="accent1" accent2="accent2" accent3="accent3" accent4="accent4" accent5="accent5" accent6="accent6" hlink="hlink" folHlink="folHlink"/>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r>
              <a:rPr lang="cs-CZ" smtClean="0"/>
              <a:t>3.12.2013</a:t>
            </a:r>
            <a:endParaRPr lang="cs-CZ"/>
          </a:p>
        </p:txBody>
      </p:sp>
      <p:sp>
        <p:nvSpPr>
          <p:cNvPr id="5" name="Zástupný symbol pro zápatí 4"/>
          <p:cNvSpPr>
            <a:spLocks noGrp="1"/>
          </p:cNvSpPr>
          <p:nvPr>
            <p:ph type="ftr" sz="quarter" idx="11"/>
          </p:nvPr>
        </p:nvSpPr>
        <p:spPr/>
        <p:txBody>
          <a:bodyPr/>
          <a:lstStyle>
            <a:extLst/>
          </a:lstStyle>
          <a:p>
            <a:r>
              <a:rPr lang="cs-CZ" smtClean="0"/>
              <a:t>Úmluva o právech dítěte</a:t>
            </a:r>
            <a:endParaRPr lang="cs-CZ"/>
          </a:p>
        </p:txBody>
      </p:sp>
      <p:sp>
        <p:nvSpPr>
          <p:cNvPr id="6" name="Zástupný symbol pro číslo snímku 5"/>
          <p:cNvSpPr>
            <a:spLocks noGrp="1"/>
          </p:cNvSpPr>
          <p:nvPr>
            <p:ph type="sldNum" sz="quarter" idx="12"/>
          </p:nvPr>
        </p:nvSpPr>
        <p:spPr/>
        <p:txBody>
          <a:bodyPr/>
          <a:lstStyle>
            <a:extLst/>
          </a:lstStyle>
          <a:p>
            <a:fld id="{135F3437-84DA-4C0D-9D1D-BB6417931854}" type="slidenum">
              <a:rPr lang="cs-CZ" smtClean="0"/>
              <a:pPr/>
              <a:t>‹#›</a:t>
            </a:fld>
            <a:endParaRPr lang="cs-CZ"/>
          </a:p>
        </p:txBody>
      </p:sp>
    </p:spTree>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53200" y="274955"/>
            <a:ext cx="1524000" cy="5851525"/>
          </a:xfrm>
        </p:spPr>
        <p:txBody>
          <a:bodyPr vert="eaVert" anchor="t"/>
          <a:lstStyle>
            <a:extLs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274642"/>
            <a:ext cx="6019800" cy="5851525"/>
          </a:xfrm>
        </p:spPr>
        <p:txBody>
          <a:bodyPr vert="eaVert"/>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a:xfrm>
            <a:off x="4242816" y="6557946"/>
            <a:ext cx="2002464" cy="226902"/>
          </a:xfrm>
        </p:spPr>
        <p:txBody>
          <a:bodyPr/>
          <a:lstStyle>
            <a:extLst/>
          </a:lstStyle>
          <a:p>
            <a:r>
              <a:rPr lang="cs-CZ" smtClean="0"/>
              <a:t>3.12.2013</a:t>
            </a:r>
            <a:endParaRPr lang="cs-CZ"/>
          </a:p>
        </p:txBody>
      </p:sp>
      <p:sp>
        <p:nvSpPr>
          <p:cNvPr id="5" name="Zástupný symbol pro zápatí 4"/>
          <p:cNvSpPr>
            <a:spLocks noGrp="1"/>
          </p:cNvSpPr>
          <p:nvPr>
            <p:ph type="ftr" sz="quarter" idx="11"/>
          </p:nvPr>
        </p:nvSpPr>
        <p:spPr>
          <a:xfrm>
            <a:off x="457200" y="6556248"/>
            <a:ext cx="3657600" cy="228600"/>
          </a:xfrm>
        </p:spPr>
        <p:txBody>
          <a:bodyPr/>
          <a:lstStyle>
            <a:extLst/>
          </a:lstStyle>
          <a:p>
            <a:r>
              <a:rPr lang="cs-CZ" smtClean="0"/>
              <a:t>Úmluva o právech dítěte</a:t>
            </a:r>
            <a:endParaRPr lang="cs-CZ"/>
          </a:p>
        </p:txBody>
      </p:sp>
      <p:sp>
        <p:nvSpPr>
          <p:cNvPr id="6" name="Zástupný symbol pro číslo snímku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135F3437-84DA-4C0D-9D1D-BB6417931854}" type="slidenum">
              <a:rPr lang="cs-CZ" smtClean="0"/>
              <a:pPr/>
              <a:t>‹#›</a:t>
            </a:fld>
            <a:endParaRPr lang="cs-CZ"/>
          </a:p>
        </p:txBody>
      </p:sp>
    </p:spTree>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r>
              <a:rPr lang="cs-CZ" smtClean="0"/>
              <a:t>3.12.2013</a:t>
            </a:r>
            <a:endParaRPr lang="cs-CZ"/>
          </a:p>
        </p:txBody>
      </p:sp>
      <p:sp>
        <p:nvSpPr>
          <p:cNvPr id="4" name="Zástupný symbol pro zápatí 3"/>
          <p:cNvSpPr>
            <a:spLocks noGrp="1"/>
          </p:cNvSpPr>
          <p:nvPr>
            <p:ph type="ftr" sz="quarter" idx="11"/>
          </p:nvPr>
        </p:nvSpPr>
        <p:spPr/>
        <p:txBody>
          <a:bodyPr/>
          <a:lstStyle/>
          <a:p>
            <a:pPr algn="l"/>
            <a:r>
              <a:rPr lang="cs-CZ" smtClean="0"/>
              <a:t>Úmluva o právech dítěte</a:t>
            </a:r>
            <a:endParaRPr lang="cs-CZ" dirty="0"/>
          </a:p>
        </p:txBody>
      </p:sp>
      <p:sp>
        <p:nvSpPr>
          <p:cNvPr id="5" name="Zástupný symbol pro číslo snímku 4"/>
          <p:cNvSpPr>
            <a:spLocks noGrp="1"/>
          </p:cNvSpPr>
          <p:nvPr>
            <p:ph type="sldNum" sz="quarter" idx="12"/>
          </p:nvPr>
        </p:nvSpPr>
        <p:spPr/>
        <p:txBody>
          <a:bodyPr/>
          <a:lstStyle/>
          <a:p>
            <a:fld id="{135F3437-84DA-4C0D-9D1D-BB6417931854}" type="slidenum">
              <a:rPr lang="cs-CZ" smtClean="0"/>
              <a:pPr/>
              <a:t>‹#›</a:t>
            </a:fld>
            <a:endParaRPr lang="cs-CZ" dirty="0"/>
          </a:p>
        </p:txBody>
      </p:sp>
    </p:spTree>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r>
              <a:rPr lang="cs-CZ" smtClean="0"/>
              <a:t>3.12.2013</a:t>
            </a:r>
            <a:endParaRPr lang="cs-CZ"/>
          </a:p>
        </p:txBody>
      </p:sp>
      <p:sp>
        <p:nvSpPr>
          <p:cNvPr id="5" name="Zástupný symbol pro zápatí 4"/>
          <p:cNvSpPr>
            <a:spLocks noGrp="1"/>
          </p:cNvSpPr>
          <p:nvPr>
            <p:ph type="ftr" sz="quarter" idx="11"/>
          </p:nvPr>
        </p:nvSpPr>
        <p:spPr/>
        <p:txBody>
          <a:bodyPr/>
          <a:lstStyle/>
          <a:p>
            <a:r>
              <a:rPr lang="cs-CZ" smtClean="0"/>
              <a:t>Úmluva o právech dítěte</a:t>
            </a:r>
            <a:endParaRPr lang="cs-CZ"/>
          </a:p>
        </p:txBody>
      </p:sp>
      <p:sp>
        <p:nvSpPr>
          <p:cNvPr id="6" name="Zástupný symbol pro číslo snímku 5"/>
          <p:cNvSpPr>
            <a:spLocks noGrp="1"/>
          </p:cNvSpPr>
          <p:nvPr>
            <p:ph type="sldNum" sz="quarter" idx="12"/>
          </p:nvPr>
        </p:nvSpPr>
        <p:spPr/>
        <p:txBody>
          <a:bodyPr/>
          <a:lstStyle/>
          <a:p>
            <a:fld id="{B4489056-BD4E-4ED9-9699-6A45F8D1A151}" type="slidenum">
              <a:rPr lang="cs-CZ" smtClean="0"/>
              <a:pPr/>
              <a:t>‹#›</a:t>
            </a:fld>
            <a:endParaRPr lang="cs-CZ"/>
          </a:p>
        </p:txBody>
      </p:sp>
    </p:spTree>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r>
              <a:rPr lang="cs-CZ" smtClean="0"/>
              <a:t>3.12.2013</a:t>
            </a:r>
            <a:endParaRPr lang="cs-CZ"/>
          </a:p>
        </p:txBody>
      </p:sp>
      <p:sp>
        <p:nvSpPr>
          <p:cNvPr id="5" name="Zástupný symbol pro zápatí 4"/>
          <p:cNvSpPr>
            <a:spLocks noGrp="1"/>
          </p:cNvSpPr>
          <p:nvPr>
            <p:ph type="ftr" sz="quarter" idx="11"/>
          </p:nvPr>
        </p:nvSpPr>
        <p:spPr/>
        <p:txBody>
          <a:bodyPr/>
          <a:lstStyle/>
          <a:p>
            <a:r>
              <a:rPr lang="cs-CZ" smtClean="0"/>
              <a:t>Úmluva o právech dítěte</a:t>
            </a:r>
            <a:endParaRPr lang="cs-CZ"/>
          </a:p>
        </p:txBody>
      </p:sp>
      <p:sp>
        <p:nvSpPr>
          <p:cNvPr id="6" name="Zástupný symbol pro číslo snímku 5"/>
          <p:cNvSpPr>
            <a:spLocks noGrp="1"/>
          </p:cNvSpPr>
          <p:nvPr>
            <p:ph type="sldNum" sz="quarter" idx="12"/>
          </p:nvPr>
        </p:nvSpPr>
        <p:spPr/>
        <p:txBody>
          <a:bodyPr/>
          <a:lstStyle/>
          <a:p>
            <a:fld id="{B4489056-BD4E-4ED9-9699-6A45F8D1A151}" type="slidenum">
              <a:rPr lang="cs-CZ" smtClean="0"/>
              <a:pPr/>
              <a:t>‹#›</a:t>
            </a:fld>
            <a:endParaRPr lang="cs-CZ"/>
          </a:p>
        </p:txBody>
      </p:sp>
    </p:spTree>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r>
              <a:rPr lang="cs-CZ" smtClean="0"/>
              <a:t>3.12.2013</a:t>
            </a:r>
            <a:endParaRPr lang="cs-CZ"/>
          </a:p>
        </p:txBody>
      </p:sp>
      <p:sp>
        <p:nvSpPr>
          <p:cNvPr id="5" name="Zástupný symbol pro zápatí 4"/>
          <p:cNvSpPr>
            <a:spLocks noGrp="1"/>
          </p:cNvSpPr>
          <p:nvPr>
            <p:ph type="ftr" sz="quarter" idx="11"/>
          </p:nvPr>
        </p:nvSpPr>
        <p:spPr/>
        <p:txBody>
          <a:bodyPr/>
          <a:lstStyle/>
          <a:p>
            <a:r>
              <a:rPr lang="cs-CZ" smtClean="0"/>
              <a:t>Úmluva o právech dítěte</a:t>
            </a:r>
            <a:endParaRPr lang="cs-CZ"/>
          </a:p>
        </p:txBody>
      </p:sp>
      <p:sp>
        <p:nvSpPr>
          <p:cNvPr id="6" name="Zástupný symbol pro číslo snímku 5"/>
          <p:cNvSpPr>
            <a:spLocks noGrp="1"/>
          </p:cNvSpPr>
          <p:nvPr>
            <p:ph type="sldNum" sz="quarter" idx="12"/>
          </p:nvPr>
        </p:nvSpPr>
        <p:spPr/>
        <p:txBody>
          <a:bodyPr/>
          <a:lstStyle/>
          <a:p>
            <a:fld id="{B4489056-BD4E-4ED9-9699-6A45F8D1A151}" type="slidenum">
              <a:rPr lang="cs-CZ" smtClean="0"/>
              <a:pPr/>
              <a:t>‹#›</a:t>
            </a:fld>
            <a:endParaRPr lang="cs-CZ"/>
          </a:p>
        </p:txBody>
      </p:sp>
    </p:spTree>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r>
              <a:rPr lang="cs-CZ" smtClean="0"/>
              <a:t>3.12.2013</a:t>
            </a:r>
            <a:endParaRPr lang="cs-CZ"/>
          </a:p>
        </p:txBody>
      </p:sp>
      <p:sp>
        <p:nvSpPr>
          <p:cNvPr id="6" name="Zástupný symbol pro zápatí 5"/>
          <p:cNvSpPr>
            <a:spLocks noGrp="1"/>
          </p:cNvSpPr>
          <p:nvPr>
            <p:ph type="ftr" sz="quarter" idx="11"/>
          </p:nvPr>
        </p:nvSpPr>
        <p:spPr/>
        <p:txBody>
          <a:bodyPr/>
          <a:lstStyle/>
          <a:p>
            <a:r>
              <a:rPr lang="cs-CZ" smtClean="0"/>
              <a:t>Úmluva o právech dítěte</a:t>
            </a:r>
            <a:endParaRPr lang="cs-CZ"/>
          </a:p>
        </p:txBody>
      </p:sp>
      <p:sp>
        <p:nvSpPr>
          <p:cNvPr id="7" name="Zástupný symbol pro číslo snímku 6"/>
          <p:cNvSpPr>
            <a:spLocks noGrp="1"/>
          </p:cNvSpPr>
          <p:nvPr>
            <p:ph type="sldNum" sz="quarter" idx="12"/>
          </p:nvPr>
        </p:nvSpPr>
        <p:spPr/>
        <p:txBody>
          <a:bodyPr/>
          <a:lstStyle/>
          <a:p>
            <a:fld id="{B4489056-BD4E-4ED9-9699-6A45F8D1A151}" type="slidenum">
              <a:rPr lang="cs-CZ" smtClean="0"/>
              <a:pPr/>
              <a:t>‹#›</a:t>
            </a:fld>
            <a:endParaRPr lang="cs-CZ"/>
          </a:p>
        </p:txBody>
      </p:sp>
    </p:spTree>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r>
              <a:rPr lang="cs-CZ" smtClean="0"/>
              <a:t>3.12.2013</a:t>
            </a:r>
            <a:endParaRPr lang="cs-CZ"/>
          </a:p>
        </p:txBody>
      </p:sp>
      <p:sp>
        <p:nvSpPr>
          <p:cNvPr id="8" name="Zástupný symbol pro zápatí 7"/>
          <p:cNvSpPr>
            <a:spLocks noGrp="1"/>
          </p:cNvSpPr>
          <p:nvPr>
            <p:ph type="ftr" sz="quarter" idx="11"/>
          </p:nvPr>
        </p:nvSpPr>
        <p:spPr/>
        <p:txBody>
          <a:bodyPr/>
          <a:lstStyle/>
          <a:p>
            <a:r>
              <a:rPr lang="cs-CZ" smtClean="0"/>
              <a:t>Úmluva o právech dítěte</a:t>
            </a:r>
            <a:endParaRPr lang="cs-CZ"/>
          </a:p>
        </p:txBody>
      </p:sp>
      <p:sp>
        <p:nvSpPr>
          <p:cNvPr id="9" name="Zástupný symbol pro číslo snímku 8"/>
          <p:cNvSpPr>
            <a:spLocks noGrp="1"/>
          </p:cNvSpPr>
          <p:nvPr>
            <p:ph type="sldNum" sz="quarter" idx="12"/>
          </p:nvPr>
        </p:nvSpPr>
        <p:spPr/>
        <p:txBody>
          <a:bodyPr/>
          <a:lstStyle/>
          <a:p>
            <a:fld id="{B4489056-BD4E-4ED9-9699-6A45F8D1A151}" type="slidenum">
              <a:rPr lang="cs-CZ" smtClean="0"/>
              <a:pPr/>
              <a:t>‹#›</a:t>
            </a:fld>
            <a:endParaRPr lang="cs-CZ"/>
          </a:p>
        </p:txBody>
      </p:sp>
    </p:spTree>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r>
              <a:rPr lang="cs-CZ" smtClean="0"/>
              <a:t>3.12.2013</a:t>
            </a:r>
            <a:endParaRPr lang="cs-CZ"/>
          </a:p>
        </p:txBody>
      </p:sp>
      <p:sp>
        <p:nvSpPr>
          <p:cNvPr id="4" name="Zástupný symbol pro zápatí 3"/>
          <p:cNvSpPr>
            <a:spLocks noGrp="1"/>
          </p:cNvSpPr>
          <p:nvPr>
            <p:ph type="ftr" sz="quarter" idx="11"/>
          </p:nvPr>
        </p:nvSpPr>
        <p:spPr/>
        <p:txBody>
          <a:bodyPr/>
          <a:lstStyle/>
          <a:p>
            <a:r>
              <a:rPr lang="cs-CZ" smtClean="0"/>
              <a:t>Úmluva o právech dítěte</a:t>
            </a:r>
            <a:endParaRPr lang="cs-CZ"/>
          </a:p>
        </p:txBody>
      </p:sp>
      <p:sp>
        <p:nvSpPr>
          <p:cNvPr id="5" name="Zástupný symbol pro číslo snímku 4"/>
          <p:cNvSpPr>
            <a:spLocks noGrp="1"/>
          </p:cNvSpPr>
          <p:nvPr>
            <p:ph type="sldNum" sz="quarter" idx="12"/>
          </p:nvPr>
        </p:nvSpPr>
        <p:spPr/>
        <p:txBody>
          <a:bodyPr/>
          <a:lstStyle/>
          <a:p>
            <a:fld id="{B4489056-BD4E-4ED9-9699-6A45F8D1A151}" type="slidenum">
              <a:rPr lang="cs-CZ" smtClean="0"/>
              <a:pPr/>
              <a:t>‹#›</a:t>
            </a:fld>
            <a:endParaRPr lang="cs-CZ"/>
          </a:p>
        </p:txBody>
      </p:sp>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r>
              <a:rPr lang="cs-CZ" smtClean="0"/>
              <a:t>3.12.2013</a:t>
            </a:r>
            <a:endParaRPr lang="cs-CZ"/>
          </a:p>
        </p:txBody>
      </p:sp>
      <p:sp>
        <p:nvSpPr>
          <p:cNvPr id="4" name="Zástupný symbol pro zápatí 3"/>
          <p:cNvSpPr>
            <a:spLocks noGrp="1"/>
          </p:cNvSpPr>
          <p:nvPr>
            <p:ph type="ftr" sz="quarter" idx="11"/>
          </p:nvPr>
        </p:nvSpPr>
        <p:spPr>
          <a:xfrm>
            <a:off x="107504" y="6557946"/>
            <a:ext cx="1872208" cy="228600"/>
          </a:xfrm>
        </p:spPr>
        <p:txBody>
          <a:bodyPr/>
          <a:lstStyle/>
          <a:p>
            <a:pPr algn="l"/>
            <a:r>
              <a:rPr lang="cs-CZ" dirty="0" smtClean="0"/>
              <a:t>Úmluva o právech dítěte</a:t>
            </a:r>
            <a:endParaRPr lang="cs-CZ" dirty="0"/>
          </a:p>
        </p:txBody>
      </p:sp>
      <p:sp>
        <p:nvSpPr>
          <p:cNvPr id="5" name="Zástupný symbol pro číslo snímku 4"/>
          <p:cNvSpPr>
            <a:spLocks noGrp="1"/>
          </p:cNvSpPr>
          <p:nvPr>
            <p:ph type="sldNum" sz="quarter" idx="12"/>
          </p:nvPr>
        </p:nvSpPr>
        <p:spPr>
          <a:xfrm>
            <a:off x="6251448" y="6556248"/>
            <a:ext cx="1632920" cy="228600"/>
          </a:xfrm>
        </p:spPr>
        <p:txBody>
          <a:bodyPr/>
          <a:lstStyle/>
          <a:p>
            <a:fld id="{135F3437-84DA-4C0D-9D1D-BB6417931854}" type="slidenum">
              <a:rPr lang="cs-CZ" smtClean="0"/>
              <a:pPr/>
              <a:t>‹#›</a:t>
            </a:fld>
            <a:endParaRPr lang="cs-CZ" dirty="0"/>
          </a:p>
        </p:txBody>
      </p:sp>
    </p:spTree>
  </p:cSld>
  <p:clrMapOvr>
    <a:masterClrMapping/>
  </p:clrMapOvr>
  <p:transition spd="med">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r>
              <a:rPr lang="cs-CZ" smtClean="0"/>
              <a:t>3.12.2013</a:t>
            </a:r>
            <a:endParaRPr lang="cs-CZ"/>
          </a:p>
        </p:txBody>
      </p:sp>
      <p:sp>
        <p:nvSpPr>
          <p:cNvPr id="3" name="Zástupný symbol pro zápatí 2"/>
          <p:cNvSpPr>
            <a:spLocks noGrp="1"/>
          </p:cNvSpPr>
          <p:nvPr>
            <p:ph type="ftr" sz="quarter" idx="11"/>
          </p:nvPr>
        </p:nvSpPr>
        <p:spPr/>
        <p:txBody>
          <a:bodyPr/>
          <a:lstStyle/>
          <a:p>
            <a:r>
              <a:rPr lang="cs-CZ" smtClean="0"/>
              <a:t>Úmluva o právech dítěte</a:t>
            </a:r>
            <a:endParaRPr lang="cs-CZ"/>
          </a:p>
        </p:txBody>
      </p:sp>
      <p:sp>
        <p:nvSpPr>
          <p:cNvPr id="4" name="Zástupný symbol pro číslo snímku 3"/>
          <p:cNvSpPr>
            <a:spLocks noGrp="1"/>
          </p:cNvSpPr>
          <p:nvPr>
            <p:ph type="sldNum" sz="quarter" idx="12"/>
          </p:nvPr>
        </p:nvSpPr>
        <p:spPr/>
        <p:txBody>
          <a:bodyPr/>
          <a:lstStyle/>
          <a:p>
            <a:fld id="{B4489056-BD4E-4ED9-9699-6A45F8D1A151}" type="slidenum">
              <a:rPr lang="cs-CZ" smtClean="0"/>
              <a:pPr/>
              <a:t>‹#›</a:t>
            </a:fld>
            <a:endParaRPr lang="cs-CZ"/>
          </a:p>
        </p:txBody>
      </p:sp>
    </p:spTree>
  </p:cSld>
  <p:clrMapOvr>
    <a:masterClrMapping/>
  </p:clrMapOvr>
  <p:transition spd="med">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r>
              <a:rPr lang="cs-CZ" smtClean="0"/>
              <a:t>3.12.2013</a:t>
            </a:r>
            <a:endParaRPr lang="cs-CZ"/>
          </a:p>
        </p:txBody>
      </p:sp>
      <p:sp>
        <p:nvSpPr>
          <p:cNvPr id="6" name="Zástupný symbol pro zápatí 5"/>
          <p:cNvSpPr>
            <a:spLocks noGrp="1"/>
          </p:cNvSpPr>
          <p:nvPr>
            <p:ph type="ftr" sz="quarter" idx="11"/>
          </p:nvPr>
        </p:nvSpPr>
        <p:spPr/>
        <p:txBody>
          <a:bodyPr/>
          <a:lstStyle/>
          <a:p>
            <a:r>
              <a:rPr lang="cs-CZ" smtClean="0"/>
              <a:t>Úmluva o právech dítěte</a:t>
            </a:r>
            <a:endParaRPr lang="cs-CZ"/>
          </a:p>
        </p:txBody>
      </p:sp>
      <p:sp>
        <p:nvSpPr>
          <p:cNvPr id="7" name="Zástupný symbol pro číslo snímku 6"/>
          <p:cNvSpPr>
            <a:spLocks noGrp="1"/>
          </p:cNvSpPr>
          <p:nvPr>
            <p:ph type="sldNum" sz="quarter" idx="12"/>
          </p:nvPr>
        </p:nvSpPr>
        <p:spPr/>
        <p:txBody>
          <a:bodyPr/>
          <a:lstStyle/>
          <a:p>
            <a:fld id="{B4489056-BD4E-4ED9-9699-6A45F8D1A151}" type="slidenum">
              <a:rPr lang="cs-CZ" smtClean="0"/>
              <a:pPr/>
              <a:t>‹#›</a:t>
            </a:fld>
            <a:endParaRPr lang="cs-CZ"/>
          </a:p>
        </p:txBody>
      </p:sp>
    </p:spTree>
  </p:cSld>
  <p:clrMapOvr>
    <a:masterClrMapping/>
  </p:clrMapOvr>
  <p:transition spd="med">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r>
              <a:rPr lang="cs-CZ" smtClean="0"/>
              <a:t>3.12.2013</a:t>
            </a:r>
            <a:endParaRPr lang="cs-CZ"/>
          </a:p>
        </p:txBody>
      </p:sp>
      <p:sp>
        <p:nvSpPr>
          <p:cNvPr id="6" name="Zástupný symbol pro zápatí 5"/>
          <p:cNvSpPr>
            <a:spLocks noGrp="1"/>
          </p:cNvSpPr>
          <p:nvPr>
            <p:ph type="ftr" sz="quarter" idx="11"/>
          </p:nvPr>
        </p:nvSpPr>
        <p:spPr/>
        <p:txBody>
          <a:bodyPr/>
          <a:lstStyle/>
          <a:p>
            <a:r>
              <a:rPr lang="cs-CZ" smtClean="0"/>
              <a:t>Úmluva o právech dítěte</a:t>
            </a:r>
            <a:endParaRPr lang="cs-CZ"/>
          </a:p>
        </p:txBody>
      </p:sp>
      <p:sp>
        <p:nvSpPr>
          <p:cNvPr id="7" name="Zástupný symbol pro číslo snímku 6"/>
          <p:cNvSpPr>
            <a:spLocks noGrp="1"/>
          </p:cNvSpPr>
          <p:nvPr>
            <p:ph type="sldNum" sz="quarter" idx="12"/>
          </p:nvPr>
        </p:nvSpPr>
        <p:spPr/>
        <p:txBody>
          <a:bodyPr/>
          <a:lstStyle/>
          <a:p>
            <a:fld id="{B4489056-BD4E-4ED9-9699-6A45F8D1A151}" type="slidenum">
              <a:rPr lang="cs-CZ" smtClean="0"/>
              <a:pPr/>
              <a:t>‹#›</a:t>
            </a:fld>
            <a:endParaRPr lang="cs-CZ"/>
          </a:p>
        </p:txBody>
      </p:sp>
    </p:spTree>
  </p:cSld>
  <p:clrMapOvr>
    <a:masterClrMapping/>
  </p:clrMapOvr>
  <p:transition spd="med">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r>
              <a:rPr lang="cs-CZ" smtClean="0"/>
              <a:t>3.12.2013</a:t>
            </a:r>
            <a:endParaRPr lang="cs-CZ"/>
          </a:p>
        </p:txBody>
      </p:sp>
      <p:sp>
        <p:nvSpPr>
          <p:cNvPr id="5" name="Zástupný symbol pro zápatí 4"/>
          <p:cNvSpPr>
            <a:spLocks noGrp="1"/>
          </p:cNvSpPr>
          <p:nvPr>
            <p:ph type="ftr" sz="quarter" idx="11"/>
          </p:nvPr>
        </p:nvSpPr>
        <p:spPr/>
        <p:txBody>
          <a:bodyPr/>
          <a:lstStyle/>
          <a:p>
            <a:r>
              <a:rPr lang="cs-CZ" smtClean="0"/>
              <a:t>Úmluva o právech dítěte</a:t>
            </a:r>
            <a:endParaRPr lang="cs-CZ"/>
          </a:p>
        </p:txBody>
      </p:sp>
      <p:sp>
        <p:nvSpPr>
          <p:cNvPr id="6" name="Zástupný symbol pro číslo snímku 5"/>
          <p:cNvSpPr>
            <a:spLocks noGrp="1"/>
          </p:cNvSpPr>
          <p:nvPr>
            <p:ph type="sldNum" sz="quarter" idx="12"/>
          </p:nvPr>
        </p:nvSpPr>
        <p:spPr/>
        <p:txBody>
          <a:bodyPr/>
          <a:lstStyle/>
          <a:p>
            <a:fld id="{B4489056-BD4E-4ED9-9699-6A45F8D1A151}" type="slidenum">
              <a:rPr lang="cs-CZ" smtClean="0"/>
              <a:pPr/>
              <a:t>‹#›</a:t>
            </a:fld>
            <a:endParaRPr lang="cs-CZ"/>
          </a:p>
        </p:txBody>
      </p:sp>
    </p:spTree>
  </p:cSld>
  <p:clrMapOvr>
    <a:masterClrMapping/>
  </p:clrMapOvr>
  <p:transition spd="med">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r>
              <a:rPr lang="cs-CZ" smtClean="0"/>
              <a:t>3.12.2013</a:t>
            </a:r>
            <a:endParaRPr lang="cs-CZ"/>
          </a:p>
        </p:txBody>
      </p:sp>
      <p:sp>
        <p:nvSpPr>
          <p:cNvPr id="5" name="Zástupný symbol pro zápatí 4"/>
          <p:cNvSpPr>
            <a:spLocks noGrp="1"/>
          </p:cNvSpPr>
          <p:nvPr>
            <p:ph type="ftr" sz="quarter" idx="11"/>
          </p:nvPr>
        </p:nvSpPr>
        <p:spPr/>
        <p:txBody>
          <a:bodyPr/>
          <a:lstStyle/>
          <a:p>
            <a:r>
              <a:rPr lang="cs-CZ" smtClean="0"/>
              <a:t>Úmluva o právech dítěte</a:t>
            </a:r>
            <a:endParaRPr lang="cs-CZ"/>
          </a:p>
        </p:txBody>
      </p:sp>
      <p:sp>
        <p:nvSpPr>
          <p:cNvPr id="6" name="Zástupný symbol pro číslo snímku 5"/>
          <p:cNvSpPr>
            <a:spLocks noGrp="1"/>
          </p:cNvSpPr>
          <p:nvPr>
            <p:ph type="sldNum" sz="quarter" idx="12"/>
          </p:nvPr>
        </p:nvSpPr>
        <p:spPr/>
        <p:txBody>
          <a:bodyPr/>
          <a:lstStyle/>
          <a:p>
            <a:fld id="{B4489056-BD4E-4ED9-9699-6A45F8D1A151}" type="slidenum">
              <a:rPr lang="cs-CZ" smtClean="0"/>
              <a:pPr/>
              <a:t>‹#›</a:t>
            </a:fld>
            <a:endParaRPr lang="cs-CZ"/>
          </a:p>
        </p:txBody>
      </p:sp>
    </p:spTree>
  </p:cSld>
  <p:clrMapOvr>
    <a:masterClrMapping/>
  </p:clrMapOvr>
  <p:transition spd="med">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r>
              <a:rPr lang="cs-CZ" smtClean="0"/>
              <a:t>3.12.2013</a:t>
            </a:r>
            <a:endParaRPr lang="cs-CZ"/>
          </a:p>
        </p:txBody>
      </p:sp>
      <p:sp>
        <p:nvSpPr>
          <p:cNvPr id="4" name="Zástupný symbol pro zápatí 3"/>
          <p:cNvSpPr>
            <a:spLocks noGrp="1"/>
          </p:cNvSpPr>
          <p:nvPr>
            <p:ph type="ftr" sz="quarter" idx="11"/>
          </p:nvPr>
        </p:nvSpPr>
        <p:spPr/>
        <p:txBody>
          <a:bodyPr/>
          <a:lstStyle/>
          <a:p>
            <a:r>
              <a:rPr lang="cs-CZ" smtClean="0"/>
              <a:t>Úmluva o právech dítěte</a:t>
            </a:r>
            <a:endParaRPr lang="cs-CZ"/>
          </a:p>
        </p:txBody>
      </p:sp>
      <p:sp>
        <p:nvSpPr>
          <p:cNvPr id="5" name="Zástupný symbol pro číslo snímku 4"/>
          <p:cNvSpPr>
            <a:spLocks noGrp="1"/>
          </p:cNvSpPr>
          <p:nvPr>
            <p:ph type="sldNum" sz="quarter" idx="12"/>
          </p:nvPr>
        </p:nvSpPr>
        <p:spPr/>
        <p:txBody>
          <a:bodyPr/>
          <a:lstStyle/>
          <a:p>
            <a:fld id="{B4489056-BD4E-4ED9-9699-6A45F8D1A151}" type="slidenum">
              <a:rPr lang="cs-CZ" smtClean="0"/>
              <a:pPr/>
              <a:t>‹#›</a:t>
            </a:fld>
            <a:endParaRPr lang="cs-CZ"/>
          </a:p>
        </p:txBody>
      </p:sp>
    </p:spTree>
  </p:cSld>
  <p:clrMapOvr>
    <a:masterClrMapping/>
  </p:clrMapOvr>
  <p:transition spd="med">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r>
              <a:rPr lang="cs-CZ" smtClean="0"/>
              <a:t>3.12.2013</a:t>
            </a:r>
            <a:endParaRPr lang="cs-CZ"/>
          </a:p>
        </p:txBody>
      </p:sp>
      <p:sp>
        <p:nvSpPr>
          <p:cNvPr id="5" name="Zástupný symbol pro zápatí 4"/>
          <p:cNvSpPr>
            <a:spLocks noGrp="1"/>
          </p:cNvSpPr>
          <p:nvPr>
            <p:ph type="ftr" sz="quarter" idx="11"/>
          </p:nvPr>
        </p:nvSpPr>
        <p:spPr/>
        <p:txBody>
          <a:bodyPr/>
          <a:lstStyle/>
          <a:p>
            <a:r>
              <a:rPr lang="cs-CZ" smtClean="0"/>
              <a:t>Úmluva o právech dítěte</a:t>
            </a:r>
            <a:endParaRPr lang="cs-CZ"/>
          </a:p>
        </p:txBody>
      </p:sp>
      <p:sp>
        <p:nvSpPr>
          <p:cNvPr id="6" name="Zástupný symbol pro číslo snímku 5"/>
          <p:cNvSpPr>
            <a:spLocks noGrp="1"/>
          </p:cNvSpPr>
          <p:nvPr>
            <p:ph type="sldNum" sz="quarter" idx="12"/>
          </p:nvPr>
        </p:nvSpPr>
        <p:spPr/>
        <p:txBody>
          <a:bodyPr/>
          <a:lstStyle/>
          <a:p>
            <a:fld id="{D52EDBE5-7910-4987-BC33-AE4268ED06D6}" type="slidenum">
              <a:rPr lang="cs-CZ" smtClean="0"/>
              <a:pPr/>
              <a:t>‹#›</a:t>
            </a:fld>
            <a:endParaRPr lang="cs-CZ"/>
          </a:p>
        </p:txBody>
      </p:sp>
    </p:spTree>
  </p:cSld>
  <p:clrMapOvr>
    <a:masterClrMapping/>
  </p:clrMapOvr>
  <p:transition spd="med">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r>
              <a:rPr lang="cs-CZ" smtClean="0"/>
              <a:t>3.12.2013</a:t>
            </a:r>
            <a:endParaRPr lang="cs-CZ"/>
          </a:p>
        </p:txBody>
      </p:sp>
      <p:sp>
        <p:nvSpPr>
          <p:cNvPr id="5" name="Zástupný symbol pro zápatí 4"/>
          <p:cNvSpPr>
            <a:spLocks noGrp="1"/>
          </p:cNvSpPr>
          <p:nvPr>
            <p:ph type="ftr" sz="quarter" idx="11"/>
          </p:nvPr>
        </p:nvSpPr>
        <p:spPr/>
        <p:txBody>
          <a:bodyPr/>
          <a:lstStyle/>
          <a:p>
            <a:r>
              <a:rPr lang="cs-CZ" smtClean="0"/>
              <a:t>Úmluva o právech dítěte</a:t>
            </a:r>
            <a:endParaRPr lang="cs-CZ"/>
          </a:p>
        </p:txBody>
      </p:sp>
      <p:sp>
        <p:nvSpPr>
          <p:cNvPr id="6" name="Zástupný symbol pro číslo snímku 5"/>
          <p:cNvSpPr>
            <a:spLocks noGrp="1"/>
          </p:cNvSpPr>
          <p:nvPr>
            <p:ph type="sldNum" sz="quarter" idx="12"/>
          </p:nvPr>
        </p:nvSpPr>
        <p:spPr/>
        <p:txBody>
          <a:bodyPr/>
          <a:lstStyle/>
          <a:p>
            <a:fld id="{D52EDBE5-7910-4987-BC33-AE4268ED06D6}" type="slidenum">
              <a:rPr lang="cs-CZ" smtClean="0"/>
              <a:pPr/>
              <a:t>‹#›</a:t>
            </a:fld>
            <a:endParaRPr lang="cs-CZ"/>
          </a:p>
        </p:txBody>
      </p:sp>
    </p:spTree>
  </p:cSld>
  <p:clrMapOvr>
    <a:masterClrMapping/>
  </p:clrMapOvr>
  <p:transition spd="med">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r>
              <a:rPr lang="cs-CZ" smtClean="0"/>
              <a:t>3.12.2013</a:t>
            </a:r>
            <a:endParaRPr lang="cs-CZ"/>
          </a:p>
        </p:txBody>
      </p:sp>
      <p:sp>
        <p:nvSpPr>
          <p:cNvPr id="5" name="Zástupný symbol pro zápatí 4"/>
          <p:cNvSpPr>
            <a:spLocks noGrp="1"/>
          </p:cNvSpPr>
          <p:nvPr>
            <p:ph type="ftr" sz="quarter" idx="11"/>
          </p:nvPr>
        </p:nvSpPr>
        <p:spPr/>
        <p:txBody>
          <a:bodyPr/>
          <a:lstStyle/>
          <a:p>
            <a:r>
              <a:rPr lang="cs-CZ" smtClean="0"/>
              <a:t>Úmluva o právech dítěte</a:t>
            </a:r>
            <a:endParaRPr lang="cs-CZ"/>
          </a:p>
        </p:txBody>
      </p:sp>
      <p:sp>
        <p:nvSpPr>
          <p:cNvPr id="6" name="Zástupný symbol pro číslo snímku 5"/>
          <p:cNvSpPr>
            <a:spLocks noGrp="1"/>
          </p:cNvSpPr>
          <p:nvPr>
            <p:ph type="sldNum" sz="quarter" idx="12"/>
          </p:nvPr>
        </p:nvSpPr>
        <p:spPr/>
        <p:txBody>
          <a:bodyPr/>
          <a:lstStyle/>
          <a:p>
            <a:fld id="{D52EDBE5-7910-4987-BC33-AE4268ED06D6}" type="slidenum">
              <a:rPr lang="cs-CZ" smtClean="0"/>
              <a:pPr/>
              <a:t>‹#›</a:t>
            </a:fld>
            <a:endParaRPr lang="cs-CZ"/>
          </a:p>
        </p:txBody>
      </p:sp>
    </p:spTree>
  </p:cSld>
  <p:clrMapOvr>
    <a:masterClrMapping/>
  </p:clrMapOvr>
  <p:transition spd="med">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r>
              <a:rPr lang="cs-CZ" smtClean="0"/>
              <a:t>3.12.2013</a:t>
            </a:r>
            <a:endParaRPr lang="cs-CZ"/>
          </a:p>
        </p:txBody>
      </p:sp>
      <p:sp>
        <p:nvSpPr>
          <p:cNvPr id="6" name="Zástupný symbol pro zápatí 5"/>
          <p:cNvSpPr>
            <a:spLocks noGrp="1"/>
          </p:cNvSpPr>
          <p:nvPr>
            <p:ph type="ftr" sz="quarter" idx="11"/>
          </p:nvPr>
        </p:nvSpPr>
        <p:spPr/>
        <p:txBody>
          <a:bodyPr/>
          <a:lstStyle/>
          <a:p>
            <a:r>
              <a:rPr lang="cs-CZ" smtClean="0"/>
              <a:t>Úmluva o právech dítěte</a:t>
            </a:r>
            <a:endParaRPr lang="cs-CZ"/>
          </a:p>
        </p:txBody>
      </p:sp>
      <p:sp>
        <p:nvSpPr>
          <p:cNvPr id="7" name="Zástupný symbol pro číslo snímku 6"/>
          <p:cNvSpPr>
            <a:spLocks noGrp="1"/>
          </p:cNvSpPr>
          <p:nvPr>
            <p:ph type="sldNum" sz="quarter" idx="12"/>
          </p:nvPr>
        </p:nvSpPr>
        <p:spPr/>
        <p:txBody>
          <a:bodyPr/>
          <a:lstStyle/>
          <a:p>
            <a:fld id="{D52EDBE5-7910-4987-BC33-AE4268ED06D6}" type="slidenum">
              <a:rPr lang="cs-CZ" smtClean="0"/>
              <a:pPr/>
              <a:t>‹#›</a:t>
            </a:fld>
            <a:endParaRPr lang="cs-CZ"/>
          </a:p>
        </p:txBody>
      </p:sp>
    </p:spTree>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Klepnutím lze upravit styl předlohy nadpisů.</a:t>
            </a:r>
            <a:endParaRPr kumimoji="0" lang="en-US"/>
          </a:p>
        </p:txBody>
      </p:sp>
      <p:sp>
        <p:nvSpPr>
          <p:cNvPr id="3" name="Zástupný symbol pro obsah 2"/>
          <p:cNvSpPr>
            <a:spLocks noGrp="1"/>
          </p:cNvSpPr>
          <p:nvPr>
            <p:ph idx="1"/>
          </p:nvPr>
        </p:nvSpPr>
        <p:spPr/>
        <p:txBody>
          <a:bodyPr/>
          <a:lstStyle>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r>
              <a:rPr lang="cs-CZ" dirty="0" smtClean="0"/>
              <a:t>3.12.2013</a:t>
            </a:r>
            <a:endParaRPr lang="cs-CZ" dirty="0"/>
          </a:p>
        </p:txBody>
      </p:sp>
      <p:sp>
        <p:nvSpPr>
          <p:cNvPr id="5" name="Zástupný symbol pro zápatí 4"/>
          <p:cNvSpPr>
            <a:spLocks noGrp="1"/>
          </p:cNvSpPr>
          <p:nvPr>
            <p:ph type="ftr" sz="quarter" idx="11"/>
          </p:nvPr>
        </p:nvSpPr>
        <p:spPr/>
        <p:txBody>
          <a:bodyPr/>
          <a:lstStyle>
            <a:extLst/>
          </a:lstStyle>
          <a:p>
            <a:pPr algn="l"/>
            <a:r>
              <a:rPr lang="cs-CZ" dirty="0" smtClean="0"/>
              <a:t>Úmluva o právech dítěte</a:t>
            </a:r>
            <a:endParaRPr lang="cs-CZ" dirty="0"/>
          </a:p>
        </p:txBody>
      </p:sp>
      <p:sp>
        <p:nvSpPr>
          <p:cNvPr id="6" name="Zástupný symbol pro číslo snímku 5"/>
          <p:cNvSpPr>
            <a:spLocks noGrp="1"/>
          </p:cNvSpPr>
          <p:nvPr>
            <p:ph type="sldNum" sz="quarter" idx="12"/>
          </p:nvPr>
        </p:nvSpPr>
        <p:spPr>
          <a:xfrm>
            <a:off x="6251448" y="6556248"/>
            <a:ext cx="1416896" cy="228600"/>
          </a:xfrm>
        </p:spPr>
        <p:txBody>
          <a:bodyPr/>
          <a:lstStyle>
            <a:lvl1pPr>
              <a:defRPr sz="1000"/>
            </a:lvl1pPr>
            <a:extLst/>
          </a:lstStyle>
          <a:p>
            <a:fld id="{135F3437-84DA-4C0D-9D1D-BB6417931854}" type="slidenum">
              <a:rPr lang="cs-CZ" smtClean="0"/>
              <a:pPr/>
              <a:t>‹#›</a:t>
            </a:fld>
            <a:endParaRPr lang="cs-CZ" dirty="0"/>
          </a:p>
        </p:txBody>
      </p:sp>
    </p:spTree>
  </p:cSld>
  <p:clrMapOvr>
    <a:masterClrMapping/>
  </p:clrMapOvr>
  <p:transition spd="med">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r>
              <a:rPr lang="cs-CZ" smtClean="0"/>
              <a:t>3.12.2013</a:t>
            </a:r>
            <a:endParaRPr lang="cs-CZ"/>
          </a:p>
        </p:txBody>
      </p:sp>
      <p:sp>
        <p:nvSpPr>
          <p:cNvPr id="8" name="Zástupný symbol pro zápatí 7"/>
          <p:cNvSpPr>
            <a:spLocks noGrp="1"/>
          </p:cNvSpPr>
          <p:nvPr>
            <p:ph type="ftr" sz="quarter" idx="11"/>
          </p:nvPr>
        </p:nvSpPr>
        <p:spPr/>
        <p:txBody>
          <a:bodyPr/>
          <a:lstStyle/>
          <a:p>
            <a:r>
              <a:rPr lang="cs-CZ" smtClean="0"/>
              <a:t>Úmluva o právech dítěte</a:t>
            </a:r>
            <a:endParaRPr lang="cs-CZ"/>
          </a:p>
        </p:txBody>
      </p:sp>
      <p:sp>
        <p:nvSpPr>
          <p:cNvPr id="9" name="Zástupný symbol pro číslo snímku 8"/>
          <p:cNvSpPr>
            <a:spLocks noGrp="1"/>
          </p:cNvSpPr>
          <p:nvPr>
            <p:ph type="sldNum" sz="quarter" idx="12"/>
          </p:nvPr>
        </p:nvSpPr>
        <p:spPr/>
        <p:txBody>
          <a:bodyPr/>
          <a:lstStyle/>
          <a:p>
            <a:fld id="{D52EDBE5-7910-4987-BC33-AE4268ED06D6}" type="slidenum">
              <a:rPr lang="cs-CZ" smtClean="0"/>
              <a:pPr/>
              <a:t>‹#›</a:t>
            </a:fld>
            <a:endParaRPr lang="cs-CZ"/>
          </a:p>
        </p:txBody>
      </p:sp>
    </p:spTree>
  </p:cSld>
  <p:clrMapOvr>
    <a:masterClrMapping/>
  </p:clrMapOvr>
  <p:transition spd="med">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r>
              <a:rPr lang="cs-CZ" smtClean="0"/>
              <a:t>3.12.2013</a:t>
            </a:r>
            <a:endParaRPr lang="cs-CZ"/>
          </a:p>
        </p:txBody>
      </p:sp>
      <p:sp>
        <p:nvSpPr>
          <p:cNvPr id="4" name="Zástupný symbol pro zápatí 3"/>
          <p:cNvSpPr>
            <a:spLocks noGrp="1"/>
          </p:cNvSpPr>
          <p:nvPr>
            <p:ph type="ftr" sz="quarter" idx="11"/>
          </p:nvPr>
        </p:nvSpPr>
        <p:spPr/>
        <p:txBody>
          <a:bodyPr/>
          <a:lstStyle/>
          <a:p>
            <a:r>
              <a:rPr lang="cs-CZ" smtClean="0"/>
              <a:t>Úmluva o právech dítěte</a:t>
            </a:r>
            <a:endParaRPr lang="cs-CZ"/>
          </a:p>
        </p:txBody>
      </p:sp>
      <p:sp>
        <p:nvSpPr>
          <p:cNvPr id="5" name="Zástupný symbol pro číslo snímku 4"/>
          <p:cNvSpPr>
            <a:spLocks noGrp="1"/>
          </p:cNvSpPr>
          <p:nvPr>
            <p:ph type="sldNum" sz="quarter" idx="12"/>
          </p:nvPr>
        </p:nvSpPr>
        <p:spPr/>
        <p:txBody>
          <a:bodyPr/>
          <a:lstStyle/>
          <a:p>
            <a:fld id="{D52EDBE5-7910-4987-BC33-AE4268ED06D6}" type="slidenum">
              <a:rPr lang="cs-CZ" smtClean="0"/>
              <a:pPr/>
              <a:t>‹#›</a:t>
            </a:fld>
            <a:endParaRPr lang="cs-CZ"/>
          </a:p>
        </p:txBody>
      </p:sp>
    </p:spTree>
  </p:cSld>
  <p:clrMapOvr>
    <a:masterClrMapping/>
  </p:clrMapOvr>
  <p:transition spd="med">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r>
              <a:rPr lang="cs-CZ" smtClean="0"/>
              <a:t>3.12.2013</a:t>
            </a:r>
            <a:endParaRPr lang="cs-CZ"/>
          </a:p>
        </p:txBody>
      </p:sp>
      <p:sp>
        <p:nvSpPr>
          <p:cNvPr id="3" name="Zástupný symbol pro zápatí 2"/>
          <p:cNvSpPr>
            <a:spLocks noGrp="1"/>
          </p:cNvSpPr>
          <p:nvPr>
            <p:ph type="ftr" sz="quarter" idx="11"/>
          </p:nvPr>
        </p:nvSpPr>
        <p:spPr/>
        <p:txBody>
          <a:bodyPr/>
          <a:lstStyle/>
          <a:p>
            <a:r>
              <a:rPr lang="cs-CZ" smtClean="0"/>
              <a:t>Úmluva o právech dítěte</a:t>
            </a:r>
            <a:endParaRPr lang="cs-CZ"/>
          </a:p>
        </p:txBody>
      </p:sp>
      <p:sp>
        <p:nvSpPr>
          <p:cNvPr id="4" name="Zástupný symbol pro číslo snímku 3"/>
          <p:cNvSpPr>
            <a:spLocks noGrp="1"/>
          </p:cNvSpPr>
          <p:nvPr>
            <p:ph type="sldNum" sz="quarter" idx="12"/>
          </p:nvPr>
        </p:nvSpPr>
        <p:spPr/>
        <p:txBody>
          <a:bodyPr/>
          <a:lstStyle/>
          <a:p>
            <a:fld id="{D52EDBE5-7910-4987-BC33-AE4268ED06D6}" type="slidenum">
              <a:rPr lang="cs-CZ" smtClean="0"/>
              <a:pPr/>
              <a:t>‹#›</a:t>
            </a:fld>
            <a:endParaRPr lang="cs-CZ"/>
          </a:p>
        </p:txBody>
      </p:sp>
    </p:spTree>
  </p:cSld>
  <p:clrMapOvr>
    <a:masterClrMapping/>
  </p:clrMapOvr>
  <p:transition spd="med">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r>
              <a:rPr lang="cs-CZ" smtClean="0"/>
              <a:t>3.12.2013</a:t>
            </a:r>
            <a:endParaRPr lang="cs-CZ"/>
          </a:p>
        </p:txBody>
      </p:sp>
      <p:sp>
        <p:nvSpPr>
          <p:cNvPr id="6" name="Zástupný symbol pro zápatí 5"/>
          <p:cNvSpPr>
            <a:spLocks noGrp="1"/>
          </p:cNvSpPr>
          <p:nvPr>
            <p:ph type="ftr" sz="quarter" idx="11"/>
          </p:nvPr>
        </p:nvSpPr>
        <p:spPr/>
        <p:txBody>
          <a:bodyPr/>
          <a:lstStyle/>
          <a:p>
            <a:r>
              <a:rPr lang="cs-CZ" smtClean="0"/>
              <a:t>Úmluva o právech dítěte</a:t>
            </a:r>
            <a:endParaRPr lang="cs-CZ"/>
          </a:p>
        </p:txBody>
      </p:sp>
      <p:sp>
        <p:nvSpPr>
          <p:cNvPr id="7" name="Zástupný symbol pro číslo snímku 6"/>
          <p:cNvSpPr>
            <a:spLocks noGrp="1"/>
          </p:cNvSpPr>
          <p:nvPr>
            <p:ph type="sldNum" sz="quarter" idx="12"/>
          </p:nvPr>
        </p:nvSpPr>
        <p:spPr/>
        <p:txBody>
          <a:bodyPr/>
          <a:lstStyle/>
          <a:p>
            <a:fld id="{D52EDBE5-7910-4987-BC33-AE4268ED06D6}" type="slidenum">
              <a:rPr lang="cs-CZ" smtClean="0"/>
              <a:pPr/>
              <a:t>‹#›</a:t>
            </a:fld>
            <a:endParaRPr lang="cs-CZ"/>
          </a:p>
        </p:txBody>
      </p:sp>
    </p:spTree>
  </p:cSld>
  <p:clrMapOvr>
    <a:masterClrMapping/>
  </p:clrMapOvr>
  <p:transition spd="med">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r>
              <a:rPr lang="cs-CZ" smtClean="0"/>
              <a:t>3.12.2013</a:t>
            </a:r>
            <a:endParaRPr lang="cs-CZ"/>
          </a:p>
        </p:txBody>
      </p:sp>
      <p:sp>
        <p:nvSpPr>
          <p:cNvPr id="6" name="Zástupný symbol pro zápatí 5"/>
          <p:cNvSpPr>
            <a:spLocks noGrp="1"/>
          </p:cNvSpPr>
          <p:nvPr>
            <p:ph type="ftr" sz="quarter" idx="11"/>
          </p:nvPr>
        </p:nvSpPr>
        <p:spPr/>
        <p:txBody>
          <a:bodyPr/>
          <a:lstStyle/>
          <a:p>
            <a:r>
              <a:rPr lang="cs-CZ" smtClean="0"/>
              <a:t>Úmluva o právech dítěte</a:t>
            </a:r>
            <a:endParaRPr lang="cs-CZ"/>
          </a:p>
        </p:txBody>
      </p:sp>
      <p:sp>
        <p:nvSpPr>
          <p:cNvPr id="7" name="Zástupný symbol pro číslo snímku 6"/>
          <p:cNvSpPr>
            <a:spLocks noGrp="1"/>
          </p:cNvSpPr>
          <p:nvPr>
            <p:ph type="sldNum" sz="quarter" idx="12"/>
          </p:nvPr>
        </p:nvSpPr>
        <p:spPr/>
        <p:txBody>
          <a:bodyPr/>
          <a:lstStyle/>
          <a:p>
            <a:fld id="{D52EDBE5-7910-4987-BC33-AE4268ED06D6}" type="slidenum">
              <a:rPr lang="cs-CZ" smtClean="0"/>
              <a:pPr/>
              <a:t>‹#›</a:t>
            </a:fld>
            <a:endParaRPr lang="cs-CZ"/>
          </a:p>
        </p:txBody>
      </p:sp>
    </p:spTree>
  </p:cSld>
  <p:clrMapOvr>
    <a:masterClrMapping/>
  </p:clrMapOvr>
  <p:transition spd="med">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r>
              <a:rPr lang="cs-CZ" smtClean="0"/>
              <a:t>3.12.2013</a:t>
            </a:r>
            <a:endParaRPr lang="cs-CZ"/>
          </a:p>
        </p:txBody>
      </p:sp>
      <p:sp>
        <p:nvSpPr>
          <p:cNvPr id="5" name="Zástupný symbol pro zápatí 4"/>
          <p:cNvSpPr>
            <a:spLocks noGrp="1"/>
          </p:cNvSpPr>
          <p:nvPr>
            <p:ph type="ftr" sz="quarter" idx="11"/>
          </p:nvPr>
        </p:nvSpPr>
        <p:spPr/>
        <p:txBody>
          <a:bodyPr/>
          <a:lstStyle/>
          <a:p>
            <a:r>
              <a:rPr lang="cs-CZ" smtClean="0"/>
              <a:t>Úmluva o právech dítěte</a:t>
            </a:r>
            <a:endParaRPr lang="cs-CZ"/>
          </a:p>
        </p:txBody>
      </p:sp>
      <p:sp>
        <p:nvSpPr>
          <p:cNvPr id="6" name="Zástupný symbol pro číslo snímku 5"/>
          <p:cNvSpPr>
            <a:spLocks noGrp="1"/>
          </p:cNvSpPr>
          <p:nvPr>
            <p:ph type="sldNum" sz="quarter" idx="12"/>
          </p:nvPr>
        </p:nvSpPr>
        <p:spPr/>
        <p:txBody>
          <a:bodyPr/>
          <a:lstStyle/>
          <a:p>
            <a:fld id="{D52EDBE5-7910-4987-BC33-AE4268ED06D6}" type="slidenum">
              <a:rPr lang="cs-CZ" smtClean="0"/>
              <a:pPr/>
              <a:t>‹#›</a:t>
            </a:fld>
            <a:endParaRPr lang="cs-CZ"/>
          </a:p>
        </p:txBody>
      </p:sp>
    </p:spTree>
  </p:cSld>
  <p:clrMapOvr>
    <a:masterClrMapping/>
  </p:clrMapOvr>
  <p:transition spd="med">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r>
              <a:rPr lang="cs-CZ" smtClean="0"/>
              <a:t>3.12.2013</a:t>
            </a:r>
            <a:endParaRPr lang="cs-CZ"/>
          </a:p>
        </p:txBody>
      </p:sp>
      <p:sp>
        <p:nvSpPr>
          <p:cNvPr id="5" name="Zástupný symbol pro zápatí 4"/>
          <p:cNvSpPr>
            <a:spLocks noGrp="1"/>
          </p:cNvSpPr>
          <p:nvPr>
            <p:ph type="ftr" sz="quarter" idx="11"/>
          </p:nvPr>
        </p:nvSpPr>
        <p:spPr/>
        <p:txBody>
          <a:bodyPr/>
          <a:lstStyle/>
          <a:p>
            <a:r>
              <a:rPr lang="cs-CZ" smtClean="0"/>
              <a:t>Úmluva o právech dítěte</a:t>
            </a:r>
            <a:endParaRPr lang="cs-CZ"/>
          </a:p>
        </p:txBody>
      </p:sp>
      <p:sp>
        <p:nvSpPr>
          <p:cNvPr id="6" name="Zástupný symbol pro číslo snímku 5"/>
          <p:cNvSpPr>
            <a:spLocks noGrp="1"/>
          </p:cNvSpPr>
          <p:nvPr>
            <p:ph type="sldNum" sz="quarter" idx="12"/>
          </p:nvPr>
        </p:nvSpPr>
        <p:spPr/>
        <p:txBody>
          <a:bodyPr/>
          <a:lstStyle/>
          <a:p>
            <a:fld id="{D52EDBE5-7910-4987-BC33-AE4268ED06D6}" type="slidenum">
              <a:rPr lang="cs-CZ" smtClean="0"/>
              <a:pPr/>
              <a:t>‹#›</a:t>
            </a:fld>
            <a:endParaRPr lang="cs-CZ"/>
          </a:p>
        </p:txBody>
      </p:sp>
    </p:spTree>
  </p:cSld>
  <p:clrMapOvr>
    <a:masterClrMapping/>
  </p:clrMapOvr>
  <p:transition spd="med">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r>
              <a:rPr lang="cs-CZ" smtClean="0"/>
              <a:t>3.12.2013</a:t>
            </a:r>
            <a:endParaRPr lang="cs-CZ"/>
          </a:p>
        </p:txBody>
      </p:sp>
      <p:sp>
        <p:nvSpPr>
          <p:cNvPr id="5" name="Zástupný symbol pro zápatí 4"/>
          <p:cNvSpPr>
            <a:spLocks noGrp="1"/>
          </p:cNvSpPr>
          <p:nvPr>
            <p:ph type="ftr" sz="quarter" idx="11"/>
          </p:nvPr>
        </p:nvSpPr>
        <p:spPr/>
        <p:txBody>
          <a:bodyPr/>
          <a:lstStyle/>
          <a:p>
            <a:r>
              <a:rPr lang="cs-CZ" smtClean="0"/>
              <a:t>Úmluva o právech dítěte</a:t>
            </a:r>
            <a:endParaRPr lang="cs-CZ"/>
          </a:p>
        </p:txBody>
      </p:sp>
      <p:sp>
        <p:nvSpPr>
          <p:cNvPr id="6" name="Zástupný symbol pro číslo snímku 5"/>
          <p:cNvSpPr>
            <a:spLocks noGrp="1"/>
          </p:cNvSpPr>
          <p:nvPr>
            <p:ph type="sldNum" sz="quarter" idx="12"/>
          </p:nvPr>
        </p:nvSpPr>
        <p:spPr/>
        <p:txBody>
          <a:bodyPr/>
          <a:lstStyle/>
          <a:p>
            <a:fld id="{73563063-A622-4343-A872-5D5188E49DE0}" type="slidenum">
              <a:rPr lang="cs-CZ" smtClean="0"/>
              <a:pPr/>
              <a:t>‹#›</a:t>
            </a:fld>
            <a:endParaRPr lang="cs-CZ"/>
          </a:p>
        </p:txBody>
      </p:sp>
    </p:spTree>
  </p:cSld>
  <p:clrMapOvr>
    <a:masterClrMapping/>
  </p:clrMapOvr>
  <p:transition spd="med">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r>
              <a:rPr lang="cs-CZ" smtClean="0"/>
              <a:t>3.12.2013</a:t>
            </a:r>
            <a:endParaRPr lang="cs-CZ"/>
          </a:p>
        </p:txBody>
      </p:sp>
      <p:sp>
        <p:nvSpPr>
          <p:cNvPr id="5" name="Zástupný symbol pro zápatí 4"/>
          <p:cNvSpPr>
            <a:spLocks noGrp="1"/>
          </p:cNvSpPr>
          <p:nvPr>
            <p:ph type="ftr" sz="quarter" idx="11"/>
          </p:nvPr>
        </p:nvSpPr>
        <p:spPr/>
        <p:txBody>
          <a:bodyPr/>
          <a:lstStyle/>
          <a:p>
            <a:r>
              <a:rPr lang="cs-CZ" smtClean="0"/>
              <a:t>Úmluva o právech dítěte</a:t>
            </a:r>
            <a:endParaRPr lang="cs-CZ"/>
          </a:p>
        </p:txBody>
      </p:sp>
      <p:sp>
        <p:nvSpPr>
          <p:cNvPr id="6" name="Zástupný symbol pro číslo snímku 5"/>
          <p:cNvSpPr>
            <a:spLocks noGrp="1"/>
          </p:cNvSpPr>
          <p:nvPr>
            <p:ph type="sldNum" sz="quarter" idx="12"/>
          </p:nvPr>
        </p:nvSpPr>
        <p:spPr/>
        <p:txBody>
          <a:bodyPr/>
          <a:lstStyle/>
          <a:p>
            <a:fld id="{73563063-A622-4343-A872-5D5188E49DE0}" type="slidenum">
              <a:rPr lang="cs-CZ" smtClean="0"/>
              <a:pPr/>
              <a:t>‹#›</a:t>
            </a:fld>
            <a:endParaRPr lang="cs-CZ"/>
          </a:p>
        </p:txBody>
      </p:sp>
    </p:spTree>
  </p:cSld>
  <p:clrMapOvr>
    <a:masterClrMapping/>
  </p:clrMapOvr>
  <p:transition spd="med">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r>
              <a:rPr lang="cs-CZ" smtClean="0"/>
              <a:t>3.12.2013</a:t>
            </a:r>
            <a:endParaRPr lang="cs-CZ"/>
          </a:p>
        </p:txBody>
      </p:sp>
      <p:sp>
        <p:nvSpPr>
          <p:cNvPr id="5" name="Zástupný symbol pro zápatí 4"/>
          <p:cNvSpPr>
            <a:spLocks noGrp="1"/>
          </p:cNvSpPr>
          <p:nvPr>
            <p:ph type="ftr" sz="quarter" idx="11"/>
          </p:nvPr>
        </p:nvSpPr>
        <p:spPr/>
        <p:txBody>
          <a:bodyPr/>
          <a:lstStyle/>
          <a:p>
            <a:r>
              <a:rPr lang="cs-CZ" smtClean="0"/>
              <a:t>Úmluva o právech dítěte</a:t>
            </a:r>
            <a:endParaRPr lang="cs-CZ"/>
          </a:p>
        </p:txBody>
      </p:sp>
      <p:sp>
        <p:nvSpPr>
          <p:cNvPr id="6" name="Zástupný symbol pro číslo snímku 5"/>
          <p:cNvSpPr>
            <a:spLocks noGrp="1"/>
          </p:cNvSpPr>
          <p:nvPr>
            <p:ph type="sldNum" sz="quarter" idx="12"/>
          </p:nvPr>
        </p:nvSpPr>
        <p:spPr/>
        <p:txBody>
          <a:bodyPr/>
          <a:lstStyle/>
          <a:p>
            <a:fld id="{73563063-A622-4343-A872-5D5188E49DE0}" type="slidenum">
              <a:rPr lang="cs-CZ" smtClean="0"/>
              <a:pPr/>
              <a:t>‹#›</a:t>
            </a:fld>
            <a:endParaRPr lang="cs-CZ"/>
          </a:p>
        </p:txBody>
      </p:sp>
    </p:spTree>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1">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r>
              <a:rPr lang="cs-CZ" smtClean="0"/>
              <a:t>3.12.2013</a:t>
            </a:r>
            <a:endParaRPr lang="cs-CZ"/>
          </a:p>
        </p:txBody>
      </p:sp>
      <p:sp>
        <p:nvSpPr>
          <p:cNvPr id="5" name="Zástupný symbol pro zápatí 4"/>
          <p:cNvSpPr>
            <a:spLocks noGrp="1"/>
          </p:cNvSpPr>
          <p:nvPr>
            <p:ph type="ftr" sz="quarter" idx="11"/>
          </p:nvPr>
        </p:nvSpPr>
        <p:spPr>
          <a:xfrm>
            <a:off x="1735358" y="6556810"/>
            <a:ext cx="2895600" cy="228600"/>
          </a:xfrm>
        </p:spPr>
        <p:txBody>
          <a:bodyPr bIns="0" anchor="b"/>
          <a:lstStyle>
            <a:lvl1pPr algn="l">
              <a:defRPr>
                <a:solidFill>
                  <a:schemeClr val="tx2"/>
                </a:solidFill>
              </a:defRPr>
            </a:lvl1pPr>
            <a:extLst/>
          </a:lstStyle>
          <a:p>
            <a:r>
              <a:rPr lang="cs-CZ" smtClean="0"/>
              <a:t>Úmluva o právech dítěte</a:t>
            </a:r>
            <a:endParaRPr lang="cs-CZ"/>
          </a:p>
        </p:txBody>
      </p:sp>
      <p:sp>
        <p:nvSpPr>
          <p:cNvPr id="6" name="Zástupný symbol pro číslo snímku 5"/>
          <p:cNvSpPr>
            <a:spLocks noGrp="1"/>
          </p:cNvSpPr>
          <p:nvPr>
            <p:ph type="sldNum" sz="quarter" idx="12"/>
          </p:nvPr>
        </p:nvSpPr>
        <p:spPr>
          <a:xfrm>
            <a:off x="6733952" y="6555112"/>
            <a:ext cx="588336" cy="228600"/>
          </a:xfrm>
        </p:spPr>
        <p:txBody>
          <a:bodyPr/>
          <a:lstStyle>
            <a:extLst/>
          </a:lstStyle>
          <a:p>
            <a:fld id="{135F3437-84DA-4C0D-9D1D-BB6417931854}"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transition spd="med">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r>
              <a:rPr lang="cs-CZ" smtClean="0"/>
              <a:t>3.12.2013</a:t>
            </a:r>
            <a:endParaRPr lang="cs-CZ"/>
          </a:p>
        </p:txBody>
      </p:sp>
      <p:sp>
        <p:nvSpPr>
          <p:cNvPr id="6" name="Zástupný symbol pro zápatí 5"/>
          <p:cNvSpPr>
            <a:spLocks noGrp="1"/>
          </p:cNvSpPr>
          <p:nvPr>
            <p:ph type="ftr" sz="quarter" idx="11"/>
          </p:nvPr>
        </p:nvSpPr>
        <p:spPr/>
        <p:txBody>
          <a:bodyPr/>
          <a:lstStyle/>
          <a:p>
            <a:r>
              <a:rPr lang="cs-CZ" smtClean="0"/>
              <a:t>Úmluva o právech dítěte</a:t>
            </a:r>
            <a:endParaRPr lang="cs-CZ"/>
          </a:p>
        </p:txBody>
      </p:sp>
      <p:sp>
        <p:nvSpPr>
          <p:cNvPr id="7" name="Zástupný symbol pro číslo snímku 6"/>
          <p:cNvSpPr>
            <a:spLocks noGrp="1"/>
          </p:cNvSpPr>
          <p:nvPr>
            <p:ph type="sldNum" sz="quarter" idx="12"/>
          </p:nvPr>
        </p:nvSpPr>
        <p:spPr/>
        <p:txBody>
          <a:bodyPr/>
          <a:lstStyle/>
          <a:p>
            <a:fld id="{73563063-A622-4343-A872-5D5188E49DE0}" type="slidenum">
              <a:rPr lang="cs-CZ" smtClean="0"/>
              <a:pPr/>
              <a:t>‹#›</a:t>
            </a:fld>
            <a:endParaRPr lang="cs-CZ"/>
          </a:p>
        </p:txBody>
      </p:sp>
    </p:spTree>
  </p:cSld>
  <p:clrMapOvr>
    <a:masterClrMapping/>
  </p:clrMapOvr>
  <p:transition spd="med">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r>
              <a:rPr lang="cs-CZ" smtClean="0"/>
              <a:t>3.12.2013</a:t>
            </a:r>
            <a:endParaRPr lang="cs-CZ"/>
          </a:p>
        </p:txBody>
      </p:sp>
      <p:sp>
        <p:nvSpPr>
          <p:cNvPr id="8" name="Zástupný symbol pro zápatí 7"/>
          <p:cNvSpPr>
            <a:spLocks noGrp="1"/>
          </p:cNvSpPr>
          <p:nvPr>
            <p:ph type="ftr" sz="quarter" idx="11"/>
          </p:nvPr>
        </p:nvSpPr>
        <p:spPr/>
        <p:txBody>
          <a:bodyPr/>
          <a:lstStyle/>
          <a:p>
            <a:r>
              <a:rPr lang="cs-CZ" smtClean="0"/>
              <a:t>Úmluva o právech dítěte</a:t>
            </a:r>
            <a:endParaRPr lang="cs-CZ"/>
          </a:p>
        </p:txBody>
      </p:sp>
      <p:sp>
        <p:nvSpPr>
          <p:cNvPr id="9" name="Zástupný symbol pro číslo snímku 8"/>
          <p:cNvSpPr>
            <a:spLocks noGrp="1"/>
          </p:cNvSpPr>
          <p:nvPr>
            <p:ph type="sldNum" sz="quarter" idx="12"/>
          </p:nvPr>
        </p:nvSpPr>
        <p:spPr/>
        <p:txBody>
          <a:bodyPr/>
          <a:lstStyle/>
          <a:p>
            <a:fld id="{73563063-A622-4343-A872-5D5188E49DE0}" type="slidenum">
              <a:rPr lang="cs-CZ" smtClean="0"/>
              <a:pPr/>
              <a:t>‹#›</a:t>
            </a:fld>
            <a:endParaRPr lang="cs-CZ"/>
          </a:p>
        </p:txBody>
      </p:sp>
    </p:spTree>
  </p:cSld>
  <p:clrMapOvr>
    <a:masterClrMapping/>
  </p:clrMapOvr>
  <p:transition spd="med">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r>
              <a:rPr lang="cs-CZ" smtClean="0"/>
              <a:t>3.12.2013</a:t>
            </a:r>
            <a:endParaRPr lang="cs-CZ"/>
          </a:p>
        </p:txBody>
      </p:sp>
      <p:sp>
        <p:nvSpPr>
          <p:cNvPr id="4" name="Zástupný symbol pro zápatí 3"/>
          <p:cNvSpPr>
            <a:spLocks noGrp="1"/>
          </p:cNvSpPr>
          <p:nvPr>
            <p:ph type="ftr" sz="quarter" idx="11"/>
          </p:nvPr>
        </p:nvSpPr>
        <p:spPr/>
        <p:txBody>
          <a:bodyPr/>
          <a:lstStyle/>
          <a:p>
            <a:r>
              <a:rPr lang="cs-CZ" smtClean="0"/>
              <a:t>Úmluva o právech dítěte</a:t>
            </a:r>
            <a:endParaRPr lang="cs-CZ"/>
          </a:p>
        </p:txBody>
      </p:sp>
      <p:sp>
        <p:nvSpPr>
          <p:cNvPr id="5" name="Zástupný symbol pro číslo snímku 4"/>
          <p:cNvSpPr>
            <a:spLocks noGrp="1"/>
          </p:cNvSpPr>
          <p:nvPr>
            <p:ph type="sldNum" sz="quarter" idx="12"/>
          </p:nvPr>
        </p:nvSpPr>
        <p:spPr/>
        <p:txBody>
          <a:bodyPr/>
          <a:lstStyle/>
          <a:p>
            <a:fld id="{73563063-A622-4343-A872-5D5188E49DE0}" type="slidenum">
              <a:rPr lang="cs-CZ" smtClean="0"/>
              <a:pPr/>
              <a:t>‹#›</a:t>
            </a:fld>
            <a:endParaRPr lang="cs-CZ"/>
          </a:p>
        </p:txBody>
      </p:sp>
    </p:spTree>
  </p:cSld>
  <p:clrMapOvr>
    <a:masterClrMapping/>
  </p:clrMapOvr>
  <p:transition spd="med">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r>
              <a:rPr lang="cs-CZ" smtClean="0"/>
              <a:t>3.12.2013</a:t>
            </a:r>
            <a:endParaRPr lang="cs-CZ"/>
          </a:p>
        </p:txBody>
      </p:sp>
      <p:sp>
        <p:nvSpPr>
          <p:cNvPr id="3" name="Zástupný symbol pro zápatí 2"/>
          <p:cNvSpPr>
            <a:spLocks noGrp="1"/>
          </p:cNvSpPr>
          <p:nvPr>
            <p:ph type="ftr" sz="quarter" idx="11"/>
          </p:nvPr>
        </p:nvSpPr>
        <p:spPr/>
        <p:txBody>
          <a:bodyPr/>
          <a:lstStyle/>
          <a:p>
            <a:r>
              <a:rPr lang="cs-CZ" smtClean="0"/>
              <a:t>Úmluva o právech dítěte</a:t>
            </a:r>
            <a:endParaRPr lang="cs-CZ"/>
          </a:p>
        </p:txBody>
      </p:sp>
      <p:sp>
        <p:nvSpPr>
          <p:cNvPr id="4" name="Zástupný symbol pro číslo snímku 3"/>
          <p:cNvSpPr>
            <a:spLocks noGrp="1"/>
          </p:cNvSpPr>
          <p:nvPr>
            <p:ph type="sldNum" sz="quarter" idx="12"/>
          </p:nvPr>
        </p:nvSpPr>
        <p:spPr/>
        <p:txBody>
          <a:bodyPr/>
          <a:lstStyle/>
          <a:p>
            <a:fld id="{73563063-A622-4343-A872-5D5188E49DE0}" type="slidenum">
              <a:rPr lang="cs-CZ" smtClean="0"/>
              <a:pPr/>
              <a:t>‹#›</a:t>
            </a:fld>
            <a:endParaRPr lang="cs-CZ"/>
          </a:p>
        </p:txBody>
      </p:sp>
    </p:spTree>
  </p:cSld>
  <p:clrMapOvr>
    <a:masterClrMapping/>
  </p:clrMapOvr>
  <p:transition spd="med">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r>
              <a:rPr lang="cs-CZ" smtClean="0"/>
              <a:t>3.12.2013</a:t>
            </a:r>
            <a:endParaRPr lang="cs-CZ"/>
          </a:p>
        </p:txBody>
      </p:sp>
      <p:sp>
        <p:nvSpPr>
          <p:cNvPr id="6" name="Zástupný symbol pro zápatí 5"/>
          <p:cNvSpPr>
            <a:spLocks noGrp="1"/>
          </p:cNvSpPr>
          <p:nvPr>
            <p:ph type="ftr" sz="quarter" idx="11"/>
          </p:nvPr>
        </p:nvSpPr>
        <p:spPr/>
        <p:txBody>
          <a:bodyPr/>
          <a:lstStyle/>
          <a:p>
            <a:r>
              <a:rPr lang="cs-CZ" smtClean="0"/>
              <a:t>Úmluva o právech dítěte</a:t>
            </a:r>
            <a:endParaRPr lang="cs-CZ"/>
          </a:p>
        </p:txBody>
      </p:sp>
      <p:sp>
        <p:nvSpPr>
          <p:cNvPr id="7" name="Zástupný symbol pro číslo snímku 6"/>
          <p:cNvSpPr>
            <a:spLocks noGrp="1"/>
          </p:cNvSpPr>
          <p:nvPr>
            <p:ph type="sldNum" sz="quarter" idx="12"/>
          </p:nvPr>
        </p:nvSpPr>
        <p:spPr/>
        <p:txBody>
          <a:bodyPr/>
          <a:lstStyle/>
          <a:p>
            <a:fld id="{73563063-A622-4343-A872-5D5188E49DE0}" type="slidenum">
              <a:rPr lang="cs-CZ" smtClean="0"/>
              <a:pPr/>
              <a:t>‹#›</a:t>
            </a:fld>
            <a:endParaRPr lang="cs-CZ"/>
          </a:p>
        </p:txBody>
      </p:sp>
    </p:spTree>
  </p:cSld>
  <p:clrMapOvr>
    <a:masterClrMapping/>
  </p:clrMapOvr>
  <p:transition spd="med">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r>
              <a:rPr lang="cs-CZ" smtClean="0"/>
              <a:t>3.12.2013</a:t>
            </a:r>
            <a:endParaRPr lang="cs-CZ"/>
          </a:p>
        </p:txBody>
      </p:sp>
      <p:sp>
        <p:nvSpPr>
          <p:cNvPr id="6" name="Zástupný symbol pro zápatí 5"/>
          <p:cNvSpPr>
            <a:spLocks noGrp="1"/>
          </p:cNvSpPr>
          <p:nvPr>
            <p:ph type="ftr" sz="quarter" idx="11"/>
          </p:nvPr>
        </p:nvSpPr>
        <p:spPr/>
        <p:txBody>
          <a:bodyPr/>
          <a:lstStyle/>
          <a:p>
            <a:r>
              <a:rPr lang="cs-CZ" smtClean="0"/>
              <a:t>Úmluva o právech dítěte</a:t>
            </a:r>
            <a:endParaRPr lang="cs-CZ"/>
          </a:p>
        </p:txBody>
      </p:sp>
      <p:sp>
        <p:nvSpPr>
          <p:cNvPr id="7" name="Zástupný symbol pro číslo snímku 6"/>
          <p:cNvSpPr>
            <a:spLocks noGrp="1"/>
          </p:cNvSpPr>
          <p:nvPr>
            <p:ph type="sldNum" sz="quarter" idx="12"/>
          </p:nvPr>
        </p:nvSpPr>
        <p:spPr/>
        <p:txBody>
          <a:bodyPr/>
          <a:lstStyle/>
          <a:p>
            <a:fld id="{73563063-A622-4343-A872-5D5188E49DE0}" type="slidenum">
              <a:rPr lang="cs-CZ" smtClean="0"/>
              <a:pPr/>
              <a:t>‹#›</a:t>
            </a:fld>
            <a:endParaRPr lang="cs-CZ"/>
          </a:p>
        </p:txBody>
      </p:sp>
    </p:spTree>
  </p:cSld>
  <p:clrMapOvr>
    <a:masterClrMapping/>
  </p:clrMapOvr>
  <p:transition spd="med">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r>
              <a:rPr lang="cs-CZ" smtClean="0"/>
              <a:t>3.12.2013</a:t>
            </a:r>
            <a:endParaRPr lang="cs-CZ"/>
          </a:p>
        </p:txBody>
      </p:sp>
      <p:sp>
        <p:nvSpPr>
          <p:cNvPr id="5" name="Zástupný symbol pro zápatí 4"/>
          <p:cNvSpPr>
            <a:spLocks noGrp="1"/>
          </p:cNvSpPr>
          <p:nvPr>
            <p:ph type="ftr" sz="quarter" idx="11"/>
          </p:nvPr>
        </p:nvSpPr>
        <p:spPr/>
        <p:txBody>
          <a:bodyPr/>
          <a:lstStyle/>
          <a:p>
            <a:r>
              <a:rPr lang="cs-CZ" smtClean="0"/>
              <a:t>Úmluva o právech dítěte</a:t>
            </a:r>
            <a:endParaRPr lang="cs-CZ"/>
          </a:p>
        </p:txBody>
      </p:sp>
      <p:sp>
        <p:nvSpPr>
          <p:cNvPr id="6" name="Zástupný symbol pro číslo snímku 5"/>
          <p:cNvSpPr>
            <a:spLocks noGrp="1"/>
          </p:cNvSpPr>
          <p:nvPr>
            <p:ph type="sldNum" sz="quarter" idx="12"/>
          </p:nvPr>
        </p:nvSpPr>
        <p:spPr/>
        <p:txBody>
          <a:bodyPr/>
          <a:lstStyle/>
          <a:p>
            <a:fld id="{73563063-A622-4343-A872-5D5188E49DE0}" type="slidenum">
              <a:rPr lang="cs-CZ" smtClean="0"/>
              <a:pPr/>
              <a:t>‹#›</a:t>
            </a:fld>
            <a:endParaRPr lang="cs-CZ"/>
          </a:p>
        </p:txBody>
      </p:sp>
    </p:spTree>
  </p:cSld>
  <p:clrMapOvr>
    <a:masterClrMapping/>
  </p:clrMapOvr>
  <p:transition spd="med">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r>
              <a:rPr lang="cs-CZ" smtClean="0"/>
              <a:t>3.12.2013</a:t>
            </a:r>
            <a:endParaRPr lang="cs-CZ"/>
          </a:p>
        </p:txBody>
      </p:sp>
      <p:sp>
        <p:nvSpPr>
          <p:cNvPr id="5" name="Zástupný symbol pro zápatí 4"/>
          <p:cNvSpPr>
            <a:spLocks noGrp="1"/>
          </p:cNvSpPr>
          <p:nvPr>
            <p:ph type="ftr" sz="quarter" idx="11"/>
          </p:nvPr>
        </p:nvSpPr>
        <p:spPr/>
        <p:txBody>
          <a:bodyPr/>
          <a:lstStyle/>
          <a:p>
            <a:r>
              <a:rPr lang="cs-CZ" smtClean="0"/>
              <a:t>Úmluva o právech dítěte</a:t>
            </a:r>
            <a:endParaRPr lang="cs-CZ"/>
          </a:p>
        </p:txBody>
      </p:sp>
      <p:sp>
        <p:nvSpPr>
          <p:cNvPr id="6" name="Zástupný symbol pro číslo snímku 5"/>
          <p:cNvSpPr>
            <a:spLocks noGrp="1"/>
          </p:cNvSpPr>
          <p:nvPr>
            <p:ph type="sldNum" sz="quarter" idx="12"/>
          </p:nvPr>
        </p:nvSpPr>
        <p:spPr/>
        <p:txBody>
          <a:bodyPr/>
          <a:lstStyle/>
          <a:p>
            <a:fld id="{73563063-A622-4343-A872-5D5188E49DE0}" type="slidenum">
              <a:rPr lang="cs-CZ" smtClean="0"/>
              <a:pPr/>
              <a:t>‹#›</a:t>
            </a:fld>
            <a:endParaRPr lang="cs-CZ"/>
          </a:p>
        </p:txBody>
      </p:sp>
    </p:spTree>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320040"/>
            <a:ext cx="7242048" cy="1143000"/>
          </a:xfrm>
        </p:spPr>
        <p:txBody>
          <a:bodyPr/>
          <a:lstStyle>
            <a:extLst/>
          </a:lstStyle>
          <a:p>
            <a:r>
              <a:rPr kumimoji="0" lang="cs-CZ" smtClean="0"/>
              <a:t>Klepnutím lze upravit styl předlohy nadpisů.</a:t>
            </a:r>
            <a:endParaRPr kumimoji="0" lang="en-US"/>
          </a:p>
        </p:txBody>
      </p:sp>
      <p:sp>
        <p:nvSpPr>
          <p:cNvPr id="3" name="Zástupný symbol pro obsah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extLst/>
          </a:lstStyle>
          <a:p>
            <a:r>
              <a:rPr lang="cs-CZ" smtClean="0"/>
              <a:t>3.12.2013</a:t>
            </a:r>
            <a:endParaRPr lang="cs-CZ"/>
          </a:p>
        </p:txBody>
      </p:sp>
      <p:sp>
        <p:nvSpPr>
          <p:cNvPr id="6" name="Zástupný symbol pro zápatí 5"/>
          <p:cNvSpPr>
            <a:spLocks noGrp="1"/>
          </p:cNvSpPr>
          <p:nvPr>
            <p:ph type="ftr" sz="quarter" idx="11"/>
          </p:nvPr>
        </p:nvSpPr>
        <p:spPr/>
        <p:txBody>
          <a:bodyPr/>
          <a:lstStyle>
            <a:extLst/>
          </a:lstStyle>
          <a:p>
            <a:pPr algn="l"/>
            <a:r>
              <a:rPr lang="cs-CZ" dirty="0" smtClean="0"/>
              <a:t>Úmluva o právech dítěte</a:t>
            </a:r>
            <a:endParaRPr lang="cs-CZ" dirty="0"/>
          </a:p>
        </p:txBody>
      </p:sp>
      <p:sp>
        <p:nvSpPr>
          <p:cNvPr id="7" name="Zástupný symbol pro číslo snímku 6"/>
          <p:cNvSpPr>
            <a:spLocks noGrp="1"/>
          </p:cNvSpPr>
          <p:nvPr>
            <p:ph type="sldNum" sz="quarter" idx="12"/>
          </p:nvPr>
        </p:nvSpPr>
        <p:spPr/>
        <p:txBody>
          <a:bodyPr/>
          <a:lstStyle>
            <a:extLst/>
          </a:lstStyle>
          <a:p>
            <a:fld id="{135F3437-84DA-4C0D-9D1D-BB6417931854}" type="slidenum">
              <a:rPr lang="cs-CZ" smtClean="0"/>
              <a:pPr/>
              <a:t>‹#›</a:t>
            </a:fld>
            <a:endParaRPr lang="cs-CZ"/>
          </a:p>
        </p:txBody>
      </p:sp>
    </p:spTree>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320040"/>
            <a:ext cx="7242048" cy="1143000"/>
          </a:xfrm>
        </p:spPr>
        <p:txBody>
          <a:bodyPr anchor="b"/>
          <a:lstStyle>
            <a:lvl1pPr>
              <a:defRPr/>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Klepnutím lze upravit styly předlohy textu.</a:t>
            </a:r>
          </a:p>
        </p:txBody>
      </p:sp>
      <p:sp>
        <p:nvSpPr>
          <p:cNvPr id="5" name="Zástupný symbol pro obsah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extLst/>
          </a:lstStyle>
          <a:p>
            <a:r>
              <a:rPr lang="cs-CZ" smtClean="0"/>
              <a:t>3.12.2013</a:t>
            </a:r>
            <a:endParaRPr lang="cs-CZ"/>
          </a:p>
        </p:txBody>
      </p:sp>
      <p:sp>
        <p:nvSpPr>
          <p:cNvPr id="8" name="Zástupný symbol pro zápatí 7"/>
          <p:cNvSpPr>
            <a:spLocks noGrp="1"/>
          </p:cNvSpPr>
          <p:nvPr>
            <p:ph type="ftr" sz="quarter" idx="11"/>
          </p:nvPr>
        </p:nvSpPr>
        <p:spPr/>
        <p:txBody>
          <a:bodyPr/>
          <a:lstStyle>
            <a:extLst/>
          </a:lstStyle>
          <a:p>
            <a:pPr algn="l"/>
            <a:r>
              <a:rPr lang="cs-CZ" dirty="0" smtClean="0"/>
              <a:t>Úmluva o právech dítěte</a:t>
            </a:r>
            <a:endParaRPr lang="cs-CZ" dirty="0"/>
          </a:p>
        </p:txBody>
      </p:sp>
      <p:sp>
        <p:nvSpPr>
          <p:cNvPr id="9" name="Zástupný symbol pro číslo snímku 8"/>
          <p:cNvSpPr>
            <a:spLocks noGrp="1"/>
          </p:cNvSpPr>
          <p:nvPr>
            <p:ph type="sldNum" sz="quarter" idx="12"/>
          </p:nvPr>
        </p:nvSpPr>
        <p:spPr/>
        <p:txBody>
          <a:bodyPr/>
          <a:lstStyle>
            <a:extLst/>
          </a:lstStyle>
          <a:p>
            <a:fld id="{135F3437-84DA-4C0D-9D1D-BB6417931854}" type="slidenum">
              <a:rPr lang="cs-CZ" smtClean="0"/>
              <a:pPr/>
              <a:t>‹#›</a:t>
            </a:fld>
            <a:endParaRPr lang="cs-CZ"/>
          </a:p>
        </p:txBody>
      </p:sp>
    </p:spTree>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320040"/>
            <a:ext cx="7242048" cy="1143000"/>
          </a:xfrm>
        </p:spPr>
        <p:txBody>
          <a:bodyPr/>
          <a:lstStyle>
            <a:extLst/>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extLst/>
          </a:lstStyle>
          <a:p>
            <a:r>
              <a:rPr lang="cs-CZ" smtClean="0"/>
              <a:t>3.12.2013</a:t>
            </a:r>
            <a:endParaRPr lang="cs-CZ"/>
          </a:p>
        </p:txBody>
      </p:sp>
      <p:sp>
        <p:nvSpPr>
          <p:cNvPr id="4" name="Zástupný symbol pro zápatí 3"/>
          <p:cNvSpPr>
            <a:spLocks noGrp="1"/>
          </p:cNvSpPr>
          <p:nvPr>
            <p:ph type="ftr" sz="quarter" idx="11"/>
          </p:nvPr>
        </p:nvSpPr>
        <p:spPr/>
        <p:txBody>
          <a:bodyPr/>
          <a:lstStyle>
            <a:extLst/>
          </a:lstStyle>
          <a:p>
            <a:r>
              <a:rPr lang="cs-CZ" smtClean="0"/>
              <a:t>Úmluva o právech dítěte</a:t>
            </a:r>
            <a:endParaRPr lang="cs-CZ"/>
          </a:p>
        </p:txBody>
      </p:sp>
      <p:sp>
        <p:nvSpPr>
          <p:cNvPr id="5" name="Zástupný symbol pro číslo snímku 4"/>
          <p:cNvSpPr>
            <a:spLocks noGrp="1"/>
          </p:cNvSpPr>
          <p:nvPr>
            <p:ph type="sldNum" sz="quarter" idx="12"/>
          </p:nvPr>
        </p:nvSpPr>
        <p:spPr/>
        <p:txBody>
          <a:bodyPr/>
          <a:lstStyle>
            <a:extLst/>
          </a:lstStyle>
          <a:p>
            <a:fld id="{135F3437-84DA-4C0D-9D1D-BB6417931854}" type="slidenum">
              <a:rPr lang="cs-CZ" smtClean="0"/>
              <a:pPr/>
              <a:t>‹#›</a:t>
            </a:fld>
            <a:endParaRPr lang="cs-CZ"/>
          </a:p>
        </p:txBody>
      </p:sp>
    </p:spTree>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a:defRPr>
                <a:solidFill>
                  <a:schemeClr val="tx2"/>
                </a:solidFill>
              </a:defRPr>
            </a:lvl1pPr>
            <a:extLst/>
          </a:lstStyle>
          <a:p>
            <a:r>
              <a:rPr lang="cs-CZ" smtClean="0"/>
              <a:t>3.12.2013</a:t>
            </a:r>
            <a:endParaRPr lang="cs-CZ"/>
          </a:p>
        </p:txBody>
      </p:sp>
      <p:sp>
        <p:nvSpPr>
          <p:cNvPr id="3" name="Zástupný symbol pro zápatí 2"/>
          <p:cNvSpPr>
            <a:spLocks noGrp="1"/>
          </p:cNvSpPr>
          <p:nvPr>
            <p:ph type="ftr" sz="quarter" idx="11"/>
          </p:nvPr>
        </p:nvSpPr>
        <p:spPr/>
        <p:txBody>
          <a:bodyPr/>
          <a:lstStyle>
            <a:lvl1pPr>
              <a:defRPr>
                <a:solidFill>
                  <a:schemeClr val="tx2"/>
                </a:solidFill>
              </a:defRPr>
            </a:lvl1pPr>
            <a:extLst/>
          </a:lstStyle>
          <a:p>
            <a:r>
              <a:rPr lang="cs-CZ" smtClean="0"/>
              <a:t>Úmluva o právech dítěte</a:t>
            </a:r>
            <a:endParaRPr lang="cs-CZ"/>
          </a:p>
        </p:txBody>
      </p:sp>
      <p:sp>
        <p:nvSpPr>
          <p:cNvPr id="4" name="Zástupný symbol pro číslo snímku 3"/>
          <p:cNvSpPr>
            <a:spLocks noGrp="1"/>
          </p:cNvSpPr>
          <p:nvPr>
            <p:ph type="sldNum" sz="quarter" idx="12"/>
          </p:nvPr>
        </p:nvSpPr>
        <p:spPr/>
        <p:txBody>
          <a:bodyPr/>
          <a:lstStyle>
            <a:extLst/>
          </a:lstStyle>
          <a:p>
            <a:fld id="{135F3437-84DA-4C0D-9D1D-BB6417931854}" type="slidenum">
              <a:rPr lang="cs-CZ" smtClean="0"/>
              <a:pPr/>
              <a:t>‹#›</a:t>
            </a:fld>
            <a:endParaRPr lang="cs-CZ"/>
          </a:p>
        </p:txBody>
      </p:sp>
    </p:spTree>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cs-CZ" smtClean="0"/>
              <a:t>Klepnutím lze upravit styly předlohy textu.</a:t>
            </a:r>
          </a:p>
        </p:txBody>
      </p:sp>
      <p:sp>
        <p:nvSpPr>
          <p:cNvPr id="4" name="Zástupný symbol pro obsah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extLst/>
          </a:lstStyle>
          <a:p>
            <a:r>
              <a:rPr lang="cs-CZ" smtClean="0"/>
              <a:t>3.12.2013</a:t>
            </a:r>
            <a:endParaRPr lang="cs-CZ"/>
          </a:p>
        </p:txBody>
      </p:sp>
      <p:sp>
        <p:nvSpPr>
          <p:cNvPr id="6" name="Zástupný symbol pro zápatí 5"/>
          <p:cNvSpPr>
            <a:spLocks noGrp="1"/>
          </p:cNvSpPr>
          <p:nvPr>
            <p:ph type="ftr" sz="quarter" idx="11"/>
          </p:nvPr>
        </p:nvSpPr>
        <p:spPr/>
        <p:txBody>
          <a:bodyPr/>
          <a:lstStyle>
            <a:extLst/>
          </a:lstStyle>
          <a:p>
            <a:pPr algn="l"/>
            <a:r>
              <a:rPr lang="cs-CZ" dirty="0" smtClean="0"/>
              <a:t>Úmluva o právech dítěte</a:t>
            </a:r>
            <a:endParaRPr lang="cs-CZ" dirty="0"/>
          </a:p>
        </p:txBody>
      </p:sp>
      <p:sp>
        <p:nvSpPr>
          <p:cNvPr id="7" name="Zástupný symbol pro číslo snímku 6"/>
          <p:cNvSpPr>
            <a:spLocks noGrp="1"/>
          </p:cNvSpPr>
          <p:nvPr>
            <p:ph type="sldNum" sz="quarter" idx="12"/>
          </p:nvPr>
        </p:nvSpPr>
        <p:spPr/>
        <p:txBody>
          <a:bodyPr/>
          <a:lstStyle>
            <a:extLst/>
          </a:lstStyle>
          <a:p>
            <a:fld id="{135F3437-84DA-4C0D-9D1D-BB6417931854}" type="slidenum">
              <a:rPr lang="cs-CZ" smtClean="0"/>
              <a:pPr/>
              <a:t>‹#›</a:t>
            </a:fld>
            <a:endParaRPr lang="cs-CZ"/>
          </a:p>
        </p:txBody>
      </p:sp>
    </p:spTree>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bdélník 8"/>
          <p:cNvSpPr/>
          <p:nvPr/>
        </p:nvSpPr>
        <p:spPr>
          <a:xfrm flipH="1">
            <a:off x="8153400" y="0"/>
            <a:ext cx="990600" cy="6858000"/>
          </a:xfrm>
          <a:prstGeom prst="rect">
            <a:avLst/>
          </a:prstGeom>
          <a:blipFill>
            <a:blip r:embed="rId15"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Zástupný symbol pro nadpis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cs-CZ" smtClean="0"/>
              <a:t>Klepnutím lze upravit styl předlohy nadpisů.</a:t>
            </a:r>
            <a:endParaRPr kumimoji="0" lang="en-US"/>
          </a:p>
        </p:txBody>
      </p:sp>
      <p:sp>
        <p:nvSpPr>
          <p:cNvPr id="31" name="Zástupný symbol pro text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27" name="Zástupný symbol pro datum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r>
              <a:rPr lang="cs-CZ" smtClean="0"/>
              <a:t>3.12.2013</a:t>
            </a:r>
            <a:endParaRPr lang="cs-CZ"/>
          </a:p>
        </p:txBody>
      </p:sp>
      <p:sp>
        <p:nvSpPr>
          <p:cNvPr id="4" name="Zástupný symbol pro zápatí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lgn="l"/>
            <a:r>
              <a:rPr lang="cs-CZ" dirty="0" smtClean="0"/>
              <a:t>Úmluva o právech dítěte</a:t>
            </a:r>
            <a:endParaRPr lang="cs-CZ" dirty="0"/>
          </a:p>
        </p:txBody>
      </p:sp>
      <p:sp>
        <p:nvSpPr>
          <p:cNvPr id="16" name="Zástupný symbol pro číslo snímku 15"/>
          <p:cNvSpPr>
            <a:spLocks noGrp="1"/>
          </p:cNvSpPr>
          <p:nvPr>
            <p:ph type="sldNum" sz="quarter" idx="4"/>
          </p:nvPr>
        </p:nvSpPr>
        <p:spPr>
          <a:xfrm>
            <a:off x="6251448" y="6556248"/>
            <a:ext cx="1488904"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135F3437-84DA-4C0D-9D1D-BB6417931854}" type="slidenum">
              <a:rPr lang="cs-CZ" smtClean="0"/>
              <a:pPr/>
              <a:t>‹#›</a:t>
            </a:fld>
            <a:endParaRPr lang="cs-CZ" dirty="0"/>
          </a:p>
        </p:txBody>
      </p:sp>
    </p:spTree>
  </p:cSld>
  <p:clrMap bg1="lt1" tx1="dk1" bg2="lt2" tx2="dk2" accent1="accent1" accent2="accent2" accent3="accent3" accent4="accent4" accent5="accent5" accent6="accent6" hlink="hlink" folHlink="folHlink"/>
  <p:sldLayoutIdLst>
    <p:sldLayoutId id="2147483661" r:id="rId1"/>
    <p:sldLayoutId id="2147483696"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710" r:id="rId13"/>
  </p:sldLayoutIdLst>
  <p:transition spd="med">
    <p:random/>
  </p:transition>
  <p:hf hdr="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cs-CZ" smtClean="0"/>
              <a:t>3.12.2013</a:t>
            </a:r>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cs-CZ" smtClean="0"/>
              <a:t>Úmluva o právech dítěte</a:t>
            </a: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489056-BD4E-4ED9-9699-6A45F8D1A151}"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ransition spd="med">
    <p:random/>
  </p:transition>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cs-CZ" smtClean="0"/>
              <a:t>3.12.2013</a:t>
            </a:r>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cs-CZ" smtClean="0"/>
              <a:t>Úmluva o právech dítěte</a:t>
            </a: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2EDBE5-7910-4987-BC33-AE4268ED06D6}"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random/>
  </p:transition>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cs-CZ" smtClean="0"/>
              <a:t>3.12.2013</a:t>
            </a:r>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cs-CZ" smtClean="0"/>
              <a:t>Úmluva o právech dítěte</a:t>
            </a: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563063-A622-4343-A872-5D5188E49DE0}"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random/>
  </p:transition>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42.jpeg"/></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47.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366868" y="533400"/>
            <a:ext cx="5105400" cy="1455440"/>
          </a:xfrm>
        </p:spPr>
        <p:txBody>
          <a:bodyPr/>
          <a:lstStyle/>
          <a:p>
            <a:pPr algn="ctr"/>
            <a:r>
              <a:rPr lang="cs-CZ" dirty="0" smtClean="0"/>
              <a:t>úmluva </a:t>
            </a:r>
            <a:br>
              <a:rPr lang="cs-CZ" dirty="0" smtClean="0"/>
            </a:br>
            <a:r>
              <a:rPr lang="cs-CZ" dirty="0" smtClean="0"/>
              <a:t>o právech dítěte</a:t>
            </a:r>
            <a:endParaRPr lang="cs-CZ" dirty="0"/>
          </a:p>
        </p:txBody>
      </p:sp>
      <p:sp>
        <p:nvSpPr>
          <p:cNvPr id="3" name="Podnadpis 2"/>
          <p:cNvSpPr>
            <a:spLocks noGrp="1"/>
          </p:cNvSpPr>
          <p:nvPr>
            <p:ph type="subTitle" idx="1"/>
          </p:nvPr>
        </p:nvSpPr>
        <p:spPr/>
        <p:txBody>
          <a:bodyPr/>
          <a:lstStyle/>
          <a:p>
            <a:pPr algn="ctr"/>
            <a:r>
              <a:rPr lang="cs-CZ" dirty="0" smtClean="0"/>
              <a:t>MSSP 1. ROČNÍK</a:t>
            </a:r>
            <a:endParaRPr lang="cs-CZ" dirty="0"/>
          </a:p>
        </p:txBody>
      </p:sp>
    </p:spTree>
  </p:cSld>
  <p:clrMapOvr>
    <a:masterClrMapping/>
  </p:clrMapOvr>
  <p:transition spd="med">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Práva rodičů</a:t>
            </a:r>
            <a:endParaRPr lang="cs-CZ" dirty="0"/>
          </a:p>
        </p:txBody>
      </p:sp>
      <p:sp>
        <p:nvSpPr>
          <p:cNvPr id="3" name="Zástupný symbol pro obsah 2"/>
          <p:cNvSpPr>
            <a:spLocks noGrp="1"/>
          </p:cNvSpPr>
          <p:nvPr>
            <p:ph idx="1"/>
          </p:nvPr>
        </p:nvSpPr>
        <p:spPr/>
        <p:txBody>
          <a:bodyPr/>
          <a:lstStyle/>
          <a:p>
            <a:pPr>
              <a:buNone/>
            </a:pPr>
            <a:r>
              <a:rPr lang="cs-CZ" dirty="0" smtClean="0"/>
              <a:t>Článek 5</a:t>
            </a:r>
          </a:p>
          <a:p>
            <a:endParaRPr lang="cs-CZ" b="1" dirty="0" smtClean="0"/>
          </a:p>
          <a:p>
            <a:r>
              <a:rPr lang="cs-CZ" dirty="0" smtClean="0"/>
              <a:t>Rodiče </a:t>
            </a:r>
            <a:r>
              <a:rPr lang="cs-CZ" b="1" dirty="0" smtClean="0"/>
              <a:t>orientují a usměrňují dítě </a:t>
            </a:r>
            <a:r>
              <a:rPr lang="cs-CZ" dirty="0" smtClean="0"/>
              <a:t>při výkonu práv v souladu s místním obyčejem a v souladu s jeho rozvíjejícími se schopnostmi.</a:t>
            </a:r>
            <a:br>
              <a:rPr lang="cs-CZ" dirty="0" smtClean="0"/>
            </a:b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10</a:t>
            </a:fld>
            <a:endParaRPr lang="cs-CZ" dirty="0"/>
          </a:p>
        </p:txBody>
      </p:sp>
      <p:pic>
        <p:nvPicPr>
          <p:cNvPr id="7" name="Obrázek 6" descr="images (1).jpg"/>
          <p:cNvPicPr>
            <a:picLocks noChangeAspect="1"/>
          </p:cNvPicPr>
          <p:nvPr/>
        </p:nvPicPr>
        <p:blipFill>
          <a:blip r:embed="rId3" cstate="print"/>
          <a:stretch>
            <a:fillRect/>
          </a:stretch>
        </p:blipFill>
        <p:spPr>
          <a:xfrm>
            <a:off x="2843808" y="3990597"/>
            <a:ext cx="2374007" cy="2493249"/>
          </a:xfrm>
          <a:prstGeom prst="rect">
            <a:avLst/>
          </a:prstGeom>
        </p:spPr>
      </p:pic>
    </p:spTree>
  </p:cSld>
  <p:clrMapOvr>
    <a:masterClrMapping/>
  </p:clrMapOvr>
  <p:transition spd="med">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Úmluva zaručuje Právo</a:t>
            </a:r>
            <a:endParaRPr lang="cs-CZ" dirty="0"/>
          </a:p>
        </p:txBody>
      </p:sp>
      <p:sp>
        <p:nvSpPr>
          <p:cNvPr id="3" name="Zástupný symbol pro obsah 2"/>
          <p:cNvSpPr>
            <a:spLocks noGrp="1"/>
          </p:cNvSpPr>
          <p:nvPr>
            <p:ph idx="1"/>
          </p:nvPr>
        </p:nvSpPr>
        <p:spPr/>
        <p:txBody>
          <a:bodyPr/>
          <a:lstStyle/>
          <a:p>
            <a:pPr>
              <a:buNone/>
            </a:pPr>
            <a:r>
              <a:rPr lang="cs-CZ" dirty="0" smtClean="0"/>
              <a:t>Článek 6</a:t>
            </a:r>
          </a:p>
          <a:p>
            <a:pPr>
              <a:buNone/>
            </a:pPr>
            <a:endParaRPr lang="cs-CZ" dirty="0" smtClean="0"/>
          </a:p>
          <a:p>
            <a:r>
              <a:rPr lang="cs-CZ" dirty="0" smtClean="0"/>
              <a:t>Na život</a:t>
            </a:r>
          </a:p>
          <a:p>
            <a:endParaRPr lang="cs-CZ" dirty="0" smtClean="0"/>
          </a:p>
          <a:p>
            <a:pPr>
              <a:buNone/>
            </a:pPr>
            <a:endParaRPr lang="cs-CZ" dirty="0"/>
          </a:p>
        </p:txBody>
      </p:sp>
      <p:sp>
        <p:nvSpPr>
          <p:cNvPr id="4" name="Zástupný symbol pro datum 3"/>
          <p:cNvSpPr>
            <a:spLocks noGrp="1"/>
          </p:cNvSpPr>
          <p:nvPr>
            <p:ph type="dt" sz="half" idx="10"/>
          </p:nvPr>
        </p:nvSpPr>
        <p:spPr/>
        <p:txBody>
          <a:bodyPr/>
          <a:lstStyle/>
          <a:p>
            <a:r>
              <a:rPr lang="cs-CZ" smtClean="0"/>
              <a:t>3.12.2013</a:t>
            </a:r>
            <a:endParaRPr lang="cs-CZ"/>
          </a:p>
        </p:txBody>
      </p:sp>
      <p:sp>
        <p:nvSpPr>
          <p:cNvPr id="5" name="Zástupný symbol pro číslo snímku 4"/>
          <p:cNvSpPr>
            <a:spLocks noGrp="1"/>
          </p:cNvSpPr>
          <p:nvPr>
            <p:ph type="sldNum" sz="quarter" idx="12"/>
          </p:nvPr>
        </p:nvSpPr>
        <p:spPr/>
        <p:txBody>
          <a:bodyPr/>
          <a:lstStyle/>
          <a:p>
            <a:fld id="{135F3437-84DA-4C0D-9D1D-BB6417931854}" type="slidenum">
              <a:rPr lang="cs-CZ" smtClean="0"/>
              <a:pPr/>
              <a:t>11</a:t>
            </a:fld>
            <a:endParaRPr lang="cs-CZ"/>
          </a:p>
        </p:txBody>
      </p:sp>
      <p:sp>
        <p:nvSpPr>
          <p:cNvPr id="6" name="Zástupný symbol pro zápatí 5"/>
          <p:cNvSpPr>
            <a:spLocks noGrp="1"/>
          </p:cNvSpPr>
          <p:nvPr>
            <p:ph type="ftr" sz="quarter" idx="11"/>
          </p:nvPr>
        </p:nvSpPr>
        <p:spPr/>
        <p:txBody>
          <a:bodyPr/>
          <a:lstStyle/>
          <a:p>
            <a:pPr algn="l"/>
            <a:r>
              <a:rPr lang="cs-CZ" dirty="0" smtClean="0"/>
              <a:t>Úmluva o právech dítěte</a:t>
            </a:r>
            <a:endParaRPr lang="cs-CZ" dirty="0"/>
          </a:p>
        </p:txBody>
      </p:sp>
      <p:pic>
        <p:nvPicPr>
          <p:cNvPr id="7" name="Obrázek 6" descr="deti.jpg"/>
          <p:cNvPicPr>
            <a:picLocks noChangeAspect="1"/>
          </p:cNvPicPr>
          <p:nvPr/>
        </p:nvPicPr>
        <p:blipFill>
          <a:blip r:embed="rId3" cstate="print"/>
          <a:stretch>
            <a:fillRect/>
          </a:stretch>
        </p:blipFill>
        <p:spPr>
          <a:xfrm>
            <a:off x="3419872" y="2492896"/>
            <a:ext cx="3516752" cy="3461370"/>
          </a:xfrm>
          <a:prstGeom prst="rect">
            <a:avLst/>
          </a:prstGeom>
        </p:spPr>
      </p:pic>
    </p:spTree>
  </p:cSld>
  <p:clrMapOvr>
    <a:masterClrMapping/>
  </p:clrMapOvr>
  <p:transition spd="med">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Úmluva zaručuje Právo</a:t>
            </a:r>
            <a:endParaRPr lang="cs-CZ" dirty="0"/>
          </a:p>
        </p:txBody>
      </p:sp>
      <p:sp>
        <p:nvSpPr>
          <p:cNvPr id="3" name="Zástupný symbol pro obsah 2"/>
          <p:cNvSpPr>
            <a:spLocks noGrp="1"/>
          </p:cNvSpPr>
          <p:nvPr>
            <p:ph idx="1"/>
          </p:nvPr>
        </p:nvSpPr>
        <p:spPr/>
        <p:txBody>
          <a:bodyPr/>
          <a:lstStyle/>
          <a:p>
            <a:pPr>
              <a:buNone/>
            </a:pPr>
            <a:r>
              <a:rPr lang="cs-CZ" dirty="0" smtClean="0"/>
              <a:t>Článek 7</a:t>
            </a:r>
          </a:p>
          <a:p>
            <a:r>
              <a:rPr lang="cs-CZ" dirty="0" smtClean="0"/>
              <a:t>Na registraci ihned po narození</a:t>
            </a:r>
          </a:p>
          <a:p>
            <a:r>
              <a:rPr lang="cs-CZ" dirty="0" smtClean="0"/>
              <a:t>jméno</a:t>
            </a:r>
          </a:p>
          <a:p>
            <a:r>
              <a:rPr lang="cs-CZ" dirty="0" smtClean="0"/>
              <a:t>národnost</a:t>
            </a:r>
          </a:p>
          <a:p>
            <a:r>
              <a:rPr lang="cs-CZ" dirty="0" smtClean="0"/>
              <a:t>státní příslušnost</a:t>
            </a:r>
          </a:p>
          <a:p>
            <a:r>
              <a:rPr lang="cs-CZ" dirty="0" smtClean="0"/>
              <a:t>(znát své rodiče)</a:t>
            </a:r>
          </a:p>
          <a:p>
            <a:r>
              <a:rPr lang="cs-CZ" dirty="0" smtClean="0"/>
              <a:t>péči rodičů</a:t>
            </a:r>
          </a:p>
          <a:p>
            <a:pPr>
              <a:buNone/>
            </a:pPr>
            <a:endParaRPr lang="cs-CZ" dirty="0" smtClean="0"/>
          </a:p>
          <a:p>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12</a:t>
            </a:fld>
            <a:endParaRPr lang="cs-CZ" dirty="0"/>
          </a:p>
        </p:txBody>
      </p:sp>
      <p:pic>
        <p:nvPicPr>
          <p:cNvPr id="7" name="Obrázek 6" descr="rodina8.jpg"/>
          <p:cNvPicPr>
            <a:picLocks noChangeAspect="1"/>
          </p:cNvPicPr>
          <p:nvPr/>
        </p:nvPicPr>
        <p:blipFill>
          <a:blip r:embed="rId3" cstate="print"/>
          <a:srcRect t="6585"/>
          <a:stretch>
            <a:fillRect/>
          </a:stretch>
        </p:blipFill>
        <p:spPr>
          <a:xfrm>
            <a:off x="3831757" y="2708920"/>
            <a:ext cx="2978617" cy="3682355"/>
          </a:xfrm>
          <a:prstGeom prst="rect">
            <a:avLst/>
          </a:prstGeom>
        </p:spPr>
      </p:pic>
    </p:spTree>
  </p:cSld>
  <p:clrMapOvr>
    <a:masterClrMapping/>
  </p:clrMapOvr>
  <p:transition spd="med">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Úmluva zaručuje Právo</a:t>
            </a:r>
            <a:endParaRPr lang="cs-CZ" dirty="0"/>
          </a:p>
        </p:txBody>
      </p:sp>
      <p:sp>
        <p:nvSpPr>
          <p:cNvPr id="3" name="Zástupný symbol pro obsah 2"/>
          <p:cNvSpPr>
            <a:spLocks noGrp="1"/>
          </p:cNvSpPr>
          <p:nvPr>
            <p:ph idx="1"/>
          </p:nvPr>
        </p:nvSpPr>
        <p:spPr/>
        <p:txBody>
          <a:bodyPr/>
          <a:lstStyle/>
          <a:p>
            <a:pPr>
              <a:buNone/>
            </a:pPr>
            <a:r>
              <a:rPr lang="cs-CZ" dirty="0" smtClean="0"/>
              <a:t>Článek 8</a:t>
            </a:r>
          </a:p>
          <a:p>
            <a:pPr>
              <a:buNone/>
            </a:pPr>
            <a:endParaRPr lang="cs-CZ" dirty="0" smtClean="0"/>
          </a:p>
          <a:p>
            <a:r>
              <a:rPr lang="cs-CZ" dirty="0" smtClean="0"/>
              <a:t>Na zachování totožnosti</a:t>
            </a:r>
          </a:p>
          <a:p>
            <a:pPr lvl="1"/>
            <a:r>
              <a:rPr lang="cs-CZ" dirty="0" smtClean="0"/>
              <a:t>Státní příslušnost</a:t>
            </a:r>
          </a:p>
          <a:p>
            <a:pPr lvl="1"/>
            <a:r>
              <a:rPr lang="cs-CZ" dirty="0" smtClean="0"/>
              <a:t>Jméno</a:t>
            </a:r>
          </a:p>
          <a:p>
            <a:pPr lvl="1"/>
            <a:r>
              <a:rPr lang="cs-CZ" dirty="0" smtClean="0"/>
              <a:t>Rodinné svazky</a:t>
            </a:r>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13</a:t>
            </a:fld>
            <a:endParaRPr lang="cs-CZ" dirty="0"/>
          </a:p>
        </p:txBody>
      </p:sp>
      <p:pic>
        <p:nvPicPr>
          <p:cNvPr id="7" name="Obrázek 6" descr="rodina13.jpg"/>
          <p:cNvPicPr>
            <a:picLocks noChangeAspect="1"/>
          </p:cNvPicPr>
          <p:nvPr/>
        </p:nvPicPr>
        <p:blipFill>
          <a:blip r:embed="rId3" cstate="print"/>
          <a:stretch>
            <a:fillRect/>
          </a:stretch>
        </p:blipFill>
        <p:spPr>
          <a:xfrm>
            <a:off x="4716016" y="2420888"/>
            <a:ext cx="2958455" cy="3940410"/>
          </a:xfrm>
          <a:prstGeom prst="rect">
            <a:avLst/>
          </a:prstGeom>
        </p:spPr>
      </p:pic>
    </p:spTree>
  </p:cSld>
  <p:clrMapOvr>
    <a:masterClrMapping/>
  </p:clrMapOvr>
  <p:transition spd="med">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Oddělení od rodičů</a:t>
            </a:r>
            <a:endParaRPr lang="cs-CZ" dirty="0"/>
          </a:p>
        </p:txBody>
      </p:sp>
      <p:sp>
        <p:nvSpPr>
          <p:cNvPr id="3" name="Zástupný symbol pro obsah 2"/>
          <p:cNvSpPr>
            <a:spLocks noGrp="1"/>
          </p:cNvSpPr>
          <p:nvPr>
            <p:ph idx="1"/>
          </p:nvPr>
        </p:nvSpPr>
        <p:spPr/>
        <p:txBody>
          <a:bodyPr>
            <a:normAutofit/>
          </a:bodyPr>
          <a:lstStyle/>
          <a:p>
            <a:pPr>
              <a:buNone/>
            </a:pPr>
            <a:r>
              <a:rPr lang="cs-CZ" dirty="0" smtClean="0"/>
              <a:t>Článek 9</a:t>
            </a:r>
          </a:p>
          <a:p>
            <a:r>
              <a:rPr lang="cs-CZ" dirty="0" smtClean="0"/>
              <a:t>Nesmí být proti jejich vůli (s výjimkami)</a:t>
            </a:r>
          </a:p>
          <a:p>
            <a:pPr lvl="1"/>
            <a:r>
              <a:rPr lang="cs-CZ" dirty="0" smtClean="0"/>
              <a:t>Všichni se účastní řízení</a:t>
            </a:r>
          </a:p>
          <a:p>
            <a:pPr lvl="1"/>
            <a:r>
              <a:rPr lang="cs-CZ" dirty="0" smtClean="0"/>
              <a:t>Zajištěn kontakt s oběma rodiči</a:t>
            </a:r>
          </a:p>
          <a:p>
            <a:pPr lvl="1"/>
            <a:r>
              <a:rPr lang="cs-CZ" dirty="0" smtClean="0"/>
              <a:t>Poskytují se informace</a:t>
            </a:r>
          </a:p>
          <a:p>
            <a:pPr>
              <a:buNone/>
            </a:pPr>
            <a:r>
              <a:rPr lang="cs-CZ" dirty="0" smtClean="0"/>
              <a:t/>
            </a:r>
            <a:br>
              <a:rPr lang="cs-CZ" dirty="0" smtClean="0"/>
            </a:br>
            <a:endParaRPr lang="cs-CZ" dirty="0"/>
          </a:p>
        </p:txBody>
      </p:sp>
      <p:sp>
        <p:nvSpPr>
          <p:cNvPr id="4" name="Zástupný symbol pro datum 3"/>
          <p:cNvSpPr>
            <a:spLocks noGrp="1"/>
          </p:cNvSpPr>
          <p:nvPr>
            <p:ph type="dt" sz="half" idx="10"/>
          </p:nvPr>
        </p:nvSpPr>
        <p:spPr/>
        <p:txBody>
          <a:bodyPr/>
          <a:lstStyle/>
          <a:p>
            <a:r>
              <a:rPr lang="cs-CZ" smtClean="0"/>
              <a:t>3.12.2013</a:t>
            </a:r>
            <a:endParaRPr lang="cs-CZ"/>
          </a:p>
        </p:txBody>
      </p:sp>
      <p:sp>
        <p:nvSpPr>
          <p:cNvPr id="5" name="Zástupný symbol pro číslo snímku 4"/>
          <p:cNvSpPr>
            <a:spLocks noGrp="1"/>
          </p:cNvSpPr>
          <p:nvPr>
            <p:ph type="sldNum" sz="quarter" idx="12"/>
          </p:nvPr>
        </p:nvSpPr>
        <p:spPr/>
        <p:txBody>
          <a:bodyPr/>
          <a:lstStyle/>
          <a:p>
            <a:fld id="{135F3437-84DA-4C0D-9D1D-BB6417931854}" type="slidenum">
              <a:rPr lang="cs-CZ" smtClean="0"/>
              <a:pPr/>
              <a:t>14</a:t>
            </a:fld>
            <a:endParaRPr lang="cs-CZ"/>
          </a:p>
        </p:txBody>
      </p:sp>
      <p:sp>
        <p:nvSpPr>
          <p:cNvPr id="6" name="Zástupný symbol pro zápatí 5"/>
          <p:cNvSpPr>
            <a:spLocks noGrp="1"/>
          </p:cNvSpPr>
          <p:nvPr>
            <p:ph type="ftr" sz="quarter" idx="11"/>
          </p:nvPr>
        </p:nvSpPr>
        <p:spPr/>
        <p:txBody>
          <a:bodyPr/>
          <a:lstStyle/>
          <a:p>
            <a:pPr algn="l"/>
            <a:r>
              <a:rPr lang="cs-CZ" smtClean="0"/>
              <a:t>Úmluva o právech dítěte</a:t>
            </a:r>
            <a:endParaRPr lang="cs-CZ"/>
          </a:p>
        </p:txBody>
      </p:sp>
      <p:pic>
        <p:nvPicPr>
          <p:cNvPr id="7" name="Obrázek 6" descr="family-planning-2.jpg"/>
          <p:cNvPicPr>
            <a:picLocks noChangeAspect="1"/>
          </p:cNvPicPr>
          <p:nvPr/>
        </p:nvPicPr>
        <p:blipFill>
          <a:blip r:embed="rId3" cstate="print"/>
          <a:stretch>
            <a:fillRect/>
          </a:stretch>
        </p:blipFill>
        <p:spPr>
          <a:xfrm>
            <a:off x="4716016" y="3861048"/>
            <a:ext cx="2961240" cy="2388096"/>
          </a:xfrm>
          <a:prstGeom prst="rect">
            <a:avLst/>
          </a:prstGeom>
        </p:spPr>
      </p:pic>
    </p:spTree>
  </p:cSld>
  <p:clrMapOvr>
    <a:masterClrMapping/>
  </p:clrMapOvr>
  <p:transition spd="med">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Pobyt v různých státech</a:t>
            </a:r>
            <a:endParaRPr lang="cs-CZ" dirty="0"/>
          </a:p>
        </p:txBody>
      </p:sp>
      <p:sp>
        <p:nvSpPr>
          <p:cNvPr id="3" name="Zástupný symbol pro obsah 2"/>
          <p:cNvSpPr>
            <a:spLocks noGrp="1"/>
          </p:cNvSpPr>
          <p:nvPr>
            <p:ph idx="1"/>
          </p:nvPr>
        </p:nvSpPr>
        <p:spPr/>
        <p:txBody>
          <a:bodyPr>
            <a:normAutofit/>
          </a:bodyPr>
          <a:lstStyle/>
          <a:p>
            <a:pPr>
              <a:buNone/>
            </a:pPr>
            <a:r>
              <a:rPr lang="cs-CZ" dirty="0" smtClean="0"/>
              <a:t>Článek 10</a:t>
            </a:r>
          </a:p>
          <a:p>
            <a:r>
              <a:rPr lang="cs-CZ" dirty="0" smtClean="0"/>
              <a:t>Vstřícné posuzování žádostí</a:t>
            </a:r>
          </a:p>
          <a:p>
            <a:r>
              <a:rPr lang="cs-CZ" dirty="0" smtClean="0"/>
              <a:t>Právo udržovat kontakt s oběma rodiči</a:t>
            </a:r>
          </a:p>
          <a:p>
            <a:r>
              <a:rPr lang="cs-CZ" dirty="0" smtClean="0"/>
              <a:t>Opustit zemi i vstoupit do ní</a:t>
            </a:r>
          </a:p>
          <a:p>
            <a:endParaRPr lang="cs-CZ" dirty="0" smtClean="0"/>
          </a:p>
          <a:p>
            <a:pPr>
              <a:buNone/>
            </a:pPr>
            <a:endParaRPr lang="cs-CZ" dirty="0" smtClean="0"/>
          </a:p>
          <a:p>
            <a:pPr>
              <a:buNone/>
            </a:pPr>
            <a:endParaRPr lang="cs-CZ" dirty="0" smtClean="0"/>
          </a:p>
          <a:p>
            <a:endParaRPr lang="cs-CZ" dirty="0" smtClean="0"/>
          </a:p>
        </p:txBody>
      </p:sp>
      <p:sp>
        <p:nvSpPr>
          <p:cNvPr id="4" name="Zástupný symbol pro datum 3"/>
          <p:cNvSpPr>
            <a:spLocks noGrp="1"/>
          </p:cNvSpPr>
          <p:nvPr>
            <p:ph type="dt" sz="half" idx="10"/>
          </p:nvPr>
        </p:nvSpPr>
        <p:spPr/>
        <p:txBody>
          <a:bodyPr/>
          <a:lstStyle/>
          <a:p>
            <a:r>
              <a:rPr lang="cs-CZ" smtClean="0"/>
              <a:t>3.12.2013</a:t>
            </a:r>
            <a:endParaRPr lang="cs-CZ"/>
          </a:p>
        </p:txBody>
      </p:sp>
      <p:sp>
        <p:nvSpPr>
          <p:cNvPr id="5" name="Zástupný symbol pro číslo snímku 4"/>
          <p:cNvSpPr>
            <a:spLocks noGrp="1"/>
          </p:cNvSpPr>
          <p:nvPr>
            <p:ph type="sldNum" sz="quarter" idx="12"/>
          </p:nvPr>
        </p:nvSpPr>
        <p:spPr/>
        <p:txBody>
          <a:bodyPr/>
          <a:lstStyle/>
          <a:p>
            <a:fld id="{135F3437-84DA-4C0D-9D1D-BB6417931854}" type="slidenum">
              <a:rPr lang="cs-CZ" smtClean="0"/>
              <a:pPr/>
              <a:t>15</a:t>
            </a:fld>
            <a:endParaRPr lang="cs-CZ"/>
          </a:p>
        </p:txBody>
      </p:sp>
      <p:sp>
        <p:nvSpPr>
          <p:cNvPr id="6" name="Zástupný symbol pro zápatí 5"/>
          <p:cNvSpPr>
            <a:spLocks noGrp="1"/>
          </p:cNvSpPr>
          <p:nvPr>
            <p:ph type="ftr" sz="quarter" idx="11"/>
          </p:nvPr>
        </p:nvSpPr>
        <p:spPr/>
        <p:txBody>
          <a:bodyPr/>
          <a:lstStyle/>
          <a:p>
            <a:pPr algn="l"/>
            <a:r>
              <a:rPr lang="cs-CZ" smtClean="0"/>
              <a:t>Úmluva o právech dítěte</a:t>
            </a:r>
            <a:endParaRPr lang="cs-CZ"/>
          </a:p>
        </p:txBody>
      </p:sp>
      <p:pic>
        <p:nvPicPr>
          <p:cNvPr id="8" name="Obrázek 7" descr="svet-pepsi-upr.jpg"/>
          <p:cNvPicPr>
            <a:picLocks noChangeAspect="1"/>
          </p:cNvPicPr>
          <p:nvPr/>
        </p:nvPicPr>
        <p:blipFill>
          <a:blip r:embed="rId3" cstate="print"/>
          <a:srcRect b="11634"/>
          <a:stretch>
            <a:fillRect/>
          </a:stretch>
        </p:blipFill>
        <p:spPr>
          <a:xfrm>
            <a:off x="1815050" y="3645024"/>
            <a:ext cx="4260062" cy="2592288"/>
          </a:xfrm>
          <a:prstGeom prst="rect">
            <a:avLst/>
          </a:prstGeom>
        </p:spPr>
      </p:pic>
    </p:spTree>
  </p:cSld>
  <p:clrMapOvr>
    <a:masterClrMapping/>
  </p:clrMapOvr>
  <p:transition spd="med">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dirty="0" smtClean="0"/>
              <a:t>nezákonné přemisťování dětí</a:t>
            </a:r>
            <a:endParaRPr lang="cs-CZ" dirty="0"/>
          </a:p>
        </p:txBody>
      </p:sp>
      <p:sp>
        <p:nvSpPr>
          <p:cNvPr id="3" name="Zástupný symbol pro obsah 2"/>
          <p:cNvSpPr>
            <a:spLocks noGrp="1"/>
          </p:cNvSpPr>
          <p:nvPr>
            <p:ph idx="1"/>
          </p:nvPr>
        </p:nvSpPr>
        <p:spPr/>
        <p:txBody>
          <a:bodyPr/>
          <a:lstStyle/>
          <a:p>
            <a:pPr>
              <a:buNone/>
            </a:pPr>
            <a:r>
              <a:rPr lang="cs-CZ" dirty="0" smtClean="0"/>
              <a:t>Článek 11</a:t>
            </a:r>
          </a:p>
          <a:p>
            <a:pPr>
              <a:buNone/>
            </a:pPr>
            <a:endParaRPr lang="cs-CZ" dirty="0" smtClean="0"/>
          </a:p>
          <a:p>
            <a:r>
              <a:rPr lang="cs-CZ" dirty="0" smtClean="0"/>
              <a:t>Právo na ochranu ze strany státu v případě, že je dítě nezákonně uneseno nebo drženo v zahraničí (např. jedním z rodičů).</a:t>
            </a:r>
            <a:br>
              <a:rPr lang="cs-CZ" dirty="0" smtClean="0"/>
            </a:br>
            <a:endParaRPr lang="cs-CZ" dirty="0" smtClean="0"/>
          </a:p>
          <a:p>
            <a:pPr>
              <a:buNone/>
            </a:pP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16</a:t>
            </a:fld>
            <a:endParaRPr lang="cs-CZ" dirty="0"/>
          </a:p>
        </p:txBody>
      </p:sp>
      <p:pic>
        <p:nvPicPr>
          <p:cNvPr id="8" name="Obrázek 7" descr="2881-180.jpg"/>
          <p:cNvPicPr>
            <a:picLocks noChangeAspect="1"/>
          </p:cNvPicPr>
          <p:nvPr/>
        </p:nvPicPr>
        <p:blipFill>
          <a:blip r:embed="rId3" cstate="print"/>
          <a:stretch>
            <a:fillRect/>
          </a:stretch>
        </p:blipFill>
        <p:spPr>
          <a:xfrm>
            <a:off x="2987824" y="4221088"/>
            <a:ext cx="2674607" cy="2005955"/>
          </a:xfrm>
          <a:prstGeom prst="rect">
            <a:avLst/>
          </a:prstGeom>
        </p:spPr>
      </p:pic>
    </p:spTree>
  </p:cSld>
  <p:clrMapOvr>
    <a:masterClrMapping/>
  </p:clrMapOvr>
  <p:transition spd="med">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Respekt k názorům dítěte</a:t>
            </a:r>
            <a:endParaRPr lang="cs-CZ" dirty="0"/>
          </a:p>
        </p:txBody>
      </p:sp>
      <p:sp>
        <p:nvSpPr>
          <p:cNvPr id="3" name="Zástupný symbol pro obsah 2"/>
          <p:cNvSpPr>
            <a:spLocks noGrp="1"/>
          </p:cNvSpPr>
          <p:nvPr>
            <p:ph idx="1"/>
          </p:nvPr>
        </p:nvSpPr>
        <p:spPr/>
        <p:txBody>
          <a:bodyPr/>
          <a:lstStyle/>
          <a:p>
            <a:pPr>
              <a:buNone/>
            </a:pPr>
            <a:r>
              <a:rPr lang="cs-CZ" dirty="0" smtClean="0"/>
              <a:t>Článek 12</a:t>
            </a:r>
          </a:p>
          <a:p>
            <a:pPr>
              <a:buNone/>
            </a:pPr>
            <a:endParaRPr lang="cs-CZ" dirty="0" smtClean="0"/>
          </a:p>
          <a:p>
            <a:r>
              <a:rPr lang="cs-CZ" dirty="0" smtClean="0"/>
              <a:t>Patřičná pozornost </a:t>
            </a:r>
          </a:p>
          <a:p>
            <a:r>
              <a:rPr lang="cs-CZ" dirty="0" smtClean="0"/>
              <a:t>Musí být vyslyšeno vždy</a:t>
            </a:r>
          </a:p>
          <a:p>
            <a:pPr>
              <a:buNone/>
            </a:pPr>
            <a:endParaRPr lang="cs-CZ" dirty="0" smtClean="0"/>
          </a:p>
        </p:txBody>
      </p:sp>
      <p:sp>
        <p:nvSpPr>
          <p:cNvPr id="4" name="Zástupný symbol pro datum 3"/>
          <p:cNvSpPr>
            <a:spLocks noGrp="1"/>
          </p:cNvSpPr>
          <p:nvPr>
            <p:ph type="dt" sz="half" idx="10"/>
          </p:nvPr>
        </p:nvSpPr>
        <p:spPr/>
        <p:txBody>
          <a:bodyPr/>
          <a:lstStyle/>
          <a:p>
            <a:r>
              <a:rPr lang="cs-CZ" smtClean="0"/>
              <a:t>3.12.2013</a:t>
            </a:r>
            <a:endParaRPr lang="cs-CZ"/>
          </a:p>
        </p:txBody>
      </p:sp>
      <p:sp>
        <p:nvSpPr>
          <p:cNvPr id="5" name="Zástupný symbol pro číslo snímku 4"/>
          <p:cNvSpPr>
            <a:spLocks noGrp="1"/>
          </p:cNvSpPr>
          <p:nvPr>
            <p:ph type="sldNum" sz="quarter" idx="12"/>
          </p:nvPr>
        </p:nvSpPr>
        <p:spPr/>
        <p:txBody>
          <a:bodyPr/>
          <a:lstStyle/>
          <a:p>
            <a:fld id="{135F3437-84DA-4C0D-9D1D-BB6417931854}" type="slidenum">
              <a:rPr lang="cs-CZ" smtClean="0"/>
              <a:pPr/>
              <a:t>17</a:t>
            </a:fld>
            <a:endParaRPr lang="cs-CZ"/>
          </a:p>
        </p:txBody>
      </p:sp>
      <p:sp>
        <p:nvSpPr>
          <p:cNvPr id="6" name="Zástupný symbol pro zápatí 5"/>
          <p:cNvSpPr>
            <a:spLocks noGrp="1"/>
          </p:cNvSpPr>
          <p:nvPr>
            <p:ph type="ftr" sz="quarter" idx="11"/>
          </p:nvPr>
        </p:nvSpPr>
        <p:spPr/>
        <p:txBody>
          <a:bodyPr/>
          <a:lstStyle/>
          <a:p>
            <a:pPr algn="l"/>
            <a:r>
              <a:rPr lang="cs-CZ" smtClean="0"/>
              <a:t>Úmluva o právech dítěte</a:t>
            </a:r>
            <a:endParaRPr lang="cs-CZ"/>
          </a:p>
        </p:txBody>
      </p:sp>
      <p:pic>
        <p:nvPicPr>
          <p:cNvPr id="7" name="Obrázek 6" descr="10_jpg_50a39637c3.jpg"/>
          <p:cNvPicPr>
            <a:picLocks noChangeAspect="1"/>
          </p:cNvPicPr>
          <p:nvPr/>
        </p:nvPicPr>
        <p:blipFill>
          <a:blip r:embed="rId3" cstate="print"/>
          <a:stretch>
            <a:fillRect/>
          </a:stretch>
        </p:blipFill>
        <p:spPr>
          <a:xfrm>
            <a:off x="4355976" y="1628800"/>
            <a:ext cx="3298459" cy="4844820"/>
          </a:xfrm>
          <a:prstGeom prst="rect">
            <a:avLst/>
          </a:prstGeom>
        </p:spPr>
      </p:pic>
    </p:spTree>
  </p:cSld>
  <p:clrMapOvr>
    <a:masterClrMapping/>
  </p:clrMapOvr>
  <p:transition spd="med">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svoboda projevu</a:t>
            </a:r>
            <a:endParaRPr lang="cs-CZ" dirty="0"/>
          </a:p>
        </p:txBody>
      </p:sp>
      <p:sp>
        <p:nvSpPr>
          <p:cNvPr id="3" name="Zástupný symbol pro obsah 2"/>
          <p:cNvSpPr>
            <a:spLocks noGrp="1"/>
          </p:cNvSpPr>
          <p:nvPr>
            <p:ph idx="1"/>
          </p:nvPr>
        </p:nvSpPr>
        <p:spPr/>
        <p:txBody>
          <a:bodyPr/>
          <a:lstStyle/>
          <a:p>
            <a:pPr>
              <a:buNone/>
            </a:pPr>
            <a:r>
              <a:rPr lang="cs-CZ" dirty="0" smtClean="0"/>
              <a:t>Článek 13</a:t>
            </a:r>
          </a:p>
          <a:p>
            <a:r>
              <a:rPr lang="cs-CZ" dirty="0" smtClean="0"/>
              <a:t>Právo na svobodu projevu zahrnuje svobodu</a:t>
            </a:r>
          </a:p>
          <a:p>
            <a:pPr lvl="1"/>
            <a:r>
              <a:rPr lang="cs-CZ" dirty="0" smtClean="0"/>
              <a:t>vyhledávat</a:t>
            </a:r>
          </a:p>
          <a:p>
            <a:pPr lvl="1"/>
            <a:r>
              <a:rPr lang="cs-CZ" dirty="0" smtClean="0"/>
              <a:t>přijímat</a:t>
            </a:r>
          </a:p>
          <a:p>
            <a:pPr lvl="1"/>
            <a:r>
              <a:rPr lang="cs-CZ" dirty="0" smtClean="0"/>
              <a:t>a rozšiřovat informace bez ohledu na hranice.</a:t>
            </a:r>
            <a:br>
              <a:rPr lang="cs-CZ" dirty="0" smtClean="0"/>
            </a:br>
            <a:endParaRPr lang="cs-CZ" dirty="0" smtClean="0"/>
          </a:p>
          <a:p>
            <a:pPr>
              <a:buNone/>
            </a:pP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18</a:t>
            </a:fld>
            <a:endParaRPr lang="cs-CZ" dirty="0"/>
          </a:p>
        </p:txBody>
      </p:sp>
      <p:pic>
        <p:nvPicPr>
          <p:cNvPr id="7" name="Obrázek 6" descr="336186fed2_20236739_o2.jpg"/>
          <p:cNvPicPr>
            <a:picLocks noChangeAspect="1"/>
          </p:cNvPicPr>
          <p:nvPr/>
        </p:nvPicPr>
        <p:blipFill>
          <a:blip r:embed="rId3" cstate="print"/>
          <a:stretch>
            <a:fillRect/>
          </a:stretch>
        </p:blipFill>
        <p:spPr>
          <a:xfrm>
            <a:off x="2416657" y="4005064"/>
            <a:ext cx="3378413" cy="2304519"/>
          </a:xfrm>
          <a:prstGeom prst="rect">
            <a:avLst/>
          </a:prstGeom>
        </p:spPr>
      </p:pic>
    </p:spTree>
  </p:cSld>
  <p:clrMapOvr>
    <a:masterClrMapping/>
  </p:clrMapOvr>
  <p:transition spd="med">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Svoboda myšlení</a:t>
            </a:r>
            <a:endParaRPr lang="cs-CZ" dirty="0"/>
          </a:p>
        </p:txBody>
      </p:sp>
      <p:sp>
        <p:nvSpPr>
          <p:cNvPr id="3" name="Zástupný symbol pro obsah 2"/>
          <p:cNvSpPr>
            <a:spLocks noGrp="1"/>
          </p:cNvSpPr>
          <p:nvPr>
            <p:ph idx="1"/>
          </p:nvPr>
        </p:nvSpPr>
        <p:spPr/>
        <p:txBody>
          <a:bodyPr/>
          <a:lstStyle/>
          <a:p>
            <a:pPr>
              <a:buNone/>
            </a:pPr>
            <a:r>
              <a:rPr lang="cs-CZ" dirty="0" smtClean="0"/>
              <a:t>Článek 14</a:t>
            </a:r>
          </a:p>
          <a:p>
            <a:r>
              <a:rPr lang="cs-CZ" dirty="0" smtClean="0"/>
              <a:t>Právo na svobodu myšlení, svědomí, náboženství</a:t>
            </a:r>
          </a:p>
          <a:p>
            <a:r>
              <a:rPr lang="cs-CZ" dirty="0" smtClean="0"/>
              <a:t>Rodiče usměrňují dítě způsobem, který odpovídá jeho rozvíjejícím se schopnostem.</a:t>
            </a:r>
            <a:br>
              <a:rPr lang="cs-CZ" dirty="0" smtClean="0"/>
            </a:br>
            <a:endParaRPr lang="cs-CZ" dirty="0" smtClean="0"/>
          </a:p>
          <a:p>
            <a:pPr>
              <a:buNone/>
            </a:pP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19</a:t>
            </a:fld>
            <a:endParaRPr lang="cs-CZ" dirty="0"/>
          </a:p>
        </p:txBody>
      </p:sp>
      <p:pic>
        <p:nvPicPr>
          <p:cNvPr id="7" name="Obrázek 6" descr="Dokonala_modlitba.jpg"/>
          <p:cNvPicPr>
            <a:picLocks noChangeAspect="1"/>
          </p:cNvPicPr>
          <p:nvPr/>
        </p:nvPicPr>
        <p:blipFill>
          <a:blip r:embed="rId3" cstate="print"/>
          <a:stretch>
            <a:fillRect/>
          </a:stretch>
        </p:blipFill>
        <p:spPr>
          <a:xfrm>
            <a:off x="4860032" y="4149080"/>
            <a:ext cx="2141675" cy="2127397"/>
          </a:xfrm>
          <a:prstGeom prst="rect">
            <a:avLst/>
          </a:prstGeom>
        </p:spPr>
      </p:pic>
      <p:pic>
        <p:nvPicPr>
          <p:cNvPr id="8" name="Obrázek 7" descr="modlitba.jpg"/>
          <p:cNvPicPr>
            <a:picLocks noChangeAspect="1"/>
          </p:cNvPicPr>
          <p:nvPr/>
        </p:nvPicPr>
        <p:blipFill>
          <a:blip r:embed="rId4" cstate="print"/>
          <a:stretch>
            <a:fillRect/>
          </a:stretch>
        </p:blipFill>
        <p:spPr>
          <a:xfrm>
            <a:off x="1403648" y="4149080"/>
            <a:ext cx="1809556" cy="2131806"/>
          </a:xfrm>
          <a:prstGeom prst="rect">
            <a:avLst/>
          </a:prstGeom>
        </p:spPr>
      </p:pic>
    </p:spTree>
  </p:cSld>
  <p:clrMapOvr>
    <a:masterClrMapping/>
  </p:clrMapOvr>
  <p:transition spd="med">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smtClean="0"/>
              <a:t>hISTORIE</a:t>
            </a:r>
            <a:endParaRPr lang="cs-CZ" dirty="0"/>
          </a:p>
        </p:txBody>
      </p:sp>
      <p:sp>
        <p:nvSpPr>
          <p:cNvPr id="3" name="Zástupný symbol pro obsah 2"/>
          <p:cNvSpPr>
            <a:spLocks noGrp="1"/>
          </p:cNvSpPr>
          <p:nvPr>
            <p:ph idx="1"/>
          </p:nvPr>
        </p:nvSpPr>
        <p:spPr/>
        <p:txBody>
          <a:bodyPr/>
          <a:lstStyle/>
          <a:p>
            <a:endParaRPr lang="cs-CZ" dirty="0" smtClean="0"/>
          </a:p>
          <a:p>
            <a:pPr>
              <a:spcAft>
                <a:spcPts val="1200"/>
              </a:spcAft>
            </a:pPr>
            <a:r>
              <a:rPr lang="cs-CZ" sz="2400" b="1" dirty="0" smtClean="0"/>
              <a:t>1924</a:t>
            </a:r>
            <a:r>
              <a:rPr lang="cs-CZ" dirty="0" smtClean="0"/>
              <a:t>  Ženevská deklarace práv dítěte</a:t>
            </a:r>
          </a:p>
          <a:p>
            <a:pPr>
              <a:spcAft>
                <a:spcPts val="1200"/>
              </a:spcAft>
            </a:pPr>
            <a:r>
              <a:rPr lang="cs-CZ" b="1" dirty="0" smtClean="0"/>
              <a:t>1959</a:t>
            </a:r>
            <a:r>
              <a:rPr lang="cs-CZ" dirty="0" smtClean="0"/>
              <a:t>  Deklarace práv dítěte přijatá Valným shromážděním Organizace Spojených národů</a:t>
            </a:r>
          </a:p>
          <a:p>
            <a:pPr>
              <a:spcAft>
                <a:spcPts val="1200"/>
              </a:spcAft>
            </a:pPr>
            <a:r>
              <a:rPr lang="cs-CZ" b="1" dirty="0" smtClean="0"/>
              <a:t>20.11.1989</a:t>
            </a:r>
            <a:r>
              <a:rPr lang="cs-CZ" dirty="0" smtClean="0"/>
              <a:t> v New Yorku přijata Úmluva o právech dítěte</a:t>
            </a:r>
          </a:p>
          <a:p>
            <a:pPr>
              <a:spcAft>
                <a:spcPts val="1200"/>
              </a:spcAft>
            </a:pPr>
            <a:r>
              <a:rPr lang="cs-CZ" b="1" dirty="0" smtClean="0"/>
              <a:t>30.9.1990</a:t>
            </a:r>
            <a:r>
              <a:rPr lang="cs-CZ" dirty="0" smtClean="0"/>
              <a:t> podepsána jménem ČSFR</a:t>
            </a:r>
          </a:p>
          <a:p>
            <a:pPr>
              <a:spcAft>
                <a:spcPts val="1200"/>
              </a:spcAft>
            </a:pPr>
            <a:r>
              <a:rPr lang="cs-CZ" b="1" dirty="0" smtClean="0"/>
              <a:t>2.9.1990</a:t>
            </a:r>
            <a:r>
              <a:rPr lang="cs-CZ" dirty="0" smtClean="0"/>
              <a:t> vstoupila v platnost v ČSFR</a:t>
            </a:r>
            <a:endParaRPr lang="cs-CZ" dirty="0"/>
          </a:p>
        </p:txBody>
      </p:sp>
      <p:sp>
        <p:nvSpPr>
          <p:cNvPr id="4" name="Zástupný symbol pro datum 3"/>
          <p:cNvSpPr>
            <a:spLocks noGrp="1"/>
          </p:cNvSpPr>
          <p:nvPr>
            <p:ph type="dt" sz="half" idx="10"/>
          </p:nvPr>
        </p:nvSpPr>
        <p:spPr/>
        <p:txBody>
          <a:bodyPr/>
          <a:lstStyle/>
          <a:p>
            <a:r>
              <a:rPr lang="cs-CZ" smtClean="0"/>
              <a:t>3.12.2013</a:t>
            </a:r>
            <a:endParaRPr lang="cs-CZ"/>
          </a:p>
        </p:txBody>
      </p:sp>
      <p:sp>
        <p:nvSpPr>
          <p:cNvPr id="5" name="Zástupný symbol pro číslo snímku 4"/>
          <p:cNvSpPr>
            <a:spLocks noGrp="1"/>
          </p:cNvSpPr>
          <p:nvPr>
            <p:ph type="sldNum" sz="quarter" idx="12"/>
          </p:nvPr>
        </p:nvSpPr>
        <p:spPr/>
        <p:txBody>
          <a:bodyPr/>
          <a:lstStyle/>
          <a:p>
            <a:fld id="{135F3437-84DA-4C0D-9D1D-BB6417931854}" type="slidenum">
              <a:rPr lang="cs-CZ" smtClean="0"/>
              <a:pPr/>
              <a:t>2</a:t>
            </a:fld>
            <a:endParaRPr lang="cs-CZ"/>
          </a:p>
        </p:txBody>
      </p:sp>
      <p:sp>
        <p:nvSpPr>
          <p:cNvPr id="6" name="Zástupný symbol pro zápatí 5"/>
          <p:cNvSpPr>
            <a:spLocks noGrp="1"/>
          </p:cNvSpPr>
          <p:nvPr>
            <p:ph type="ftr" sz="quarter" idx="11"/>
          </p:nvPr>
        </p:nvSpPr>
        <p:spPr/>
        <p:txBody>
          <a:bodyPr/>
          <a:lstStyle/>
          <a:p>
            <a:pPr algn="l"/>
            <a:r>
              <a:rPr lang="cs-CZ" dirty="0" smtClean="0"/>
              <a:t>Úmluva o právech dítěte</a:t>
            </a:r>
            <a:endParaRPr lang="cs-CZ" dirty="0"/>
          </a:p>
        </p:txBody>
      </p:sp>
    </p:spTree>
  </p:cSld>
  <p:clrMapOvr>
    <a:masterClrMapping/>
  </p:clrMapOvr>
  <p:transition spd="med">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„kroužky“</a:t>
            </a:r>
            <a:endParaRPr lang="cs-CZ" dirty="0"/>
          </a:p>
        </p:txBody>
      </p:sp>
      <p:sp>
        <p:nvSpPr>
          <p:cNvPr id="3" name="Zástupný symbol pro obsah 2"/>
          <p:cNvSpPr>
            <a:spLocks noGrp="1"/>
          </p:cNvSpPr>
          <p:nvPr>
            <p:ph idx="1"/>
          </p:nvPr>
        </p:nvSpPr>
        <p:spPr/>
        <p:txBody>
          <a:bodyPr/>
          <a:lstStyle/>
          <a:p>
            <a:pPr>
              <a:buNone/>
            </a:pPr>
            <a:r>
              <a:rPr lang="cs-CZ" dirty="0" smtClean="0"/>
              <a:t>Článek 15</a:t>
            </a:r>
          </a:p>
          <a:p>
            <a:pPr>
              <a:buNone/>
            </a:pPr>
            <a:endParaRPr lang="cs-CZ" dirty="0" smtClean="0"/>
          </a:p>
          <a:p>
            <a:r>
              <a:rPr lang="cs-CZ" dirty="0" smtClean="0"/>
              <a:t>Právo na sdružování a pokojné shromažďování</a:t>
            </a:r>
          </a:p>
          <a:p>
            <a:pPr>
              <a:buNone/>
            </a:pPr>
            <a:endParaRPr lang="cs-CZ" dirty="0" smtClean="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20</a:t>
            </a:fld>
            <a:endParaRPr lang="cs-CZ" dirty="0"/>
          </a:p>
        </p:txBody>
      </p:sp>
      <p:pic>
        <p:nvPicPr>
          <p:cNvPr id="7" name="Obrázek 6" descr="MDW1lhXCONWTngH-U7HsA2MCLTj7UzcQ0t37KXhKERU&amp;width=341.jpg"/>
          <p:cNvPicPr>
            <a:picLocks noChangeAspect="1"/>
          </p:cNvPicPr>
          <p:nvPr/>
        </p:nvPicPr>
        <p:blipFill>
          <a:blip r:embed="rId3" cstate="print"/>
          <a:stretch>
            <a:fillRect/>
          </a:stretch>
        </p:blipFill>
        <p:spPr>
          <a:xfrm>
            <a:off x="395536" y="4077072"/>
            <a:ext cx="3238500" cy="2162175"/>
          </a:xfrm>
          <a:prstGeom prst="rect">
            <a:avLst/>
          </a:prstGeom>
        </p:spPr>
      </p:pic>
      <p:pic>
        <p:nvPicPr>
          <p:cNvPr id="8" name="Obrázek 7" descr="stolni tenis.jpg"/>
          <p:cNvPicPr>
            <a:picLocks noChangeAspect="1"/>
          </p:cNvPicPr>
          <p:nvPr/>
        </p:nvPicPr>
        <p:blipFill>
          <a:blip r:embed="rId4" cstate="print"/>
          <a:stretch>
            <a:fillRect/>
          </a:stretch>
        </p:blipFill>
        <p:spPr>
          <a:xfrm>
            <a:off x="4499992" y="4077072"/>
            <a:ext cx="2880320" cy="2160240"/>
          </a:xfrm>
          <a:prstGeom prst="rect">
            <a:avLst/>
          </a:prstGeom>
        </p:spPr>
      </p:pic>
    </p:spTree>
  </p:cSld>
  <p:clrMapOvr>
    <a:masterClrMapping/>
  </p:clrMapOvr>
  <p:transition spd="med">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Právo na soukromí</a:t>
            </a:r>
            <a:endParaRPr lang="cs-CZ" dirty="0"/>
          </a:p>
        </p:txBody>
      </p:sp>
      <p:sp>
        <p:nvSpPr>
          <p:cNvPr id="3" name="Zástupný symbol pro obsah 2"/>
          <p:cNvSpPr>
            <a:spLocks noGrp="1"/>
          </p:cNvSpPr>
          <p:nvPr>
            <p:ph idx="1"/>
          </p:nvPr>
        </p:nvSpPr>
        <p:spPr/>
        <p:txBody>
          <a:bodyPr>
            <a:normAutofit/>
          </a:bodyPr>
          <a:lstStyle/>
          <a:p>
            <a:pPr>
              <a:buNone/>
            </a:pPr>
            <a:r>
              <a:rPr lang="cs-CZ" dirty="0" smtClean="0"/>
              <a:t>Článek 16</a:t>
            </a:r>
          </a:p>
          <a:p>
            <a:pPr>
              <a:buNone/>
            </a:pPr>
            <a:endParaRPr lang="cs-CZ" dirty="0" smtClean="0"/>
          </a:p>
          <a:p>
            <a:r>
              <a:rPr lang="cs-CZ" dirty="0" smtClean="0"/>
              <a:t>Právo na:</a:t>
            </a:r>
          </a:p>
          <a:p>
            <a:r>
              <a:rPr lang="cs-CZ" dirty="0" smtClean="0"/>
              <a:t>Soukromý život </a:t>
            </a:r>
          </a:p>
          <a:p>
            <a:r>
              <a:rPr lang="cs-CZ" dirty="0" smtClean="0"/>
              <a:t>Rodinu</a:t>
            </a:r>
          </a:p>
          <a:p>
            <a:r>
              <a:rPr lang="cs-CZ" dirty="0" smtClean="0"/>
              <a:t>Korespondenci</a:t>
            </a:r>
          </a:p>
          <a:p>
            <a:r>
              <a:rPr lang="cs-CZ" dirty="0" smtClean="0"/>
              <a:t>Čest</a:t>
            </a:r>
          </a:p>
          <a:p>
            <a:r>
              <a:rPr lang="cs-CZ" dirty="0" smtClean="0"/>
              <a:t>Pověst</a:t>
            </a:r>
          </a:p>
          <a:p>
            <a:pPr>
              <a:buNone/>
            </a:pPr>
            <a:endParaRPr lang="cs-CZ" dirty="0" smtClean="0"/>
          </a:p>
          <a:p>
            <a:endParaRPr lang="cs-CZ" dirty="0"/>
          </a:p>
        </p:txBody>
      </p:sp>
      <p:sp>
        <p:nvSpPr>
          <p:cNvPr id="4" name="Zástupný symbol pro datum 3"/>
          <p:cNvSpPr>
            <a:spLocks noGrp="1"/>
          </p:cNvSpPr>
          <p:nvPr>
            <p:ph type="dt" sz="half" idx="10"/>
          </p:nvPr>
        </p:nvSpPr>
        <p:spPr/>
        <p:txBody>
          <a:bodyPr/>
          <a:lstStyle/>
          <a:p>
            <a:r>
              <a:rPr lang="cs-CZ" smtClean="0"/>
              <a:t>3.12.2013</a:t>
            </a:r>
            <a:endParaRPr lang="cs-CZ"/>
          </a:p>
        </p:txBody>
      </p:sp>
      <p:sp>
        <p:nvSpPr>
          <p:cNvPr id="5" name="Zástupný symbol pro číslo snímku 4"/>
          <p:cNvSpPr>
            <a:spLocks noGrp="1"/>
          </p:cNvSpPr>
          <p:nvPr>
            <p:ph type="sldNum" sz="quarter" idx="12"/>
          </p:nvPr>
        </p:nvSpPr>
        <p:spPr/>
        <p:txBody>
          <a:bodyPr/>
          <a:lstStyle/>
          <a:p>
            <a:fld id="{135F3437-84DA-4C0D-9D1D-BB6417931854}" type="slidenum">
              <a:rPr lang="cs-CZ" smtClean="0"/>
              <a:pPr/>
              <a:t>21</a:t>
            </a:fld>
            <a:endParaRPr lang="cs-CZ"/>
          </a:p>
        </p:txBody>
      </p:sp>
      <p:sp>
        <p:nvSpPr>
          <p:cNvPr id="6" name="Zástupný symbol pro zápatí 5"/>
          <p:cNvSpPr>
            <a:spLocks noGrp="1"/>
          </p:cNvSpPr>
          <p:nvPr>
            <p:ph type="ftr" sz="quarter" idx="11"/>
          </p:nvPr>
        </p:nvSpPr>
        <p:spPr/>
        <p:txBody>
          <a:bodyPr/>
          <a:lstStyle/>
          <a:p>
            <a:pPr algn="l"/>
            <a:r>
              <a:rPr lang="cs-CZ" smtClean="0"/>
              <a:t>Úmluva o právech dítěte</a:t>
            </a:r>
            <a:endParaRPr lang="cs-CZ"/>
          </a:p>
        </p:txBody>
      </p:sp>
      <p:pic>
        <p:nvPicPr>
          <p:cNvPr id="8" name="Obrázek 7" descr="home-alone.jpg"/>
          <p:cNvPicPr>
            <a:picLocks noChangeAspect="1"/>
          </p:cNvPicPr>
          <p:nvPr/>
        </p:nvPicPr>
        <p:blipFill>
          <a:blip r:embed="rId3" cstate="print"/>
          <a:stretch>
            <a:fillRect/>
          </a:stretch>
        </p:blipFill>
        <p:spPr>
          <a:xfrm>
            <a:off x="3170613" y="2492896"/>
            <a:ext cx="4419757" cy="2952328"/>
          </a:xfrm>
          <a:prstGeom prst="rect">
            <a:avLst/>
          </a:prstGeom>
        </p:spPr>
      </p:pic>
    </p:spTree>
  </p:cSld>
  <p:clrMapOvr>
    <a:masterClrMapping/>
  </p:clrMapOvr>
  <p:transition spd="med">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Právo na informace</a:t>
            </a:r>
            <a:endParaRPr lang="cs-CZ" dirty="0"/>
          </a:p>
        </p:txBody>
      </p:sp>
      <p:sp>
        <p:nvSpPr>
          <p:cNvPr id="3" name="Zástupný symbol pro obsah 2"/>
          <p:cNvSpPr>
            <a:spLocks noGrp="1"/>
          </p:cNvSpPr>
          <p:nvPr>
            <p:ph idx="1"/>
          </p:nvPr>
        </p:nvSpPr>
        <p:spPr/>
        <p:txBody>
          <a:bodyPr>
            <a:normAutofit/>
          </a:bodyPr>
          <a:lstStyle/>
          <a:p>
            <a:pPr>
              <a:buNone/>
            </a:pPr>
            <a:r>
              <a:rPr lang="cs-CZ" dirty="0" smtClean="0"/>
              <a:t>Článek 17</a:t>
            </a:r>
          </a:p>
          <a:p>
            <a:r>
              <a:rPr lang="cs-CZ" dirty="0" smtClean="0"/>
              <a:t>zaměřené na rozvoj sociálního, duchovního a mravního blaha dítěte.</a:t>
            </a:r>
          </a:p>
          <a:p>
            <a:pPr lvl="1">
              <a:buNone/>
            </a:pPr>
            <a:r>
              <a:rPr lang="cs-CZ" dirty="0" smtClean="0"/>
              <a:t/>
            </a:r>
            <a:br>
              <a:rPr lang="cs-CZ" dirty="0" smtClean="0"/>
            </a:br>
            <a:endParaRPr lang="cs-CZ" dirty="0"/>
          </a:p>
        </p:txBody>
      </p:sp>
      <p:sp>
        <p:nvSpPr>
          <p:cNvPr id="4" name="Zástupný symbol pro datum 3"/>
          <p:cNvSpPr>
            <a:spLocks noGrp="1"/>
          </p:cNvSpPr>
          <p:nvPr>
            <p:ph type="dt" sz="half" idx="10"/>
          </p:nvPr>
        </p:nvSpPr>
        <p:spPr/>
        <p:txBody>
          <a:bodyPr/>
          <a:lstStyle/>
          <a:p>
            <a:r>
              <a:rPr lang="cs-CZ" smtClean="0"/>
              <a:t>3.12.2013</a:t>
            </a:r>
            <a:endParaRPr lang="cs-CZ"/>
          </a:p>
        </p:txBody>
      </p:sp>
      <p:sp>
        <p:nvSpPr>
          <p:cNvPr id="5" name="Zástupný symbol pro číslo snímku 4"/>
          <p:cNvSpPr>
            <a:spLocks noGrp="1"/>
          </p:cNvSpPr>
          <p:nvPr>
            <p:ph type="sldNum" sz="quarter" idx="12"/>
          </p:nvPr>
        </p:nvSpPr>
        <p:spPr/>
        <p:txBody>
          <a:bodyPr/>
          <a:lstStyle/>
          <a:p>
            <a:fld id="{135F3437-84DA-4C0D-9D1D-BB6417931854}" type="slidenum">
              <a:rPr lang="cs-CZ" smtClean="0"/>
              <a:pPr/>
              <a:t>22</a:t>
            </a:fld>
            <a:endParaRPr lang="cs-CZ"/>
          </a:p>
        </p:txBody>
      </p:sp>
      <p:sp>
        <p:nvSpPr>
          <p:cNvPr id="6" name="Zástupný symbol pro zápatí 5"/>
          <p:cNvSpPr>
            <a:spLocks noGrp="1"/>
          </p:cNvSpPr>
          <p:nvPr>
            <p:ph type="ftr" sz="quarter" idx="11"/>
          </p:nvPr>
        </p:nvSpPr>
        <p:spPr/>
        <p:txBody>
          <a:bodyPr/>
          <a:lstStyle/>
          <a:p>
            <a:pPr algn="l"/>
            <a:r>
              <a:rPr lang="cs-CZ" smtClean="0"/>
              <a:t>Úmluva o právech dítěte</a:t>
            </a:r>
            <a:endParaRPr lang="cs-CZ"/>
          </a:p>
        </p:txBody>
      </p:sp>
      <p:pic>
        <p:nvPicPr>
          <p:cNvPr id="7" name="Obrázek 6" descr="DSC01562.JPG"/>
          <p:cNvPicPr>
            <a:picLocks noChangeAspect="1"/>
          </p:cNvPicPr>
          <p:nvPr/>
        </p:nvPicPr>
        <p:blipFill>
          <a:blip r:embed="rId3" cstate="print"/>
          <a:stretch>
            <a:fillRect/>
          </a:stretch>
        </p:blipFill>
        <p:spPr>
          <a:xfrm>
            <a:off x="1763688" y="3068960"/>
            <a:ext cx="4830734" cy="3234432"/>
          </a:xfrm>
          <a:prstGeom prst="rect">
            <a:avLst/>
          </a:prstGeom>
        </p:spPr>
      </p:pic>
    </p:spTree>
  </p:cSld>
  <p:clrMapOvr>
    <a:masterClrMapping/>
  </p:clrMapOvr>
  <p:transition spd="med">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Odpovědnost rodičů</a:t>
            </a:r>
            <a:endParaRPr lang="cs-CZ" dirty="0"/>
          </a:p>
        </p:txBody>
      </p:sp>
      <p:sp>
        <p:nvSpPr>
          <p:cNvPr id="3" name="Zástupný symbol pro obsah 2"/>
          <p:cNvSpPr>
            <a:spLocks noGrp="1"/>
          </p:cNvSpPr>
          <p:nvPr>
            <p:ph idx="1"/>
          </p:nvPr>
        </p:nvSpPr>
        <p:spPr/>
        <p:txBody>
          <a:bodyPr/>
          <a:lstStyle/>
          <a:p>
            <a:pPr>
              <a:buNone/>
            </a:pPr>
            <a:r>
              <a:rPr lang="cs-CZ" dirty="0" smtClean="0"/>
              <a:t>Článek 18</a:t>
            </a:r>
          </a:p>
          <a:p>
            <a:r>
              <a:rPr lang="cs-CZ" dirty="0" smtClean="0"/>
              <a:t>Za výchovu a vývoj dítěte</a:t>
            </a:r>
          </a:p>
          <a:p>
            <a:r>
              <a:rPr lang="cs-CZ" dirty="0" smtClean="0"/>
              <a:t>Služby a zařízení péče o děti</a:t>
            </a:r>
          </a:p>
          <a:p>
            <a:pPr>
              <a:buNone/>
            </a:pPr>
            <a:r>
              <a:rPr lang="cs-CZ" dirty="0" smtClean="0"/>
              <a:t/>
            </a:r>
            <a:br>
              <a:rPr lang="cs-CZ" dirty="0" smtClean="0"/>
            </a:br>
            <a:endParaRPr lang="cs-CZ" dirty="0" smtClean="0"/>
          </a:p>
          <a:p>
            <a:endParaRPr lang="cs-CZ" dirty="0"/>
          </a:p>
        </p:txBody>
      </p:sp>
      <p:sp>
        <p:nvSpPr>
          <p:cNvPr id="4" name="Zástupný symbol pro datum 3"/>
          <p:cNvSpPr>
            <a:spLocks noGrp="1"/>
          </p:cNvSpPr>
          <p:nvPr>
            <p:ph type="dt" sz="half" idx="10"/>
          </p:nvPr>
        </p:nvSpPr>
        <p:spPr/>
        <p:txBody>
          <a:bodyPr/>
          <a:lstStyle/>
          <a:p>
            <a:r>
              <a:rPr lang="cs-CZ" smtClean="0"/>
              <a:t>3.12.2013</a:t>
            </a:r>
            <a:endParaRPr lang="cs-CZ"/>
          </a:p>
        </p:txBody>
      </p:sp>
      <p:sp>
        <p:nvSpPr>
          <p:cNvPr id="5" name="Zástupný symbol pro číslo snímku 4"/>
          <p:cNvSpPr>
            <a:spLocks noGrp="1"/>
          </p:cNvSpPr>
          <p:nvPr>
            <p:ph type="sldNum" sz="quarter" idx="12"/>
          </p:nvPr>
        </p:nvSpPr>
        <p:spPr/>
        <p:txBody>
          <a:bodyPr/>
          <a:lstStyle/>
          <a:p>
            <a:fld id="{135F3437-84DA-4C0D-9D1D-BB6417931854}" type="slidenum">
              <a:rPr lang="cs-CZ" smtClean="0"/>
              <a:pPr/>
              <a:t>23</a:t>
            </a:fld>
            <a:endParaRPr lang="cs-CZ"/>
          </a:p>
        </p:txBody>
      </p:sp>
      <p:sp>
        <p:nvSpPr>
          <p:cNvPr id="6" name="Zástupný symbol pro zápatí 5"/>
          <p:cNvSpPr>
            <a:spLocks noGrp="1"/>
          </p:cNvSpPr>
          <p:nvPr>
            <p:ph type="ftr" sz="quarter" idx="11"/>
          </p:nvPr>
        </p:nvSpPr>
        <p:spPr/>
        <p:txBody>
          <a:bodyPr/>
          <a:lstStyle/>
          <a:p>
            <a:pPr algn="l"/>
            <a:r>
              <a:rPr lang="cs-CZ" dirty="0" smtClean="0"/>
              <a:t>Úmluva o právech dítěte</a:t>
            </a:r>
            <a:endParaRPr lang="cs-CZ" dirty="0"/>
          </a:p>
        </p:txBody>
      </p:sp>
      <p:pic>
        <p:nvPicPr>
          <p:cNvPr id="7" name="Obrázek 6" descr="lcvhBcvxRa6RGl1GMwIfg-Ymhk9IoQGl5ryYtG-DKX8&amp;width=341.jpg"/>
          <p:cNvPicPr>
            <a:picLocks noChangeAspect="1"/>
          </p:cNvPicPr>
          <p:nvPr/>
        </p:nvPicPr>
        <p:blipFill>
          <a:blip r:embed="rId3" cstate="print"/>
          <a:stretch>
            <a:fillRect/>
          </a:stretch>
        </p:blipFill>
        <p:spPr>
          <a:xfrm>
            <a:off x="1691680" y="3019613"/>
            <a:ext cx="5254724" cy="3508301"/>
          </a:xfrm>
          <a:prstGeom prst="rect">
            <a:avLst/>
          </a:prstGeom>
        </p:spPr>
      </p:pic>
    </p:spTree>
  </p:cSld>
  <p:clrMapOvr>
    <a:masterClrMapping/>
  </p:clrMapOvr>
  <p:transition spd="med">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Dítě je chráněno</a:t>
            </a:r>
            <a:endParaRPr lang="cs-CZ" dirty="0"/>
          </a:p>
        </p:txBody>
      </p:sp>
      <p:sp>
        <p:nvSpPr>
          <p:cNvPr id="3" name="Zástupný symbol pro obsah 2"/>
          <p:cNvSpPr>
            <a:spLocks noGrp="1"/>
          </p:cNvSpPr>
          <p:nvPr>
            <p:ph idx="1"/>
          </p:nvPr>
        </p:nvSpPr>
        <p:spPr/>
        <p:txBody>
          <a:bodyPr/>
          <a:lstStyle/>
          <a:p>
            <a:pPr>
              <a:buNone/>
            </a:pPr>
            <a:r>
              <a:rPr lang="cs-CZ" dirty="0" smtClean="0"/>
              <a:t>Článek 19</a:t>
            </a:r>
          </a:p>
          <a:p>
            <a:r>
              <a:rPr lang="cs-CZ" dirty="0" smtClean="0"/>
              <a:t>před jakýmikoli formami zneužívání </a:t>
            </a:r>
          </a:p>
          <a:p>
            <a:r>
              <a:rPr lang="cs-CZ" dirty="0" smtClean="0"/>
              <a:t>Postupy a prevence</a:t>
            </a:r>
            <a:br>
              <a:rPr lang="cs-CZ" dirty="0" smtClean="0"/>
            </a:b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24</a:t>
            </a:fld>
            <a:endParaRPr lang="cs-CZ" dirty="0"/>
          </a:p>
        </p:txBody>
      </p:sp>
      <p:pic>
        <p:nvPicPr>
          <p:cNvPr id="7" name="Obrázek 6" descr="1256183-img-dite-nemoc-matka.jpg"/>
          <p:cNvPicPr>
            <a:picLocks noChangeAspect="1"/>
          </p:cNvPicPr>
          <p:nvPr/>
        </p:nvPicPr>
        <p:blipFill>
          <a:blip r:embed="rId3" cstate="print"/>
          <a:stretch>
            <a:fillRect/>
          </a:stretch>
        </p:blipFill>
        <p:spPr>
          <a:xfrm>
            <a:off x="1435261" y="3140968"/>
            <a:ext cx="6247303" cy="3305025"/>
          </a:xfrm>
          <a:prstGeom prst="rect">
            <a:avLst/>
          </a:prstGeom>
        </p:spPr>
      </p:pic>
    </p:spTree>
  </p:cSld>
  <p:clrMapOvr>
    <a:masterClrMapping/>
  </p:clrMapOvr>
  <p:transition spd="med">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Dítě mimo rodinu</a:t>
            </a:r>
            <a:endParaRPr lang="cs-CZ" dirty="0"/>
          </a:p>
        </p:txBody>
      </p:sp>
      <p:sp>
        <p:nvSpPr>
          <p:cNvPr id="3" name="Zástupný symbol pro obsah 2"/>
          <p:cNvSpPr>
            <a:spLocks noGrp="1"/>
          </p:cNvSpPr>
          <p:nvPr>
            <p:ph idx="1"/>
          </p:nvPr>
        </p:nvSpPr>
        <p:spPr/>
        <p:txBody>
          <a:bodyPr/>
          <a:lstStyle/>
          <a:p>
            <a:pPr>
              <a:buNone/>
            </a:pPr>
            <a:r>
              <a:rPr lang="cs-CZ" dirty="0" smtClean="0"/>
              <a:t>Článek 20</a:t>
            </a:r>
          </a:p>
          <a:p>
            <a:r>
              <a:rPr lang="cs-CZ" dirty="0" smtClean="0"/>
              <a:t>Právo na zvláštní ochranu a pomoc poskytovanou státem.</a:t>
            </a:r>
          </a:p>
          <a:p>
            <a:r>
              <a:rPr lang="cs-CZ" dirty="0" smtClean="0"/>
              <a:t>Při volbě řešení je nutné dbát na jeho kulturní původ.</a:t>
            </a:r>
            <a:br>
              <a:rPr lang="cs-CZ" dirty="0" smtClean="0"/>
            </a:b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25</a:t>
            </a:fld>
            <a:endParaRPr lang="cs-CZ" dirty="0"/>
          </a:p>
        </p:txBody>
      </p:sp>
      <p:pic>
        <p:nvPicPr>
          <p:cNvPr id="7" name="Obrázek 6" descr="TAJ3b7e12_ODSOUZENI_ilustrace_04.PNG"/>
          <p:cNvPicPr>
            <a:picLocks noChangeAspect="1"/>
          </p:cNvPicPr>
          <p:nvPr/>
        </p:nvPicPr>
        <p:blipFill>
          <a:blip r:embed="rId3" cstate="print"/>
          <a:stretch>
            <a:fillRect/>
          </a:stretch>
        </p:blipFill>
        <p:spPr>
          <a:xfrm>
            <a:off x="3275856" y="3645024"/>
            <a:ext cx="4392488" cy="2517837"/>
          </a:xfrm>
          <a:prstGeom prst="rect">
            <a:avLst/>
          </a:prstGeom>
        </p:spPr>
      </p:pic>
    </p:spTree>
  </p:cSld>
  <p:clrMapOvr>
    <a:masterClrMapping/>
  </p:clrMapOvr>
  <p:transition spd="med">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osvojení</a:t>
            </a:r>
            <a:endParaRPr lang="cs-CZ" dirty="0"/>
          </a:p>
        </p:txBody>
      </p:sp>
      <p:sp>
        <p:nvSpPr>
          <p:cNvPr id="3" name="Zástupný symbol pro obsah 2"/>
          <p:cNvSpPr>
            <a:spLocks noGrp="1"/>
          </p:cNvSpPr>
          <p:nvPr>
            <p:ph idx="1"/>
          </p:nvPr>
        </p:nvSpPr>
        <p:spPr/>
        <p:txBody>
          <a:bodyPr/>
          <a:lstStyle/>
          <a:p>
            <a:pPr>
              <a:buNone/>
            </a:pPr>
            <a:r>
              <a:rPr lang="cs-CZ" dirty="0" smtClean="0"/>
              <a:t>Článek 21</a:t>
            </a:r>
          </a:p>
          <a:p>
            <a:r>
              <a:rPr lang="cs-CZ" dirty="0" smtClean="0"/>
              <a:t>je nutné zabezpečit, aby se v první řadě bral do úvahy zájem dítěte.</a:t>
            </a:r>
            <a:br>
              <a:rPr lang="cs-CZ" dirty="0" smtClean="0"/>
            </a:b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26</a:t>
            </a:fld>
            <a:endParaRPr lang="cs-CZ" dirty="0"/>
          </a:p>
        </p:txBody>
      </p:sp>
      <p:pic>
        <p:nvPicPr>
          <p:cNvPr id="7" name="Obrázek 6" descr="nahradni-480.jpg"/>
          <p:cNvPicPr>
            <a:picLocks noChangeAspect="1"/>
          </p:cNvPicPr>
          <p:nvPr/>
        </p:nvPicPr>
        <p:blipFill>
          <a:blip r:embed="rId3" cstate="print"/>
          <a:stretch>
            <a:fillRect/>
          </a:stretch>
        </p:blipFill>
        <p:spPr>
          <a:xfrm>
            <a:off x="1907704" y="2996952"/>
            <a:ext cx="4572000" cy="3457575"/>
          </a:xfrm>
          <a:prstGeom prst="rect">
            <a:avLst/>
          </a:prstGeom>
        </p:spPr>
      </p:pic>
    </p:spTree>
  </p:cSld>
  <p:clrMapOvr>
    <a:masterClrMapping/>
  </p:clrMapOvr>
  <p:transition spd="med">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Děti cizinci</a:t>
            </a:r>
            <a:endParaRPr lang="cs-CZ" dirty="0"/>
          </a:p>
        </p:txBody>
      </p:sp>
      <p:sp>
        <p:nvSpPr>
          <p:cNvPr id="3" name="Zástupný symbol pro obsah 2"/>
          <p:cNvSpPr>
            <a:spLocks noGrp="1"/>
          </p:cNvSpPr>
          <p:nvPr>
            <p:ph idx="1"/>
          </p:nvPr>
        </p:nvSpPr>
        <p:spPr/>
        <p:txBody>
          <a:bodyPr/>
          <a:lstStyle/>
          <a:p>
            <a:pPr>
              <a:buNone/>
            </a:pPr>
            <a:r>
              <a:rPr lang="cs-CZ" dirty="0" smtClean="0"/>
              <a:t>Článek 22</a:t>
            </a:r>
          </a:p>
          <a:p>
            <a:pPr>
              <a:buNone/>
            </a:pPr>
            <a:endParaRPr lang="cs-CZ" b="1" dirty="0" smtClean="0"/>
          </a:p>
          <a:p>
            <a:r>
              <a:rPr lang="cs-CZ" dirty="0" smtClean="0"/>
              <a:t>Právo dítěte, </a:t>
            </a:r>
          </a:p>
          <a:p>
            <a:pPr>
              <a:buNone/>
            </a:pPr>
            <a:r>
              <a:rPr lang="cs-CZ" dirty="0" smtClean="0"/>
              <a:t>	žádajícího </a:t>
            </a:r>
          </a:p>
          <a:p>
            <a:pPr>
              <a:buNone/>
            </a:pPr>
            <a:r>
              <a:rPr lang="cs-CZ" dirty="0" smtClean="0"/>
              <a:t>	o přiznání </a:t>
            </a:r>
          </a:p>
          <a:p>
            <a:pPr>
              <a:buNone/>
            </a:pPr>
            <a:r>
              <a:rPr lang="cs-CZ" dirty="0" smtClean="0"/>
              <a:t>	statutu 	</a:t>
            </a:r>
          </a:p>
          <a:p>
            <a:pPr>
              <a:buNone/>
            </a:pPr>
            <a:r>
              <a:rPr lang="cs-CZ" dirty="0" smtClean="0"/>
              <a:t>	azylanta, </a:t>
            </a:r>
          </a:p>
          <a:p>
            <a:pPr>
              <a:buNone/>
            </a:pPr>
            <a:r>
              <a:rPr lang="cs-CZ" dirty="0" smtClean="0"/>
              <a:t>	na zvláštní </a:t>
            </a:r>
          </a:p>
          <a:p>
            <a:pPr>
              <a:buNone/>
            </a:pPr>
            <a:r>
              <a:rPr lang="cs-CZ" dirty="0" smtClean="0"/>
              <a:t>	ochranu.</a:t>
            </a:r>
            <a:br>
              <a:rPr lang="cs-CZ" dirty="0" smtClean="0"/>
            </a:b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27</a:t>
            </a:fld>
            <a:endParaRPr lang="cs-CZ" dirty="0"/>
          </a:p>
        </p:txBody>
      </p:sp>
      <p:pic>
        <p:nvPicPr>
          <p:cNvPr id="7" name="Obrázek 6" descr="HuangShan3.JPG"/>
          <p:cNvPicPr>
            <a:picLocks noChangeAspect="1"/>
          </p:cNvPicPr>
          <p:nvPr/>
        </p:nvPicPr>
        <p:blipFill>
          <a:blip r:embed="rId3" cstate="print"/>
          <a:stretch>
            <a:fillRect/>
          </a:stretch>
        </p:blipFill>
        <p:spPr>
          <a:xfrm>
            <a:off x="3995936" y="1986178"/>
            <a:ext cx="2922755" cy="4357118"/>
          </a:xfrm>
          <a:prstGeom prst="rect">
            <a:avLst/>
          </a:prstGeom>
        </p:spPr>
      </p:pic>
    </p:spTree>
  </p:cSld>
  <p:clrMapOvr>
    <a:masterClrMapping/>
  </p:clrMapOvr>
  <p:transition spd="med">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Děti s postižením</a:t>
            </a:r>
            <a:endParaRPr lang="cs-CZ" dirty="0"/>
          </a:p>
        </p:txBody>
      </p:sp>
      <p:sp>
        <p:nvSpPr>
          <p:cNvPr id="3" name="Zástupný symbol pro obsah 2"/>
          <p:cNvSpPr>
            <a:spLocks noGrp="1"/>
          </p:cNvSpPr>
          <p:nvPr>
            <p:ph idx="1"/>
          </p:nvPr>
        </p:nvSpPr>
        <p:spPr/>
        <p:txBody>
          <a:bodyPr/>
          <a:lstStyle/>
          <a:p>
            <a:pPr>
              <a:buNone/>
            </a:pPr>
            <a:r>
              <a:rPr lang="cs-CZ" dirty="0" smtClean="0"/>
              <a:t>Článek 23</a:t>
            </a:r>
          </a:p>
          <a:p>
            <a:r>
              <a:rPr lang="cs-CZ" dirty="0" smtClean="0"/>
              <a:t>právo na plný a řádný život </a:t>
            </a:r>
          </a:p>
          <a:p>
            <a:r>
              <a:rPr lang="cs-CZ" dirty="0" smtClean="0"/>
              <a:t>v podmínkách zabezpečujících důstojnost,</a:t>
            </a:r>
          </a:p>
          <a:p>
            <a:r>
              <a:rPr lang="cs-CZ" dirty="0" smtClean="0"/>
              <a:t>podporujících sebedůvěru</a:t>
            </a:r>
          </a:p>
          <a:p>
            <a:r>
              <a:rPr lang="cs-CZ" dirty="0" smtClean="0"/>
              <a:t>a umožňujících aktivní účast dítěte ve společnosti.</a:t>
            </a:r>
            <a:br>
              <a:rPr lang="cs-CZ" dirty="0" smtClean="0"/>
            </a:b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28</a:t>
            </a:fld>
            <a:endParaRPr lang="cs-CZ" dirty="0"/>
          </a:p>
        </p:txBody>
      </p:sp>
      <p:pic>
        <p:nvPicPr>
          <p:cNvPr id="8" name="Obrázek 7" descr="malir_na_dite.jpg"/>
          <p:cNvPicPr>
            <a:picLocks noChangeAspect="1"/>
          </p:cNvPicPr>
          <p:nvPr/>
        </p:nvPicPr>
        <p:blipFill>
          <a:blip r:embed="rId3" cstate="print"/>
          <a:stretch>
            <a:fillRect/>
          </a:stretch>
        </p:blipFill>
        <p:spPr>
          <a:xfrm>
            <a:off x="4716016" y="4047525"/>
            <a:ext cx="2963441" cy="2395194"/>
          </a:xfrm>
          <a:prstGeom prst="rect">
            <a:avLst/>
          </a:prstGeom>
        </p:spPr>
      </p:pic>
    </p:spTree>
  </p:cSld>
  <p:clrMapOvr>
    <a:masterClrMapping/>
  </p:clrMapOvr>
  <p:transition spd="med">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Zdravotnické služby</a:t>
            </a:r>
            <a:endParaRPr lang="cs-CZ" dirty="0"/>
          </a:p>
        </p:txBody>
      </p:sp>
      <p:sp>
        <p:nvSpPr>
          <p:cNvPr id="3" name="Zástupný symbol pro obsah 2"/>
          <p:cNvSpPr>
            <a:spLocks noGrp="1"/>
          </p:cNvSpPr>
          <p:nvPr>
            <p:ph idx="1"/>
          </p:nvPr>
        </p:nvSpPr>
        <p:spPr/>
        <p:txBody>
          <a:bodyPr/>
          <a:lstStyle/>
          <a:p>
            <a:pPr>
              <a:buNone/>
            </a:pPr>
            <a:r>
              <a:rPr lang="cs-CZ" dirty="0" smtClean="0"/>
              <a:t>Článek 24</a:t>
            </a:r>
          </a:p>
          <a:p>
            <a:r>
              <a:rPr lang="cs-CZ" dirty="0" smtClean="0"/>
              <a:t>Právo na dosažení nejvýše dosažitelné úrovně zdravotního stavu a na využívání léčebných zařízení.</a:t>
            </a:r>
            <a:br>
              <a:rPr lang="cs-CZ" dirty="0" smtClean="0"/>
            </a:b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29</a:t>
            </a:fld>
            <a:endParaRPr lang="cs-CZ" dirty="0"/>
          </a:p>
        </p:txBody>
      </p:sp>
      <p:pic>
        <p:nvPicPr>
          <p:cNvPr id="7" name="Obrázek 6" descr="j0313993.jpg"/>
          <p:cNvPicPr>
            <a:picLocks noChangeAspect="1"/>
          </p:cNvPicPr>
          <p:nvPr/>
        </p:nvPicPr>
        <p:blipFill>
          <a:blip r:embed="rId3" cstate="print"/>
          <a:stretch>
            <a:fillRect/>
          </a:stretch>
        </p:blipFill>
        <p:spPr>
          <a:xfrm>
            <a:off x="3131840" y="3212976"/>
            <a:ext cx="3153544" cy="3153544"/>
          </a:xfrm>
          <a:prstGeom prst="rect">
            <a:avLst/>
          </a:prstGeom>
        </p:spPr>
      </p:pic>
    </p:spTree>
  </p:cSld>
  <p:clrMapOvr>
    <a:masterClrMapping/>
  </p:clrMapOvr>
  <p:transition spd="med">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Pojem dítěte</a:t>
            </a:r>
            <a:endParaRPr lang="cs-CZ" dirty="0"/>
          </a:p>
        </p:txBody>
      </p:sp>
      <p:sp>
        <p:nvSpPr>
          <p:cNvPr id="3" name="Zástupný symbol pro obsah 2"/>
          <p:cNvSpPr>
            <a:spLocks noGrp="1"/>
          </p:cNvSpPr>
          <p:nvPr>
            <p:ph idx="1"/>
          </p:nvPr>
        </p:nvSpPr>
        <p:spPr/>
        <p:txBody>
          <a:bodyPr>
            <a:normAutofit fontScale="92500"/>
          </a:bodyPr>
          <a:lstStyle/>
          <a:p>
            <a:r>
              <a:rPr lang="cs-CZ" sz="2400" dirty="0" smtClean="0"/>
              <a:t>od 18. stol. </a:t>
            </a:r>
          </a:p>
          <a:p>
            <a:pPr lvl="1"/>
            <a:r>
              <a:rPr lang="cs-CZ" sz="2100" dirty="0" smtClean="0"/>
              <a:t>Děti jsou vnímány jako samostatná společenská vrstva</a:t>
            </a:r>
          </a:p>
          <a:p>
            <a:r>
              <a:rPr lang="cs-CZ" sz="2400" dirty="0" smtClean="0"/>
              <a:t>1. polovina </a:t>
            </a:r>
            <a:r>
              <a:rPr lang="cs-CZ" sz="2400" dirty="0" smtClean="0"/>
              <a:t>20. století </a:t>
            </a:r>
          </a:p>
          <a:p>
            <a:pPr lvl="1"/>
            <a:r>
              <a:rPr lang="cs-CZ" sz="2100" dirty="0" smtClean="0"/>
              <a:t>– vznikají zákony na ochranu dětí</a:t>
            </a:r>
          </a:p>
          <a:p>
            <a:pPr lvl="1"/>
            <a:r>
              <a:rPr lang="cs-CZ" sz="2100" dirty="0" smtClean="0"/>
              <a:t>– </a:t>
            </a:r>
            <a:r>
              <a:rPr lang="cs-CZ" sz="2100" dirty="0" smtClean="0"/>
              <a:t>děti už nejsou soukromým majetkem rodičů</a:t>
            </a:r>
          </a:p>
          <a:p>
            <a:pPr lvl="1"/>
            <a:r>
              <a:rPr lang="cs-CZ" sz="2100" dirty="0" smtClean="0"/>
              <a:t>– ochranu ano, soucit ne</a:t>
            </a:r>
          </a:p>
          <a:p>
            <a:pPr lvl="1"/>
            <a:r>
              <a:rPr lang="cs-CZ" sz="2100" dirty="0" smtClean="0"/>
              <a:t>– ne objekty charity, ale lidské bytosti s právy</a:t>
            </a:r>
          </a:p>
          <a:p>
            <a:r>
              <a:rPr lang="cs-CZ" sz="2400" dirty="0" smtClean="0"/>
              <a:t>2. </a:t>
            </a:r>
            <a:r>
              <a:rPr lang="cs-CZ" sz="2400" dirty="0" smtClean="0"/>
              <a:t>polovina 20. století </a:t>
            </a:r>
            <a:endParaRPr lang="cs-CZ" sz="2400" dirty="0" smtClean="0"/>
          </a:p>
          <a:p>
            <a:pPr lvl="1"/>
            <a:r>
              <a:rPr lang="cs-CZ" sz="2100" dirty="0" smtClean="0"/>
              <a:t>– je třeba lépe chápat psychické potřeby dětí</a:t>
            </a:r>
          </a:p>
          <a:p>
            <a:pPr lvl="1"/>
            <a:r>
              <a:rPr lang="cs-CZ" sz="2100" dirty="0" smtClean="0"/>
              <a:t>– nejen příprava na dospělost, ale vlastní hodnota dětství</a:t>
            </a:r>
          </a:p>
          <a:p>
            <a:pPr lvl="1"/>
            <a:r>
              <a:rPr lang="cs-CZ" sz="2100" dirty="0" smtClean="0"/>
              <a:t>– děti mají své vlastní zájmy (x zájmy dospělých)</a:t>
            </a:r>
          </a:p>
          <a:p>
            <a:pPr lvl="1"/>
            <a:r>
              <a:rPr lang="cs-CZ" sz="2100" dirty="0" smtClean="0"/>
              <a:t>– děti nejsou pasivními příjemci rodičovského působení</a:t>
            </a:r>
            <a:endParaRPr lang="cs-CZ" sz="2100" dirty="0" smtClean="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3</a:t>
            </a:fld>
            <a:endParaRPr lang="cs-CZ" dirty="0"/>
          </a:p>
        </p:txBody>
      </p:sp>
    </p:spTree>
  </p:cSld>
  <p:clrMapOvr>
    <a:masterClrMapping/>
  </p:clrMapOvr>
  <p:transition spd="med">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Zacházení s dítětem</a:t>
            </a:r>
            <a:endParaRPr lang="cs-CZ" dirty="0"/>
          </a:p>
        </p:txBody>
      </p:sp>
      <p:sp>
        <p:nvSpPr>
          <p:cNvPr id="3" name="Zástupný symbol pro obsah 2"/>
          <p:cNvSpPr>
            <a:spLocks noGrp="1"/>
          </p:cNvSpPr>
          <p:nvPr>
            <p:ph idx="1"/>
          </p:nvPr>
        </p:nvSpPr>
        <p:spPr/>
        <p:txBody>
          <a:bodyPr/>
          <a:lstStyle/>
          <a:p>
            <a:pPr>
              <a:buNone/>
            </a:pPr>
            <a:r>
              <a:rPr lang="cs-CZ" dirty="0" smtClean="0"/>
              <a:t>Článek 25</a:t>
            </a:r>
          </a:p>
          <a:p>
            <a:r>
              <a:rPr lang="cs-CZ" dirty="0" smtClean="0"/>
              <a:t>Právo dítěte na pravidelné hodnocení zacházení s dítětem a všech dalších okolností spojených s jeho umístěním.</a:t>
            </a:r>
            <a:br>
              <a:rPr lang="cs-CZ" dirty="0" smtClean="0"/>
            </a:b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30</a:t>
            </a:fld>
            <a:endParaRPr lang="cs-CZ" dirty="0"/>
          </a:p>
        </p:txBody>
      </p:sp>
      <p:pic>
        <p:nvPicPr>
          <p:cNvPr id="7" name="Obrázek 6" descr="Scope_mother_disabled_child_0.jpg"/>
          <p:cNvPicPr>
            <a:picLocks noChangeAspect="1"/>
          </p:cNvPicPr>
          <p:nvPr/>
        </p:nvPicPr>
        <p:blipFill>
          <a:blip r:embed="rId3" cstate="print"/>
          <a:stretch>
            <a:fillRect/>
          </a:stretch>
        </p:blipFill>
        <p:spPr>
          <a:xfrm>
            <a:off x="1691680" y="4221088"/>
            <a:ext cx="4572000" cy="1666875"/>
          </a:xfrm>
          <a:prstGeom prst="rect">
            <a:avLst/>
          </a:prstGeom>
        </p:spPr>
      </p:pic>
    </p:spTree>
  </p:cSld>
  <p:clrMapOvr>
    <a:masterClrMapping/>
  </p:clrMapOvr>
  <p:transition spd="med">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Sociální zabezpečení</a:t>
            </a:r>
            <a:endParaRPr lang="cs-CZ" dirty="0"/>
          </a:p>
        </p:txBody>
      </p:sp>
      <p:sp>
        <p:nvSpPr>
          <p:cNvPr id="3" name="Zástupný symbol pro obsah 2"/>
          <p:cNvSpPr>
            <a:spLocks noGrp="1"/>
          </p:cNvSpPr>
          <p:nvPr>
            <p:ph idx="1"/>
          </p:nvPr>
        </p:nvSpPr>
        <p:spPr/>
        <p:txBody>
          <a:bodyPr/>
          <a:lstStyle/>
          <a:p>
            <a:pPr>
              <a:buNone/>
            </a:pPr>
            <a:r>
              <a:rPr lang="cs-CZ" dirty="0" smtClean="0"/>
              <a:t>Článek 26</a:t>
            </a:r>
          </a:p>
          <a:p>
            <a:pPr>
              <a:buNone/>
            </a:pPr>
            <a:endParaRPr lang="cs-CZ" b="1" dirty="0" smtClean="0"/>
          </a:p>
          <a:p>
            <a:r>
              <a:rPr lang="cs-CZ" dirty="0" smtClean="0"/>
              <a:t>Právo na výhody sociálního zabezpečení.</a:t>
            </a:r>
          </a:p>
          <a:p>
            <a:endParaRPr lang="cs-CZ" dirty="0" smtClean="0"/>
          </a:p>
          <a:p>
            <a:pPr>
              <a:buNone/>
            </a:pPr>
            <a:r>
              <a:rPr lang="cs-CZ" dirty="0" smtClean="0"/>
              <a:t/>
            </a:r>
            <a:br>
              <a:rPr lang="cs-CZ" dirty="0" smtClean="0"/>
            </a:b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31</a:t>
            </a:fld>
            <a:endParaRPr lang="cs-CZ" dirty="0"/>
          </a:p>
        </p:txBody>
      </p:sp>
      <p:pic>
        <p:nvPicPr>
          <p:cNvPr id="7" name="Obrázek 6" descr="Disabled-child-008.jpg"/>
          <p:cNvPicPr>
            <a:picLocks noChangeAspect="1"/>
          </p:cNvPicPr>
          <p:nvPr/>
        </p:nvPicPr>
        <p:blipFill>
          <a:blip r:embed="rId3" cstate="print"/>
          <a:stretch>
            <a:fillRect/>
          </a:stretch>
        </p:blipFill>
        <p:spPr>
          <a:xfrm>
            <a:off x="1835696" y="3429000"/>
            <a:ext cx="4381500" cy="2628900"/>
          </a:xfrm>
          <a:prstGeom prst="rect">
            <a:avLst/>
          </a:prstGeom>
        </p:spPr>
      </p:pic>
    </p:spTree>
  </p:cSld>
  <p:clrMapOvr>
    <a:masterClrMapping/>
  </p:clrMapOvr>
  <p:transition spd="med">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Životní úroveň</a:t>
            </a:r>
            <a:endParaRPr lang="cs-CZ" dirty="0"/>
          </a:p>
        </p:txBody>
      </p:sp>
      <p:sp>
        <p:nvSpPr>
          <p:cNvPr id="3" name="Zástupný symbol pro obsah 2"/>
          <p:cNvSpPr>
            <a:spLocks noGrp="1"/>
          </p:cNvSpPr>
          <p:nvPr>
            <p:ph idx="1"/>
          </p:nvPr>
        </p:nvSpPr>
        <p:spPr/>
        <p:txBody>
          <a:bodyPr/>
          <a:lstStyle/>
          <a:p>
            <a:pPr>
              <a:buNone/>
            </a:pPr>
            <a:r>
              <a:rPr lang="cs-CZ" dirty="0" smtClean="0"/>
              <a:t>Článek 27</a:t>
            </a:r>
            <a:endParaRPr lang="cs-CZ" b="1" dirty="0" smtClean="0"/>
          </a:p>
          <a:p>
            <a:r>
              <a:rPr lang="cs-CZ" dirty="0" smtClean="0"/>
              <a:t>Právo na životní úroveň nezbytnou pro jeho tělesný, duševní, duchovní, mravní a sociální rozvoj.</a:t>
            </a:r>
            <a:br>
              <a:rPr lang="cs-CZ" dirty="0" smtClean="0"/>
            </a:b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32</a:t>
            </a:fld>
            <a:endParaRPr lang="cs-CZ" dirty="0"/>
          </a:p>
        </p:txBody>
      </p:sp>
      <p:pic>
        <p:nvPicPr>
          <p:cNvPr id="7" name="Obrázek 6" descr="sectio9.jpg"/>
          <p:cNvPicPr>
            <a:picLocks noChangeAspect="1"/>
          </p:cNvPicPr>
          <p:nvPr/>
        </p:nvPicPr>
        <p:blipFill>
          <a:blip r:embed="rId3" cstate="print"/>
          <a:stretch>
            <a:fillRect/>
          </a:stretch>
        </p:blipFill>
        <p:spPr>
          <a:xfrm>
            <a:off x="2411760" y="3068960"/>
            <a:ext cx="4777556" cy="3321689"/>
          </a:xfrm>
          <a:prstGeom prst="rect">
            <a:avLst/>
          </a:prstGeom>
        </p:spPr>
      </p:pic>
    </p:spTree>
  </p:cSld>
  <p:clrMapOvr>
    <a:masterClrMapping/>
  </p:clrMapOvr>
  <p:transition spd="med">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vzdělání</a:t>
            </a:r>
            <a:endParaRPr lang="cs-CZ" dirty="0"/>
          </a:p>
        </p:txBody>
      </p:sp>
      <p:sp>
        <p:nvSpPr>
          <p:cNvPr id="3" name="Zástupný symbol pro obsah 2"/>
          <p:cNvSpPr>
            <a:spLocks noGrp="1"/>
          </p:cNvSpPr>
          <p:nvPr>
            <p:ph idx="1"/>
          </p:nvPr>
        </p:nvSpPr>
        <p:spPr/>
        <p:txBody>
          <a:bodyPr/>
          <a:lstStyle/>
          <a:p>
            <a:pPr>
              <a:buNone/>
            </a:pPr>
            <a:r>
              <a:rPr lang="cs-CZ" dirty="0" smtClean="0"/>
              <a:t>Článek 28</a:t>
            </a:r>
            <a:endParaRPr lang="cs-CZ" b="1" dirty="0" smtClean="0"/>
          </a:p>
          <a:p>
            <a:r>
              <a:rPr lang="cs-CZ" dirty="0" smtClean="0"/>
              <a:t>Právo na vzdělání</a:t>
            </a:r>
          </a:p>
          <a:p>
            <a:r>
              <a:rPr lang="cs-CZ" dirty="0" smtClean="0"/>
              <a:t>Kázeň ve škole</a:t>
            </a:r>
            <a:br>
              <a:rPr lang="cs-CZ" dirty="0" smtClean="0"/>
            </a:b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33</a:t>
            </a:fld>
            <a:endParaRPr lang="cs-CZ" dirty="0"/>
          </a:p>
        </p:txBody>
      </p:sp>
      <p:pic>
        <p:nvPicPr>
          <p:cNvPr id="7" name="Obrázek 6" descr="African-child-safari-school-1024x768.jpg"/>
          <p:cNvPicPr>
            <a:picLocks noChangeAspect="1"/>
          </p:cNvPicPr>
          <p:nvPr/>
        </p:nvPicPr>
        <p:blipFill>
          <a:blip r:embed="rId3" cstate="print"/>
          <a:stretch>
            <a:fillRect/>
          </a:stretch>
        </p:blipFill>
        <p:spPr>
          <a:xfrm>
            <a:off x="3131840" y="2996952"/>
            <a:ext cx="4632515" cy="3474386"/>
          </a:xfrm>
          <a:prstGeom prst="rect">
            <a:avLst/>
          </a:prstGeom>
        </p:spPr>
      </p:pic>
    </p:spTree>
  </p:cSld>
  <p:clrMapOvr>
    <a:masterClrMapping/>
  </p:clrMapOvr>
  <p:transition spd="med">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výchova</a:t>
            </a:r>
            <a:endParaRPr lang="cs-CZ" dirty="0"/>
          </a:p>
        </p:txBody>
      </p:sp>
      <p:sp>
        <p:nvSpPr>
          <p:cNvPr id="3" name="Zástupný symbol pro obsah 2"/>
          <p:cNvSpPr>
            <a:spLocks noGrp="1"/>
          </p:cNvSpPr>
          <p:nvPr>
            <p:ph idx="1"/>
          </p:nvPr>
        </p:nvSpPr>
        <p:spPr/>
        <p:txBody>
          <a:bodyPr/>
          <a:lstStyle/>
          <a:p>
            <a:pPr>
              <a:buNone/>
            </a:pPr>
            <a:r>
              <a:rPr lang="cs-CZ" dirty="0" smtClean="0"/>
              <a:t>Článek 29</a:t>
            </a:r>
            <a:endParaRPr lang="cs-CZ" b="1" dirty="0" smtClean="0"/>
          </a:p>
          <a:p>
            <a:r>
              <a:rPr lang="cs-CZ" dirty="0" smtClean="0"/>
              <a:t>zaměřená na přípravu na aktivní život dospělého a zodpovědného člověka</a:t>
            </a:r>
            <a:br>
              <a:rPr lang="cs-CZ" dirty="0" smtClean="0"/>
            </a:b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34</a:t>
            </a:fld>
            <a:endParaRPr lang="cs-CZ" dirty="0"/>
          </a:p>
        </p:txBody>
      </p:sp>
      <p:pic>
        <p:nvPicPr>
          <p:cNvPr id="7" name="Obrázek 6" descr="14767243-cheerful-smiling-child-at-the-blackboard-school-concept.jpg"/>
          <p:cNvPicPr>
            <a:picLocks noChangeAspect="1"/>
          </p:cNvPicPr>
          <p:nvPr/>
        </p:nvPicPr>
        <p:blipFill>
          <a:blip r:embed="rId3" cstate="print"/>
          <a:stretch>
            <a:fillRect/>
          </a:stretch>
        </p:blipFill>
        <p:spPr>
          <a:xfrm>
            <a:off x="1835696" y="3284984"/>
            <a:ext cx="4673017" cy="3119239"/>
          </a:xfrm>
          <a:prstGeom prst="rect">
            <a:avLst/>
          </a:prstGeom>
        </p:spPr>
      </p:pic>
    </p:spTree>
  </p:cSld>
  <p:clrMapOvr>
    <a:masterClrMapping/>
  </p:clrMapOvr>
  <p:transition spd="med">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Národnostní menšiny</a:t>
            </a:r>
            <a:endParaRPr lang="cs-CZ" dirty="0"/>
          </a:p>
        </p:txBody>
      </p:sp>
      <p:sp>
        <p:nvSpPr>
          <p:cNvPr id="3" name="Zástupný symbol pro obsah 2"/>
          <p:cNvSpPr>
            <a:spLocks noGrp="1"/>
          </p:cNvSpPr>
          <p:nvPr>
            <p:ph idx="1"/>
          </p:nvPr>
        </p:nvSpPr>
        <p:spPr/>
        <p:txBody>
          <a:bodyPr/>
          <a:lstStyle/>
          <a:p>
            <a:pPr>
              <a:buNone/>
            </a:pPr>
            <a:r>
              <a:rPr lang="cs-CZ" dirty="0" smtClean="0"/>
              <a:t>Článek 30</a:t>
            </a:r>
            <a:endParaRPr lang="cs-CZ" b="1" dirty="0" smtClean="0"/>
          </a:p>
          <a:p>
            <a:r>
              <a:rPr lang="cs-CZ" dirty="0" smtClean="0"/>
              <a:t>vlastní kultura</a:t>
            </a:r>
          </a:p>
          <a:p>
            <a:r>
              <a:rPr lang="cs-CZ" dirty="0" smtClean="0"/>
              <a:t>vlastní náboženství</a:t>
            </a:r>
          </a:p>
          <a:p>
            <a:r>
              <a:rPr lang="cs-CZ" dirty="0" smtClean="0"/>
              <a:t>vlastní jazyk</a:t>
            </a:r>
            <a:br>
              <a:rPr lang="cs-CZ" dirty="0" smtClean="0"/>
            </a:b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35</a:t>
            </a:fld>
            <a:endParaRPr lang="cs-CZ" dirty="0"/>
          </a:p>
        </p:txBody>
      </p:sp>
      <p:pic>
        <p:nvPicPr>
          <p:cNvPr id="7" name="Obrázek 6" descr="images (3).jpg"/>
          <p:cNvPicPr>
            <a:picLocks noChangeAspect="1"/>
          </p:cNvPicPr>
          <p:nvPr/>
        </p:nvPicPr>
        <p:blipFill>
          <a:blip r:embed="rId3" cstate="print"/>
          <a:stretch>
            <a:fillRect/>
          </a:stretch>
        </p:blipFill>
        <p:spPr>
          <a:xfrm>
            <a:off x="3923928" y="1844824"/>
            <a:ext cx="3456384" cy="4316181"/>
          </a:xfrm>
          <a:prstGeom prst="rect">
            <a:avLst/>
          </a:prstGeom>
        </p:spPr>
      </p:pic>
    </p:spTree>
  </p:cSld>
  <p:clrMapOvr>
    <a:masterClrMapping/>
  </p:clrMapOvr>
  <p:transition spd="med">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Volný čas</a:t>
            </a:r>
            <a:endParaRPr lang="cs-CZ" dirty="0"/>
          </a:p>
        </p:txBody>
      </p:sp>
      <p:sp>
        <p:nvSpPr>
          <p:cNvPr id="3" name="Zástupný symbol pro obsah 2"/>
          <p:cNvSpPr>
            <a:spLocks noGrp="1"/>
          </p:cNvSpPr>
          <p:nvPr>
            <p:ph idx="1"/>
          </p:nvPr>
        </p:nvSpPr>
        <p:spPr/>
        <p:txBody>
          <a:bodyPr/>
          <a:lstStyle/>
          <a:p>
            <a:pPr>
              <a:buNone/>
            </a:pPr>
            <a:r>
              <a:rPr lang="cs-CZ" dirty="0" smtClean="0"/>
              <a:t>Článek 31</a:t>
            </a:r>
            <a:endParaRPr lang="cs-CZ" b="1" dirty="0" smtClean="0"/>
          </a:p>
          <a:p>
            <a:r>
              <a:rPr lang="cs-CZ" dirty="0" smtClean="0"/>
              <a:t>odpočinek a volný čas</a:t>
            </a:r>
          </a:p>
          <a:p>
            <a:r>
              <a:rPr lang="cs-CZ" dirty="0" smtClean="0"/>
              <a:t>účast ve hře a oddechové činnosti</a:t>
            </a:r>
          </a:p>
          <a:p>
            <a:r>
              <a:rPr lang="cs-CZ" dirty="0" smtClean="0"/>
              <a:t>účast na kulturním životě a umělecké činnosti.</a:t>
            </a:r>
            <a:br>
              <a:rPr lang="cs-CZ" dirty="0" smtClean="0"/>
            </a:b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36</a:t>
            </a:fld>
            <a:endParaRPr lang="cs-CZ" dirty="0"/>
          </a:p>
        </p:txBody>
      </p:sp>
      <p:pic>
        <p:nvPicPr>
          <p:cNvPr id="7" name="Obrázek 6" descr="images (4).jpg"/>
          <p:cNvPicPr>
            <a:picLocks noChangeAspect="1"/>
          </p:cNvPicPr>
          <p:nvPr/>
        </p:nvPicPr>
        <p:blipFill>
          <a:blip r:embed="rId3" cstate="print"/>
          <a:stretch>
            <a:fillRect/>
          </a:stretch>
        </p:blipFill>
        <p:spPr>
          <a:xfrm>
            <a:off x="2555776" y="3933056"/>
            <a:ext cx="4846371" cy="2304256"/>
          </a:xfrm>
          <a:prstGeom prst="rect">
            <a:avLst/>
          </a:prstGeom>
        </p:spPr>
      </p:pic>
    </p:spTree>
  </p:cSld>
  <p:clrMapOvr>
    <a:masterClrMapping/>
  </p:clrMapOvr>
  <p:transition spd="med">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práce</a:t>
            </a:r>
            <a:endParaRPr lang="cs-CZ" dirty="0"/>
          </a:p>
        </p:txBody>
      </p:sp>
      <p:sp>
        <p:nvSpPr>
          <p:cNvPr id="3" name="Zástupný symbol pro obsah 2"/>
          <p:cNvSpPr>
            <a:spLocks noGrp="1"/>
          </p:cNvSpPr>
          <p:nvPr>
            <p:ph idx="1"/>
          </p:nvPr>
        </p:nvSpPr>
        <p:spPr/>
        <p:txBody>
          <a:bodyPr/>
          <a:lstStyle/>
          <a:p>
            <a:pPr>
              <a:buNone/>
            </a:pPr>
            <a:r>
              <a:rPr lang="cs-CZ" dirty="0" smtClean="0"/>
              <a:t>Článek 32</a:t>
            </a:r>
            <a:endParaRPr lang="cs-CZ" b="1" dirty="0" smtClean="0"/>
          </a:p>
          <a:p>
            <a:r>
              <a:rPr lang="cs-CZ" dirty="0" smtClean="0"/>
              <a:t>Hospodářské vykořisťování</a:t>
            </a:r>
          </a:p>
          <a:p>
            <a:r>
              <a:rPr lang="cs-CZ" dirty="0" smtClean="0"/>
              <a:t>Nebezpečná práce</a:t>
            </a:r>
            <a:br>
              <a:rPr lang="cs-CZ" dirty="0" smtClean="0"/>
            </a:b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37</a:t>
            </a:fld>
            <a:endParaRPr lang="cs-CZ" dirty="0"/>
          </a:p>
        </p:txBody>
      </p:sp>
      <p:pic>
        <p:nvPicPr>
          <p:cNvPr id="7" name="Obrázek 6" descr="images (5).jpg"/>
          <p:cNvPicPr>
            <a:picLocks noChangeAspect="1"/>
          </p:cNvPicPr>
          <p:nvPr/>
        </p:nvPicPr>
        <p:blipFill>
          <a:blip r:embed="rId3" cstate="print"/>
          <a:stretch>
            <a:fillRect/>
          </a:stretch>
        </p:blipFill>
        <p:spPr>
          <a:xfrm>
            <a:off x="3347864" y="3573016"/>
            <a:ext cx="3942184" cy="2611697"/>
          </a:xfrm>
          <a:prstGeom prst="rect">
            <a:avLst/>
          </a:prstGeom>
        </p:spPr>
      </p:pic>
    </p:spTree>
  </p:cSld>
  <p:clrMapOvr>
    <a:masterClrMapping/>
  </p:clrMapOvr>
  <p:transition spd="med">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drogy</a:t>
            </a:r>
            <a:endParaRPr lang="cs-CZ" dirty="0"/>
          </a:p>
        </p:txBody>
      </p:sp>
      <p:sp>
        <p:nvSpPr>
          <p:cNvPr id="3" name="Zástupný symbol pro obsah 2"/>
          <p:cNvSpPr>
            <a:spLocks noGrp="1"/>
          </p:cNvSpPr>
          <p:nvPr>
            <p:ph idx="1"/>
          </p:nvPr>
        </p:nvSpPr>
        <p:spPr/>
        <p:txBody>
          <a:bodyPr/>
          <a:lstStyle/>
          <a:p>
            <a:pPr>
              <a:buNone/>
            </a:pPr>
            <a:r>
              <a:rPr lang="cs-CZ" dirty="0" smtClean="0"/>
              <a:t>Článek 33</a:t>
            </a:r>
            <a:endParaRPr lang="cs-CZ" b="1" dirty="0" smtClean="0"/>
          </a:p>
          <a:p>
            <a:r>
              <a:rPr lang="cs-CZ" dirty="0" smtClean="0"/>
              <a:t>ochrana před drogami</a:t>
            </a:r>
          </a:p>
          <a:p>
            <a:r>
              <a:rPr lang="cs-CZ" dirty="0" smtClean="0"/>
              <a:t>nezákonná výroba</a:t>
            </a:r>
          </a:p>
          <a:p>
            <a:r>
              <a:rPr lang="cs-CZ" dirty="0" smtClean="0"/>
              <a:t>obchodování</a:t>
            </a:r>
            <a:br>
              <a:rPr lang="cs-CZ" dirty="0" smtClean="0"/>
            </a:b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38</a:t>
            </a:fld>
            <a:endParaRPr lang="cs-CZ" dirty="0"/>
          </a:p>
        </p:txBody>
      </p:sp>
      <p:pic>
        <p:nvPicPr>
          <p:cNvPr id="7" name="Obrázek 6" descr="images (6).jpg"/>
          <p:cNvPicPr>
            <a:picLocks noChangeAspect="1"/>
          </p:cNvPicPr>
          <p:nvPr/>
        </p:nvPicPr>
        <p:blipFill>
          <a:blip r:embed="rId3" cstate="print"/>
          <a:stretch>
            <a:fillRect/>
          </a:stretch>
        </p:blipFill>
        <p:spPr>
          <a:xfrm>
            <a:off x="3923928" y="3068960"/>
            <a:ext cx="3295253" cy="3295253"/>
          </a:xfrm>
          <a:prstGeom prst="rect">
            <a:avLst/>
          </a:prstGeom>
        </p:spPr>
      </p:pic>
    </p:spTree>
  </p:cSld>
  <p:clrMapOvr>
    <a:masterClrMapping/>
  </p:clrMapOvr>
  <p:transition spd="med">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zneužívání</a:t>
            </a:r>
            <a:endParaRPr lang="cs-CZ" dirty="0"/>
          </a:p>
        </p:txBody>
      </p:sp>
      <p:sp>
        <p:nvSpPr>
          <p:cNvPr id="3" name="Zástupný symbol pro obsah 2"/>
          <p:cNvSpPr>
            <a:spLocks noGrp="1"/>
          </p:cNvSpPr>
          <p:nvPr>
            <p:ph idx="1"/>
          </p:nvPr>
        </p:nvSpPr>
        <p:spPr/>
        <p:txBody>
          <a:bodyPr/>
          <a:lstStyle/>
          <a:p>
            <a:pPr>
              <a:buNone/>
            </a:pPr>
            <a:r>
              <a:rPr lang="cs-CZ" dirty="0" smtClean="0"/>
              <a:t>Článek 34</a:t>
            </a:r>
            <a:endParaRPr lang="cs-CZ" b="1" dirty="0" smtClean="0"/>
          </a:p>
          <a:p>
            <a:endParaRPr lang="cs-CZ" dirty="0" smtClean="0"/>
          </a:p>
          <a:p>
            <a:r>
              <a:rPr lang="cs-CZ" dirty="0" smtClean="0"/>
              <a:t>Sexuální vykořisťování</a:t>
            </a:r>
          </a:p>
          <a:p>
            <a:r>
              <a:rPr lang="cs-CZ" dirty="0" smtClean="0"/>
              <a:t>Zneužívání</a:t>
            </a:r>
          </a:p>
          <a:p>
            <a:r>
              <a:rPr lang="cs-CZ" dirty="0" smtClean="0"/>
              <a:t>Prostituce</a:t>
            </a:r>
          </a:p>
          <a:p>
            <a:r>
              <a:rPr lang="cs-CZ" dirty="0" smtClean="0"/>
              <a:t>Kuplířství</a:t>
            </a:r>
          </a:p>
          <a:p>
            <a:r>
              <a:rPr lang="cs-CZ" dirty="0" smtClean="0"/>
              <a:t>Pornografie </a:t>
            </a:r>
            <a:br>
              <a:rPr lang="cs-CZ" dirty="0" smtClean="0"/>
            </a:b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39</a:t>
            </a:fld>
            <a:endParaRPr lang="cs-CZ" dirty="0"/>
          </a:p>
        </p:txBody>
      </p:sp>
      <p:pic>
        <p:nvPicPr>
          <p:cNvPr id="7" name="Obrázek 6" descr="images (7).jpg"/>
          <p:cNvPicPr>
            <a:picLocks noChangeAspect="1"/>
          </p:cNvPicPr>
          <p:nvPr/>
        </p:nvPicPr>
        <p:blipFill>
          <a:blip r:embed="rId3" cstate="print"/>
          <a:stretch>
            <a:fillRect/>
          </a:stretch>
        </p:blipFill>
        <p:spPr>
          <a:xfrm>
            <a:off x="3347864" y="3429000"/>
            <a:ext cx="3528239" cy="2246496"/>
          </a:xfrm>
          <a:prstGeom prst="rect">
            <a:avLst/>
          </a:prstGeom>
        </p:spPr>
      </p:pic>
    </p:spTree>
  </p:cSld>
  <p:clrMapOvr>
    <a:masterClrMapping/>
  </p:clrMapOvr>
  <p:transition spd="med">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Myšlenkový posun</a:t>
            </a:r>
            <a:endParaRPr lang="cs-CZ" dirty="0"/>
          </a:p>
        </p:txBody>
      </p:sp>
      <p:sp>
        <p:nvSpPr>
          <p:cNvPr id="3" name="Zástupný symbol pro obsah 2"/>
          <p:cNvSpPr>
            <a:spLocks noGrp="1"/>
          </p:cNvSpPr>
          <p:nvPr>
            <p:ph idx="1"/>
          </p:nvPr>
        </p:nvSpPr>
        <p:spPr/>
        <p:txBody>
          <a:bodyPr/>
          <a:lstStyle/>
          <a:p>
            <a:r>
              <a:rPr lang="cs-CZ" dirty="0" smtClean="0"/>
              <a:t>Ženevská deklarace (1924)</a:t>
            </a:r>
          </a:p>
          <a:p>
            <a:pPr lvl="1"/>
            <a:r>
              <a:rPr lang="cs-CZ" dirty="0" smtClean="0"/>
              <a:t>Děti jsou </a:t>
            </a:r>
            <a:r>
              <a:rPr lang="cs-CZ" i="1" u="sng" dirty="0" smtClean="0"/>
              <a:t>objekty zákona</a:t>
            </a:r>
          </a:p>
          <a:p>
            <a:pPr lvl="1"/>
            <a:r>
              <a:rPr lang="cs-CZ" dirty="0" smtClean="0"/>
              <a:t>„… dítě musí dostat“</a:t>
            </a:r>
          </a:p>
          <a:p>
            <a:r>
              <a:rPr lang="cs-CZ" dirty="0" smtClean="0"/>
              <a:t>Deklarace OSN (1959)</a:t>
            </a:r>
          </a:p>
          <a:p>
            <a:pPr lvl="1"/>
            <a:r>
              <a:rPr lang="cs-CZ" dirty="0" smtClean="0"/>
              <a:t>Děti jsou </a:t>
            </a:r>
            <a:r>
              <a:rPr lang="cs-CZ" i="1" u="sng" dirty="0" smtClean="0"/>
              <a:t>právními subjekty</a:t>
            </a:r>
          </a:p>
          <a:p>
            <a:pPr lvl="1"/>
            <a:r>
              <a:rPr lang="cs-CZ" dirty="0" smtClean="0"/>
              <a:t>„Dítě bude užívat všech práv …“</a:t>
            </a:r>
          </a:p>
          <a:p>
            <a:r>
              <a:rPr lang="cs-CZ" dirty="0" smtClean="0"/>
              <a:t>Úmluva o právech dítěte (1989)</a:t>
            </a:r>
          </a:p>
          <a:p>
            <a:pPr lvl="1"/>
            <a:r>
              <a:rPr lang="cs-CZ" dirty="0" smtClean="0"/>
              <a:t>Děti jsou </a:t>
            </a:r>
            <a:r>
              <a:rPr lang="cs-CZ" i="1" u="sng" dirty="0" smtClean="0"/>
              <a:t>plnoprávnými osobami</a:t>
            </a:r>
            <a:r>
              <a:rPr lang="cs-CZ" i="1" dirty="0" smtClean="0"/>
              <a:t> a jejich potřeby jsou práva, který svět dospělých musí respektovat a naplňovat.</a:t>
            </a:r>
          </a:p>
          <a:p>
            <a:pPr lvl="1"/>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4</a:t>
            </a:fld>
            <a:endParaRPr lang="cs-CZ" dirty="0"/>
          </a:p>
        </p:txBody>
      </p:sp>
    </p:spTree>
  </p:cSld>
  <p:clrMapOvr>
    <a:masterClrMapping/>
  </p:clrMapOvr>
  <p:transition spd="med">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Únosy a prodávání </a:t>
            </a:r>
            <a:endParaRPr lang="cs-CZ" dirty="0"/>
          </a:p>
        </p:txBody>
      </p:sp>
      <p:sp>
        <p:nvSpPr>
          <p:cNvPr id="3" name="Zástupný symbol pro obsah 2"/>
          <p:cNvSpPr>
            <a:spLocks noGrp="1"/>
          </p:cNvSpPr>
          <p:nvPr>
            <p:ph idx="1"/>
          </p:nvPr>
        </p:nvSpPr>
        <p:spPr/>
        <p:txBody>
          <a:bodyPr/>
          <a:lstStyle/>
          <a:p>
            <a:pPr>
              <a:buNone/>
            </a:pPr>
            <a:r>
              <a:rPr lang="cs-CZ" dirty="0" smtClean="0"/>
              <a:t>Článek 35</a:t>
            </a:r>
            <a:endParaRPr lang="cs-CZ" b="1" dirty="0" smtClean="0"/>
          </a:p>
          <a:p>
            <a:r>
              <a:rPr lang="cs-CZ" dirty="0" smtClean="0"/>
              <a:t>Právo na ochranu před únosy, prodáváním dětí a obchodováním s nimi.</a:t>
            </a:r>
            <a:br>
              <a:rPr lang="cs-CZ" dirty="0" smtClean="0"/>
            </a:b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40</a:t>
            </a:fld>
            <a:endParaRPr lang="cs-CZ" dirty="0"/>
          </a:p>
        </p:txBody>
      </p:sp>
      <p:pic>
        <p:nvPicPr>
          <p:cNvPr id="7" name="Obrázek 6" descr="images (8).jpg"/>
          <p:cNvPicPr>
            <a:picLocks noChangeAspect="1"/>
          </p:cNvPicPr>
          <p:nvPr/>
        </p:nvPicPr>
        <p:blipFill>
          <a:blip r:embed="rId3" cstate="print"/>
          <a:stretch>
            <a:fillRect/>
          </a:stretch>
        </p:blipFill>
        <p:spPr>
          <a:xfrm>
            <a:off x="2915816" y="3132558"/>
            <a:ext cx="4338042" cy="2913138"/>
          </a:xfrm>
          <a:prstGeom prst="rect">
            <a:avLst/>
          </a:prstGeom>
        </p:spPr>
      </p:pic>
    </p:spTree>
  </p:cSld>
  <p:clrMapOvr>
    <a:masterClrMapping/>
  </p:clrMapOvr>
  <p:transition spd="med">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vykořisťování</a:t>
            </a:r>
            <a:endParaRPr lang="cs-CZ" dirty="0"/>
          </a:p>
        </p:txBody>
      </p:sp>
      <p:sp>
        <p:nvSpPr>
          <p:cNvPr id="3" name="Zástupný symbol pro obsah 2"/>
          <p:cNvSpPr>
            <a:spLocks noGrp="1"/>
          </p:cNvSpPr>
          <p:nvPr>
            <p:ph idx="1"/>
          </p:nvPr>
        </p:nvSpPr>
        <p:spPr/>
        <p:txBody>
          <a:bodyPr/>
          <a:lstStyle/>
          <a:p>
            <a:pPr>
              <a:buNone/>
            </a:pPr>
            <a:r>
              <a:rPr lang="cs-CZ" dirty="0" smtClean="0"/>
              <a:t>Článek 36</a:t>
            </a:r>
            <a:endParaRPr lang="cs-CZ" b="1" dirty="0" smtClean="0"/>
          </a:p>
          <a:p>
            <a:r>
              <a:rPr lang="cs-CZ" dirty="0" smtClean="0"/>
              <a:t>ostatní druhy vykořisťování</a:t>
            </a:r>
            <a:br>
              <a:rPr lang="cs-CZ" dirty="0" smtClean="0"/>
            </a:b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41</a:t>
            </a:fld>
            <a:endParaRPr lang="cs-CZ" dirty="0"/>
          </a:p>
        </p:txBody>
      </p:sp>
      <p:pic>
        <p:nvPicPr>
          <p:cNvPr id="7" name="Obrázek 6" descr="images (9).jpg"/>
          <p:cNvPicPr>
            <a:picLocks noChangeAspect="1"/>
          </p:cNvPicPr>
          <p:nvPr/>
        </p:nvPicPr>
        <p:blipFill>
          <a:blip r:embed="rId3" cstate="print"/>
          <a:stretch>
            <a:fillRect/>
          </a:stretch>
        </p:blipFill>
        <p:spPr>
          <a:xfrm>
            <a:off x="2195736" y="2780928"/>
            <a:ext cx="3894559" cy="3563107"/>
          </a:xfrm>
          <a:prstGeom prst="rect">
            <a:avLst/>
          </a:prstGeom>
        </p:spPr>
      </p:pic>
    </p:spTree>
  </p:cSld>
  <p:clrMapOvr>
    <a:masterClrMapping/>
  </p:clrMapOvr>
  <p:transition spd="med">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dirty="0" smtClean="0"/>
              <a:t>Mučení a tresty</a:t>
            </a:r>
            <a:endParaRPr lang="cs-CZ" dirty="0"/>
          </a:p>
        </p:txBody>
      </p:sp>
      <p:sp>
        <p:nvSpPr>
          <p:cNvPr id="3" name="Zástupný symbol pro obsah 2"/>
          <p:cNvSpPr>
            <a:spLocks noGrp="1"/>
          </p:cNvSpPr>
          <p:nvPr>
            <p:ph idx="1"/>
          </p:nvPr>
        </p:nvSpPr>
        <p:spPr/>
        <p:txBody>
          <a:bodyPr/>
          <a:lstStyle/>
          <a:p>
            <a:pPr>
              <a:buNone/>
            </a:pPr>
            <a:r>
              <a:rPr lang="cs-CZ" dirty="0" smtClean="0"/>
              <a:t>Článek 37</a:t>
            </a:r>
            <a:endParaRPr lang="cs-CZ" b="1" dirty="0" smtClean="0"/>
          </a:p>
          <a:p>
            <a:r>
              <a:rPr lang="cs-CZ" dirty="0" smtClean="0"/>
              <a:t>Zákaz mučení</a:t>
            </a:r>
          </a:p>
          <a:p>
            <a:r>
              <a:rPr lang="cs-CZ" dirty="0" smtClean="0"/>
              <a:t>Lidské zacházení</a:t>
            </a:r>
          </a:p>
          <a:p>
            <a:r>
              <a:rPr lang="cs-CZ" dirty="0" smtClean="0"/>
              <a:t>Zatčení </a:t>
            </a:r>
          </a:p>
          <a:p>
            <a:r>
              <a:rPr lang="cs-CZ" dirty="0" smtClean="0"/>
              <a:t>Trestání</a:t>
            </a:r>
          </a:p>
          <a:p>
            <a:r>
              <a:rPr lang="cs-CZ" dirty="0" smtClean="0"/>
              <a:t>Právní pomoc</a:t>
            </a:r>
          </a:p>
          <a:p>
            <a:r>
              <a:rPr lang="cs-CZ" dirty="0" smtClean="0"/>
              <a:t>Kontakt s rodiči</a:t>
            </a:r>
          </a:p>
          <a:p>
            <a:pPr>
              <a:buNone/>
            </a:pPr>
            <a:r>
              <a:rPr lang="cs-CZ" dirty="0" smtClean="0"/>
              <a:t/>
            </a:r>
            <a:br>
              <a:rPr lang="cs-CZ" dirty="0" smtClean="0"/>
            </a:b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42</a:t>
            </a:fld>
            <a:endParaRPr lang="cs-CZ" dirty="0"/>
          </a:p>
        </p:txBody>
      </p:sp>
      <p:pic>
        <p:nvPicPr>
          <p:cNvPr id="7" name="Obrázek 6" descr="stažený soubor.jpg"/>
          <p:cNvPicPr>
            <a:picLocks noChangeAspect="1"/>
          </p:cNvPicPr>
          <p:nvPr/>
        </p:nvPicPr>
        <p:blipFill>
          <a:blip r:embed="rId3" cstate="print"/>
          <a:stretch>
            <a:fillRect/>
          </a:stretch>
        </p:blipFill>
        <p:spPr>
          <a:xfrm>
            <a:off x="3358822" y="3501008"/>
            <a:ext cx="4111060" cy="2760712"/>
          </a:xfrm>
          <a:prstGeom prst="rect">
            <a:avLst/>
          </a:prstGeom>
        </p:spPr>
      </p:pic>
    </p:spTree>
  </p:cSld>
  <p:clrMapOvr>
    <a:masterClrMapping/>
  </p:clrMapOvr>
  <p:transition spd="med">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Dětští vojáci</a:t>
            </a:r>
            <a:endParaRPr lang="cs-CZ" dirty="0"/>
          </a:p>
        </p:txBody>
      </p:sp>
      <p:sp>
        <p:nvSpPr>
          <p:cNvPr id="3" name="Zástupný symbol pro obsah 2"/>
          <p:cNvSpPr>
            <a:spLocks noGrp="1"/>
          </p:cNvSpPr>
          <p:nvPr>
            <p:ph idx="1"/>
          </p:nvPr>
        </p:nvSpPr>
        <p:spPr/>
        <p:txBody>
          <a:bodyPr/>
          <a:lstStyle/>
          <a:p>
            <a:pPr>
              <a:buNone/>
            </a:pPr>
            <a:r>
              <a:rPr lang="cs-CZ" dirty="0" smtClean="0"/>
              <a:t>Článek 38</a:t>
            </a:r>
            <a:endParaRPr lang="cs-CZ" b="1" dirty="0" smtClean="0"/>
          </a:p>
          <a:p>
            <a:r>
              <a:rPr lang="cs-CZ" dirty="0" smtClean="0"/>
              <a:t>Přímá účast v bojových akcích</a:t>
            </a:r>
          </a:p>
          <a:p>
            <a:r>
              <a:rPr lang="cs-CZ" dirty="0" smtClean="0"/>
              <a:t>armáda</a:t>
            </a:r>
            <a:br>
              <a:rPr lang="cs-CZ" dirty="0" smtClean="0"/>
            </a:b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43</a:t>
            </a:fld>
            <a:endParaRPr lang="cs-CZ" dirty="0"/>
          </a:p>
        </p:txBody>
      </p:sp>
      <p:pic>
        <p:nvPicPr>
          <p:cNvPr id="7" name="Obrázek 6" descr="images (10).jpg"/>
          <p:cNvPicPr>
            <a:picLocks noChangeAspect="1"/>
          </p:cNvPicPr>
          <p:nvPr/>
        </p:nvPicPr>
        <p:blipFill>
          <a:blip r:embed="rId3" cstate="print"/>
          <a:stretch>
            <a:fillRect/>
          </a:stretch>
        </p:blipFill>
        <p:spPr>
          <a:xfrm>
            <a:off x="5220072" y="2880631"/>
            <a:ext cx="2237606" cy="3393293"/>
          </a:xfrm>
          <a:prstGeom prst="rect">
            <a:avLst/>
          </a:prstGeom>
        </p:spPr>
      </p:pic>
      <p:pic>
        <p:nvPicPr>
          <p:cNvPr id="8" name="Obrázek 7" descr="images (11).jpg"/>
          <p:cNvPicPr>
            <a:picLocks noChangeAspect="1"/>
          </p:cNvPicPr>
          <p:nvPr/>
        </p:nvPicPr>
        <p:blipFill>
          <a:blip r:embed="rId4" cstate="print"/>
          <a:stretch>
            <a:fillRect/>
          </a:stretch>
        </p:blipFill>
        <p:spPr>
          <a:xfrm>
            <a:off x="539552" y="3479612"/>
            <a:ext cx="4104456" cy="2791634"/>
          </a:xfrm>
          <a:prstGeom prst="rect">
            <a:avLst/>
          </a:prstGeom>
        </p:spPr>
      </p:pic>
    </p:spTree>
  </p:cSld>
  <p:clrMapOvr>
    <a:masterClrMapping/>
  </p:clrMapOvr>
  <p:transition spd="med">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Zotavení dítěte</a:t>
            </a:r>
            <a:endParaRPr lang="cs-CZ" dirty="0"/>
          </a:p>
        </p:txBody>
      </p:sp>
      <p:sp>
        <p:nvSpPr>
          <p:cNvPr id="3" name="Zástupný symbol pro obsah 2"/>
          <p:cNvSpPr>
            <a:spLocks noGrp="1"/>
          </p:cNvSpPr>
          <p:nvPr>
            <p:ph idx="1"/>
          </p:nvPr>
        </p:nvSpPr>
        <p:spPr/>
        <p:txBody>
          <a:bodyPr/>
          <a:lstStyle/>
          <a:p>
            <a:pPr>
              <a:buNone/>
            </a:pPr>
            <a:r>
              <a:rPr lang="cs-CZ" dirty="0" smtClean="0"/>
              <a:t>Článek 39</a:t>
            </a:r>
            <a:endParaRPr lang="cs-CZ" b="1" dirty="0" smtClean="0"/>
          </a:p>
          <a:p>
            <a:r>
              <a:rPr lang="cs-CZ" dirty="0" smtClean="0"/>
              <a:t>tělesné a duševní zotavení</a:t>
            </a:r>
          </a:p>
          <a:p>
            <a:r>
              <a:rPr lang="cs-CZ" dirty="0" smtClean="0"/>
              <a:t>sociální reintegrace dítěte</a:t>
            </a: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44</a:t>
            </a:fld>
            <a:endParaRPr lang="cs-CZ" dirty="0"/>
          </a:p>
        </p:txBody>
      </p:sp>
      <p:pic>
        <p:nvPicPr>
          <p:cNvPr id="7" name="Obrázek 6" descr="images (12).jpg"/>
          <p:cNvPicPr>
            <a:picLocks noChangeAspect="1"/>
          </p:cNvPicPr>
          <p:nvPr/>
        </p:nvPicPr>
        <p:blipFill>
          <a:blip r:embed="rId3" cstate="print"/>
          <a:stretch>
            <a:fillRect/>
          </a:stretch>
        </p:blipFill>
        <p:spPr>
          <a:xfrm>
            <a:off x="2987824" y="3417882"/>
            <a:ext cx="4463008" cy="2772972"/>
          </a:xfrm>
          <a:prstGeom prst="rect">
            <a:avLst/>
          </a:prstGeom>
        </p:spPr>
      </p:pic>
    </p:spTree>
  </p:cSld>
  <p:clrMapOvr>
    <a:masterClrMapping/>
  </p:clrMapOvr>
  <p:transition spd="med">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Obviněné dítě</a:t>
            </a:r>
            <a:endParaRPr lang="cs-CZ" dirty="0"/>
          </a:p>
        </p:txBody>
      </p:sp>
      <p:sp>
        <p:nvSpPr>
          <p:cNvPr id="3" name="Zástupný symbol pro obsah 2"/>
          <p:cNvSpPr>
            <a:spLocks noGrp="1"/>
          </p:cNvSpPr>
          <p:nvPr>
            <p:ph idx="1"/>
          </p:nvPr>
        </p:nvSpPr>
        <p:spPr/>
        <p:txBody>
          <a:bodyPr/>
          <a:lstStyle/>
          <a:p>
            <a:pPr>
              <a:buNone/>
            </a:pPr>
            <a:r>
              <a:rPr lang="cs-CZ" dirty="0" smtClean="0"/>
              <a:t>Článek 40</a:t>
            </a:r>
            <a:endParaRPr lang="cs-CZ" b="1" dirty="0" smtClean="0"/>
          </a:p>
          <a:p>
            <a:r>
              <a:rPr lang="cs-CZ" dirty="0" smtClean="0"/>
              <a:t>rozvíjení smyslu dítěte pro důstojnost a čest</a:t>
            </a:r>
          </a:p>
          <a:p>
            <a:r>
              <a:rPr lang="cs-CZ" dirty="0" err="1" smtClean="0"/>
              <a:t>znovuzačlenění</a:t>
            </a:r>
            <a:r>
              <a:rPr lang="cs-CZ" dirty="0" smtClean="0"/>
              <a:t> dítěte</a:t>
            </a:r>
            <a:br>
              <a:rPr lang="cs-CZ" dirty="0" smtClean="0"/>
            </a:b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45</a:t>
            </a:fld>
            <a:endParaRPr lang="cs-CZ" dirty="0"/>
          </a:p>
        </p:txBody>
      </p:sp>
      <p:pic>
        <p:nvPicPr>
          <p:cNvPr id="7" name="Obrázek 6" descr="images (13).jpg"/>
          <p:cNvPicPr>
            <a:picLocks noChangeAspect="1"/>
          </p:cNvPicPr>
          <p:nvPr/>
        </p:nvPicPr>
        <p:blipFill>
          <a:blip r:embed="rId3" cstate="print"/>
          <a:stretch>
            <a:fillRect/>
          </a:stretch>
        </p:blipFill>
        <p:spPr>
          <a:xfrm>
            <a:off x="2555776" y="3423162"/>
            <a:ext cx="4835624" cy="2777216"/>
          </a:xfrm>
          <a:prstGeom prst="rect">
            <a:avLst/>
          </a:prstGeom>
        </p:spPr>
      </p:pic>
    </p:spTree>
  </p:cSld>
  <p:clrMapOvr>
    <a:masterClrMapping/>
  </p:clrMapOvr>
  <p:transition spd="med">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Právo na větší dobro</a:t>
            </a:r>
            <a:endParaRPr lang="cs-CZ" dirty="0"/>
          </a:p>
        </p:txBody>
      </p:sp>
      <p:sp>
        <p:nvSpPr>
          <p:cNvPr id="3" name="Zástupný symbol pro obsah 2"/>
          <p:cNvSpPr>
            <a:spLocks noGrp="1"/>
          </p:cNvSpPr>
          <p:nvPr>
            <p:ph idx="1"/>
          </p:nvPr>
        </p:nvSpPr>
        <p:spPr/>
        <p:txBody>
          <a:bodyPr/>
          <a:lstStyle/>
          <a:p>
            <a:r>
              <a:rPr lang="cs-CZ" sz="2800" dirty="0" smtClean="0"/>
              <a:t>větší míra uskutečnění práv dítěte</a:t>
            </a:r>
          </a:p>
          <a:p>
            <a:pPr lvl="1"/>
            <a:r>
              <a:rPr lang="cs-CZ" dirty="0" smtClean="0"/>
              <a:t>Právní řád státu</a:t>
            </a:r>
          </a:p>
          <a:p>
            <a:pPr lvl="1"/>
            <a:r>
              <a:rPr lang="cs-CZ" dirty="0" smtClean="0"/>
              <a:t>Mezinárodní právo</a:t>
            </a: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46</a:t>
            </a:fld>
            <a:endParaRPr lang="cs-CZ" dirty="0"/>
          </a:p>
        </p:txBody>
      </p:sp>
      <p:pic>
        <p:nvPicPr>
          <p:cNvPr id="7" name="Obrázek 6" descr="stažený soubor (1).jpg"/>
          <p:cNvPicPr>
            <a:picLocks noChangeAspect="1"/>
          </p:cNvPicPr>
          <p:nvPr/>
        </p:nvPicPr>
        <p:blipFill>
          <a:blip r:embed="rId3" cstate="print"/>
          <a:stretch>
            <a:fillRect/>
          </a:stretch>
        </p:blipFill>
        <p:spPr>
          <a:xfrm>
            <a:off x="3369764" y="3212976"/>
            <a:ext cx="4101260" cy="3071986"/>
          </a:xfrm>
          <a:prstGeom prst="rect">
            <a:avLst/>
          </a:prstGeom>
        </p:spPr>
      </p:pic>
    </p:spTree>
  </p:cSld>
  <p:clrMapOvr>
    <a:masterClrMapping/>
  </p:clrMapOvr>
  <p:transition spd="med">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Informace o úmluvě</a:t>
            </a:r>
            <a:endParaRPr lang="cs-CZ" dirty="0"/>
          </a:p>
        </p:txBody>
      </p:sp>
      <p:sp>
        <p:nvSpPr>
          <p:cNvPr id="3" name="Zástupný symbol pro obsah 2"/>
          <p:cNvSpPr>
            <a:spLocks noGrp="1"/>
          </p:cNvSpPr>
          <p:nvPr>
            <p:ph idx="1"/>
          </p:nvPr>
        </p:nvSpPr>
        <p:spPr/>
        <p:txBody>
          <a:bodyPr/>
          <a:lstStyle/>
          <a:p>
            <a:r>
              <a:rPr lang="cs-CZ" dirty="0" smtClean="0"/>
              <a:t>Část II, čl. 42</a:t>
            </a:r>
          </a:p>
          <a:p>
            <a:pPr lvl="1"/>
            <a:r>
              <a:rPr lang="cs-CZ" dirty="0" smtClean="0"/>
              <a:t>Právo na informace </a:t>
            </a:r>
          </a:p>
          <a:p>
            <a:pPr lvl="1">
              <a:buNone/>
            </a:pPr>
            <a:r>
              <a:rPr lang="cs-CZ" dirty="0" smtClean="0"/>
              <a:t>   o této úmluvě ve státě, </a:t>
            </a:r>
          </a:p>
          <a:p>
            <a:pPr lvl="1">
              <a:buNone/>
            </a:pPr>
            <a:r>
              <a:rPr lang="cs-CZ" dirty="0" smtClean="0"/>
              <a:t>   ve kterém dítě žije.</a:t>
            </a:r>
            <a:br>
              <a:rPr lang="cs-CZ" dirty="0" smtClean="0"/>
            </a:b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47</a:t>
            </a:fld>
            <a:endParaRPr lang="cs-CZ" dirty="0"/>
          </a:p>
        </p:txBody>
      </p:sp>
      <p:pic>
        <p:nvPicPr>
          <p:cNvPr id="7" name="Obrázek 6" descr="images (14).jpg"/>
          <p:cNvPicPr>
            <a:picLocks noChangeAspect="1"/>
          </p:cNvPicPr>
          <p:nvPr/>
        </p:nvPicPr>
        <p:blipFill>
          <a:blip r:embed="rId3" cstate="print"/>
          <a:stretch>
            <a:fillRect/>
          </a:stretch>
        </p:blipFill>
        <p:spPr>
          <a:xfrm>
            <a:off x="683568" y="4077072"/>
            <a:ext cx="3323040" cy="690170"/>
          </a:xfrm>
          <a:prstGeom prst="rect">
            <a:avLst/>
          </a:prstGeom>
        </p:spPr>
      </p:pic>
      <p:pic>
        <p:nvPicPr>
          <p:cNvPr id="9" name="Obrázek 8" descr="stažený soubor (2).jpg"/>
          <p:cNvPicPr>
            <a:picLocks noChangeAspect="1"/>
          </p:cNvPicPr>
          <p:nvPr/>
        </p:nvPicPr>
        <p:blipFill>
          <a:blip r:embed="rId4" cstate="print"/>
          <a:stretch>
            <a:fillRect/>
          </a:stretch>
        </p:blipFill>
        <p:spPr>
          <a:xfrm>
            <a:off x="4355976" y="2708920"/>
            <a:ext cx="2880319" cy="3895146"/>
          </a:xfrm>
          <a:prstGeom prst="rect">
            <a:avLst/>
          </a:prstGeom>
        </p:spPr>
      </p:pic>
    </p:spTree>
  </p:cSld>
  <p:clrMapOvr>
    <a:masterClrMapping/>
  </p:clrMapOvr>
  <p:transition spd="med">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Část </a:t>
            </a:r>
            <a:r>
              <a:rPr lang="cs-CZ" dirty="0" err="1" smtClean="0"/>
              <a:t>ii</a:t>
            </a:r>
            <a:endParaRPr lang="cs-CZ" dirty="0"/>
          </a:p>
        </p:txBody>
      </p:sp>
      <p:sp>
        <p:nvSpPr>
          <p:cNvPr id="3" name="Zástupný symbol pro obsah 2"/>
          <p:cNvSpPr>
            <a:spLocks noGrp="1"/>
          </p:cNvSpPr>
          <p:nvPr>
            <p:ph idx="1"/>
          </p:nvPr>
        </p:nvSpPr>
        <p:spPr/>
        <p:txBody>
          <a:bodyPr/>
          <a:lstStyle/>
          <a:p>
            <a:endParaRPr lang="cs-CZ" dirty="0" smtClean="0"/>
          </a:p>
          <a:p>
            <a:r>
              <a:rPr lang="cs-CZ" dirty="0" smtClean="0"/>
              <a:t>Čl. 43 – Výbor pro práva dítěte</a:t>
            </a:r>
          </a:p>
          <a:p>
            <a:endParaRPr lang="cs-CZ" dirty="0" smtClean="0"/>
          </a:p>
          <a:p>
            <a:r>
              <a:rPr lang="cs-CZ" dirty="0" smtClean="0"/>
              <a:t>Čl. 44 – Zprávy o přijatých opatřeních</a:t>
            </a:r>
          </a:p>
          <a:p>
            <a:endParaRPr lang="cs-CZ" dirty="0" smtClean="0"/>
          </a:p>
          <a:p>
            <a:r>
              <a:rPr lang="cs-CZ" dirty="0" smtClean="0"/>
              <a:t>Čl. 45 – Mezinárodní spolupráce</a:t>
            </a:r>
          </a:p>
          <a:p>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48</a:t>
            </a:fld>
            <a:endParaRPr lang="cs-CZ" dirty="0"/>
          </a:p>
        </p:txBody>
      </p:sp>
    </p:spTree>
  </p:cSld>
  <p:clrMapOvr>
    <a:masterClrMapping/>
  </p:clrMapOvr>
  <p:transition spd="med">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Část </a:t>
            </a:r>
            <a:r>
              <a:rPr lang="cs-CZ" dirty="0" err="1" smtClean="0"/>
              <a:t>iii</a:t>
            </a:r>
            <a:endParaRPr lang="cs-CZ" dirty="0"/>
          </a:p>
        </p:txBody>
      </p:sp>
      <p:sp>
        <p:nvSpPr>
          <p:cNvPr id="3" name="Zástupný symbol pro obsah 2"/>
          <p:cNvSpPr>
            <a:spLocks noGrp="1"/>
          </p:cNvSpPr>
          <p:nvPr>
            <p:ph idx="1"/>
          </p:nvPr>
        </p:nvSpPr>
        <p:spPr/>
        <p:txBody>
          <a:bodyPr/>
          <a:lstStyle/>
          <a:p>
            <a:endParaRPr lang="cs-CZ" dirty="0" smtClean="0"/>
          </a:p>
          <a:p>
            <a:r>
              <a:rPr lang="cs-CZ" dirty="0" smtClean="0"/>
              <a:t>Čl. 46 – všechny státy jsou zvány</a:t>
            </a:r>
          </a:p>
          <a:p>
            <a:r>
              <a:rPr lang="cs-CZ" dirty="0" smtClean="0"/>
              <a:t>Čl. 47 – ratifikace Úmluvy</a:t>
            </a:r>
          </a:p>
          <a:p>
            <a:r>
              <a:rPr lang="cs-CZ" dirty="0" smtClean="0"/>
              <a:t>Čl. 48 – Přístup k listině</a:t>
            </a:r>
          </a:p>
          <a:p>
            <a:r>
              <a:rPr lang="cs-CZ" dirty="0" smtClean="0"/>
              <a:t>Čl. 49 – platnost Úmluvy</a:t>
            </a:r>
          </a:p>
          <a:p>
            <a:r>
              <a:rPr lang="cs-CZ" dirty="0" smtClean="0"/>
              <a:t>Čl. 50 – změny v textu Úmluvy</a:t>
            </a:r>
          </a:p>
          <a:p>
            <a:r>
              <a:rPr lang="cs-CZ" dirty="0" smtClean="0"/>
              <a:t>Čl. 51 – práce s výhradami k textu</a:t>
            </a:r>
          </a:p>
          <a:p>
            <a:r>
              <a:rPr lang="cs-CZ" dirty="0" smtClean="0"/>
              <a:t>Čl. 52 – vypovězení Úmluvy</a:t>
            </a:r>
          </a:p>
          <a:p>
            <a:r>
              <a:rPr lang="cs-CZ" dirty="0" smtClean="0"/>
              <a:t>Čl. 53 – uložení textu Úmluvy</a:t>
            </a:r>
          </a:p>
          <a:p>
            <a:r>
              <a:rPr lang="cs-CZ" dirty="0" smtClean="0"/>
              <a:t>Čl. 54 – jazykové varianty Úmluvy</a:t>
            </a: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49</a:t>
            </a:fld>
            <a:endParaRPr lang="cs-CZ" dirty="0"/>
          </a:p>
        </p:txBody>
      </p:sp>
    </p:spTree>
  </p:cSld>
  <p:clrMapOvr>
    <a:masterClrMapping/>
  </p:clrMapOvr>
  <p:transition spd="med">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Čtyři základní zásady</a:t>
            </a:r>
            <a:endParaRPr lang="cs-CZ" dirty="0"/>
          </a:p>
        </p:txBody>
      </p:sp>
      <p:sp>
        <p:nvSpPr>
          <p:cNvPr id="3" name="Zástupný symbol pro obsah 2"/>
          <p:cNvSpPr>
            <a:spLocks noGrp="1"/>
          </p:cNvSpPr>
          <p:nvPr>
            <p:ph idx="1"/>
          </p:nvPr>
        </p:nvSpPr>
        <p:spPr/>
        <p:txBody>
          <a:bodyPr/>
          <a:lstStyle/>
          <a:p>
            <a:pPr>
              <a:buNone/>
            </a:pPr>
            <a:endParaRPr lang="cs-CZ" dirty="0" smtClean="0"/>
          </a:p>
          <a:p>
            <a:r>
              <a:rPr lang="cs-CZ" dirty="0" smtClean="0"/>
              <a:t>Nepřípustnost diskriminace (čl. 2)</a:t>
            </a:r>
          </a:p>
          <a:p>
            <a:r>
              <a:rPr lang="cs-CZ" dirty="0" smtClean="0"/>
              <a:t>Zájem dítěte (čl. 3)</a:t>
            </a:r>
          </a:p>
          <a:p>
            <a:r>
              <a:rPr lang="cs-CZ" dirty="0" smtClean="0"/>
              <a:t>Zachování života a jeho rozvoj (čl. 6)</a:t>
            </a:r>
          </a:p>
          <a:p>
            <a:r>
              <a:rPr lang="cs-CZ" dirty="0" smtClean="0"/>
              <a:t>Spoluúčast (čl. 12)</a:t>
            </a: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5</a:t>
            </a:fld>
            <a:endParaRPr lang="cs-CZ" dirty="0"/>
          </a:p>
        </p:txBody>
      </p:sp>
    </p:spTree>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Koho se týká?</a:t>
            </a:r>
            <a:endParaRPr lang="cs-CZ" dirty="0"/>
          </a:p>
        </p:txBody>
      </p:sp>
      <p:sp>
        <p:nvSpPr>
          <p:cNvPr id="3" name="Zástupný symbol pro obsah 2"/>
          <p:cNvSpPr>
            <a:spLocks noGrp="1"/>
          </p:cNvSpPr>
          <p:nvPr>
            <p:ph idx="1"/>
          </p:nvPr>
        </p:nvSpPr>
        <p:spPr/>
        <p:txBody>
          <a:bodyPr/>
          <a:lstStyle/>
          <a:p>
            <a:pPr>
              <a:buNone/>
            </a:pPr>
            <a:r>
              <a:rPr lang="cs-CZ" dirty="0" smtClean="0"/>
              <a:t>Článek 1</a:t>
            </a:r>
          </a:p>
          <a:p>
            <a:endParaRPr lang="cs-CZ" dirty="0" smtClean="0"/>
          </a:p>
          <a:p>
            <a:r>
              <a:rPr lang="cs-CZ" dirty="0" smtClean="0"/>
              <a:t>Dítě – každá lidská</a:t>
            </a:r>
          </a:p>
          <a:p>
            <a:pPr>
              <a:buNone/>
            </a:pPr>
            <a:r>
              <a:rPr lang="cs-CZ" dirty="0" smtClean="0"/>
              <a:t>	bytost mladší 18 let</a:t>
            </a:r>
          </a:p>
          <a:p>
            <a:r>
              <a:rPr lang="cs-CZ" dirty="0" smtClean="0"/>
              <a:t>pokud se ho netýká </a:t>
            </a:r>
          </a:p>
          <a:p>
            <a:pPr>
              <a:buNone/>
            </a:pPr>
            <a:r>
              <a:rPr lang="cs-CZ" dirty="0" smtClean="0"/>
              <a:t>	dřívější dosažení </a:t>
            </a:r>
          </a:p>
          <a:p>
            <a:pPr>
              <a:buNone/>
            </a:pPr>
            <a:r>
              <a:rPr lang="cs-CZ" dirty="0" smtClean="0"/>
              <a:t>	zletilosti</a:t>
            </a:r>
          </a:p>
        </p:txBody>
      </p:sp>
      <p:sp>
        <p:nvSpPr>
          <p:cNvPr id="4" name="Zástupný symbol pro datum 3"/>
          <p:cNvSpPr>
            <a:spLocks noGrp="1"/>
          </p:cNvSpPr>
          <p:nvPr>
            <p:ph type="dt" sz="half" idx="10"/>
          </p:nvPr>
        </p:nvSpPr>
        <p:spPr/>
        <p:txBody>
          <a:bodyPr/>
          <a:lstStyle/>
          <a:p>
            <a:r>
              <a:rPr lang="cs-CZ" smtClean="0"/>
              <a:t>3.12.2013</a:t>
            </a:r>
            <a:endParaRPr lang="cs-CZ"/>
          </a:p>
        </p:txBody>
      </p:sp>
      <p:sp>
        <p:nvSpPr>
          <p:cNvPr id="5" name="Zástupný symbol pro číslo snímku 4"/>
          <p:cNvSpPr>
            <a:spLocks noGrp="1"/>
          </p:cNvSpPr>
          <p:nvPr>
            <p:ph type="sldNum" sz="quarter" idx="12"/>
          </p:nvPr>
        </p:nvSpPr>
        <p:spPr/>
        <p:txBody>
          <a:bodyPr/>
          <a:lstStyle/>
          <a:p>
            <a:fld id="{135F3437-84DA-4C0D-9D1D-BB6417931854}" type="slidenum">
              <a:rPr lang="cs-CZ" smtClean="0"/>
              <a:pPr/>
              <a:t>6</a:t>
            </a:fld>
            <a:endParaRPr lang="cs-CZ"/>
          </a:p>
        </p:txBody>
      </p:sp>
      <p:sp>
        <p:nvSpPr>
          <p:cNvPr id="6" name="Zástupný symbol pro zápatí 5"/>
          <p:cNvSpPr>
            <a:spLocks noGrp="1"/>
          </p:cNvSpPr>
          <p:nvPr>
            <p:ph type="ftr" sz="quarter" idx="11"/>
          </p:nvPr>
        </p:nvSpPr>
        <p:spPr/>
        <p:txBody>
          <a:bodyPr/>
          <a:lstStyle/>
          <a:p>
            <a:pPr algn="l"/>
            <a:r>
              <a:rPr lang="cs-CZ" dirty="0" smtClean="0"/>
              <a:t>Úmluva o právech dítěte</a:t>
            </a:r>
            <a:endParaRPr lang="cs-CZ" dirty="0"/>
          </a:p>
        </p:txBody>
      </p:sp>
      <p:pic>
        <p:nvPicPr>
          <p:cNvPr id="7" name="Obrázek 6" descr="24-himba.jpg"/>
          <p:cNvPicPr>
            <a:picLocks noChangeAspect="1"/>
          </p:cNvPicPr>
          <p:nvPr/>
        </p:nvPicPr>
        <p:blipFill>
          <a:blip r:embed="rId3" cstate="print"/>
          <a:stretch>
            <a:fillRect/>
          </a:stretch>
        </p:blipFill>
        <p:spPr>
          <a:xfrm>
            <a:off x="4139952" y="1772816"/>
            <a:ext cx="2865107" cy="4297660"/>
          </a:xfrm>
          <a:prstGeom prst="rect">
            <a:avLst/>
          </a:prstGeom>
        </p:spPr>
      </p:pic>
    </p:spTree>
  </p:cSld>
  <p:clrMapOvr>
    <a:masterClrMapping/>
  </p:clrMapOvr>
  <p:transition spd="med">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Práva pro každé dítě</a:t>
            </a:r>
            <a:endParaRPr lang="cs-CZ" dirty="0"/>
          </a:p>
        </p:txBody>
      </p:sp>
      <p:sp>
        <p:nvSpPr>
          <p:cNvPr id="3" name="Zástupný symbol pro obsah 2"/>
          <p:cNvSpPr>
            <a:spLocks noGrp="1"/>
          </p:cNvSpPr>
          <p:nvPr>
            <p:ph idx="1"/>
          </p:nvPr>
        </p:nvSpPr>
        <p:spPr/>
        <p:txBody>
          <a:bodyPr>
            <a:normAutofit/>
          </a:bodyPr>
          <a:lstStyle/>
          <a:p>
            <a:pPr>
              <a:buNone/>
            </a:pPr>
            <a:r>
              <a:rPr lang="cs-CZ" dirty="0" smtClean="0"/>
              <a:t>Článek 2</a:t>
            </a:r>
          </a:p>
          <a:p>
            <a:r>
              <a:rPr lang="cs-CZ" dirty="0" smtClean="0"/>
              <a:t>Respektovat</a:t>
            </a:r>
          </a:p>
          <a:p>
            <a:pPr>
              <a:buNone/>
            </a:pPr>
            <a:r>
              <a:rPr lang="cs-CZ" dirty="0" smtClean="0"/>
              <a:t>	a zabezpečit práva </a:t>
            </a:r>
          </a:p>
          <a:p>
            <a:pPr lvl="1"/>
            <a:r>
              <a:rPr lang="cs-CZ" dirty="0" smtClean="0"/>
              <a:t>každému dítěti </a:t>
            </a:r>
          </a:p>
          <a:p>
            <a:pPr lvl="1"/>
            <a:r>
              <a:rPr lang="cs-CZ" dirty="0" smtClean="0"/>
              <a:t>bez jakékoliv </a:t>
            </a:r>
          </a:p>
          <a:p>
            <a:pPr lvl="1">
              <a:buNone/>
            </a:pPr>
            <a:r>
              <a:rPr lang="cs-CZ" dirty="0" smtClean="0"/>
              <a:t>	diskriminace</a:t>
            </a:r>
            <a:br>
              <a:rPr lang="cs-CZ" dirty="0" smtClean="0"/>
            </a:br>
            <a:endParaRPr lang="cs-CZ" dirty="0"/>
          </a:p>
        </p:txBody>
      </p:sp>
      <p:sp>
        <p:nvSpPr>
          <p:cNvPr id="4" name="Zástupný symbol pro datum 3"/>
          <p:cNvSpPr>
            <a:spLocks noGrp="1"/>
          </p:cNvSpPr>
          <p:nvPr>
            <p:ph type="dt" sz="half" idx="10"/>
          </p:nvPr>
        </p:nvSpPr>
        <p:spPr/>
        <p:txBody>
          <a:bodyPr/>
          <a:lstStyle/>
          <a:p>
            <a:r>
              <a:rPr lang="cs-CZ" smtClean="0"/>
              <a:t>3.12.2013</a:t>
            </a:r>
            <a:endParaRPr lang="cs-CZ"/>
          </a:p>
        </p:txBody>
      </p:sp>
      <p:sp>
        <p:nvSpPr>
          <p:cNvPr id="5" name="Zástupný symbol pro číslo snímku 4"/>
          <p:cNvSpPr>
            <a:spLocks noGrp="1"/>
          </p:cNvSpPr>
          <p:nvPr>
            <p:ph type="sldNum" sz="quarter" idx="12"/>
          </p:nvPr>
        </p:nvSpPr>
        <p:spPr/>
        <p:txBody>
          <a:bodyPr/>
          <a:lstStyle/>
          <a:p>
            <a:fld id="{135F3437-84DA-4C0D-9D1D-BB6417931854}" type="slidenum">
              <a:rPr lang="cs-CZ" smtClean="0"/>
              <a:pPr/>
              <a:t>7</a:t>
            </a:fld>
            <a:endParaRPr lang="cs-CZ"/>
          </a:p>
        </p:txBody>
      </p:sp>
      <p:sp>
        <p:nvSpPr>
          <p:cNvPr id="6" name="Zástupný symbol pro zápatí 5"/>
          <p:cNvSpPr>
            <a:spLocks noGrp="1"/>
          </p:cNvSpPr>
          <p:nvPr>
            <p:ph type="ftr" sz="quarter" idx="11"/>
          </p:nvPr>
        </p:nvSpPr>
        <p:spPr/>
        <p:txBody>
          <a:bodyPr/>
          <a:lstStyle/>
          <a:p>
            <a:pPr algn="l"/>
            <a:r>
              <a:rPr lang="cs-CZ" smtClean="0"/>
              <a:t>Úmluva o právech dítěte</a:t>
            </a:r>
            <a:endParaRPr lang="cs-CZ"/>
          </a:p>
        </p:txBody>
      </p:sp>
      <p:pic>
        <p:nvPicPr>
          <p:cNvPr id="7" name="Obrázek 6" descr="children-atlas.jpg"/>
          <p:cNvPicPr>
            <a:picLocks noChangeAspect="1"/>
          </p:cNvPicPr>
          <p:nvPr/>
        </p:nvPicPr>
        <p:blipFill>
          <a:blip r:embed="rId3" cstate="print"/>
          <a:stretch>
            <a:fillRect/>
          </a:stretch>
        </p:blipFill>
        <p:spPr>
          <a:xfrm>
            <a:off x="3779912" y="2636912"/>
            <a:ext cx="4255662" cy="3816424"/>
          </a:xfrm>
          <a:prstGeom prst="rect">
            <a:avLst/>
          </a:prstGeom>
        </p:spPr>
      </p:pic>
    </p:spTree>
  </p:cSld>
  <p:clrMapOvr>
    <a:masterClrMapping/>
  </p:clrMapOvr>
  <p:transition spd="med">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Zájem dítěte</a:t>
            </a:r>
            <a:endParaRPr lang="cs-CZ" dirty="0"/>
          </a:p>
        </p:txBody>
      </p:sp>
      <p:sp>
        <p:nvSpPr>
          <p:cNvPr id="3" name="Zástupný symbol pro obsah 2"/>
          <p:cNvSpPr>
            <a:spLocks noGrp="1"/>
          </p:cNvSpPr>
          <p:nvPr>
            <p:ph idx="1"/>
          </p:nvPr>
        </p:nvSpPr>
        <p:spPr/>
        <p:txBody>
          <a:bodyPr/>
          <a:lstStyle/>
          <a:p>
            <a:pPr>
              <a:buNone/>
            </a:pPr>
            <a:r>
              <a:rPr lang="cs-CZ" dirty="0" smtClean="0"/>
              <a:t>Článek 3</a:t>
            </a:r>
          </a:p>
          <a:p>
            <a:r>
              <a:rPr lang="cs-CZ" dirty="0" smtClean="0"/>
              <a:t>Je předním hlediskem</a:t>
            </a:r>
          </a:p>
          <a:p>
            <a:r>
              <a:rPr lang="cs-CZ" dirty="0" smtClean="0"/>
              <a:t>Respektují se práva a povinnosti rodičů</a:t>
            </a:r>
          </a:p>
          <a:p>
            <a:r>
              <a:rPr lang="cs-CZ" dirty="0" smtClean="0"/>
              <a:t>Instituce, služby a zařízení musí odpovídat standardům </a:t>
            </a:r>
          </a:p>
          <a:p>
            <a:pPr>
              <a:buNone/>
            </a:pPr>
            <a:r>
              <a:rPr lang="cs-CZ" dirty="0" smtClean="0"/>
              <a:t/>
            </a:r>
            <a:br>
              <a:rPr lang="cs-CZ" dirty="0" smtClean="0"/>
            </a:br>
            <a:endParaRPr lang="cs-CZ" dirty="0"/>
          </a:p>
        </p:txBody>
      </p:sp>
      <p:sp>
        <p:nvSpPr>
          <p:cNvPr id="4" name="Zástupný symbol pro datum 3"/>
          <p:cNvSpPr>
            <a:spLocks noGrp="1"/>
          </p:cNvSpPr>
          <p:nvPr>
            <p:ph type="dt" sz="half" idx="10"/>
          </p:nvPr>
        </p:nvSpPr>
        <p:spPr/>
        <p:txBody>
          <a:bodyPr/>
          <a:lstStyle/>
          <a:p>
            <a:r>
              <a:rPr lang="cs-CZ" smtClean="0"/>
              <a:t>3.12.2013</a:t>
            </a:r>
            <a:endParaRPr lang="cs-CZ"/>
          </a:p>
        </p:txBody>
      </p:sp>
      <p:sp>
        <p:nvSpPr>
          <p:cNvPr id="5" name="Zástupný symbol pro číslo snímku 4"/>
          <p:cNvSpPr>
            <a:spLocks noGrp="1"/>
          </p:cNvSpPr>
          <p:nvPr>
            <p:ph type="sldNum" sz="quarter" idx="12"/>
          </p:nvPr>
        </p:nvSpPr>
        <p:spPr/>
        <p:txBody>
          <a:bodyPr/>
          <a:lstStyle/>
          <a:p>
            <a:fld id="{135F3437-84DA-4C0D-9D1D-BB6417931854}" type="slidenum">
              <a:rPr lang="cs-CZ" smtClean="0"/>
              <a:pPr/>
              <a:t>8</a:t>
            </a:fld>
            <a:endParaRPr lang="cs-CZ"/>
          </a:p>
        </p:txBody>
      </p:sp>
      <p:sp>
        <p:nvSpPr>
          <p:cNvPr id="6" name="Zástupný symbol pro zápatí 5"/>
          <p:cNvSpPr>
            <a:spLocks noGrp="1"/>
          </p:cNvSpPr>
          <p:nvPr>
            <p:ph type="ftr" sz="quarter" idx="11"/>
          </p:nvPr>
        </p:nvSpPr>
        <p:spPr/>
        <p:txBody>
          <a:bodyPr/>
          <a:lstStyle/>
          <a:p>
            <a:pPr algn="l"/>
            <a:r>
              <a:rPr lang="cs-CZ" smtClean="0"/>
              <a:t>Úmluva o právech dítěte</a:t>
            </a:r>
            <a:endParaRPr lang="cs-CZ"/>
          </a:p>
        </p:txBody>
      </p:sp>
      <p:pic>
        <p:nvPicPr>
          <p:cNvPr id="7" name="Obrázek 6" descr="kluksihrajenakoberci.jpg"/>
          <p:cNvPicPr>
            <a:picLocks noChangeAspect="1"/>
          </p:cNvPicPr>
          <p:nvPr/>
        </p:nvPicPr>
        <p:blipFill>
          <a:blip r:embed="rId3" cstate="print"/>
          <a:stretch>
            <a:fillRect/>
          </a:stretch>
        </p:blipFill>
        <p:spPr>
          <a:xfrm>
            <a:off x="3563888" y="3933056"/>
            <a:ext cx="3333750" cy="2219325"/>
          </a:xfrm>
          <a:prstGeom prst="rect">
            <a:avLst/>
          </a:prstGeom>
        </p:spPr>
      </p:pic>
    </p:spTree>
  </p:cSld>
  <p:clrMapOvr>
    <a:masterClrMapping/>
  </p:clrMapOvr>
  <p:transition spd="med">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Opatření státu</a:t>
            </a:r>
            <a:endParaRPr lang="cs-CZ" dirty="0"/>
          </a:p>
        </p:txBody>
      </p:sp>
      <p:sp>
        <p:nvSpPr>
          <p:cNvPr id="3" name="Zástupný symbol pro obsah 2"/>
          <p:cNvSpPr>
            <a:spLocks noGrp="1"/>
          </p:cNvSpPr>
          <p:nvPr>
            <p:ph idx="1"/>
          </p:nvPr>
        </p:nvSpPr>
        <p:spPr/>
        <p:txBody>
          <a:bodyPr/>
          <a:lstStyle/>
          <a:p>
            <a:pPr>
              <a:buNone/>
            </a:pPr>
            <a:r>
              <a:rPr lang="cs-CZ" dirty="0" smtClean="0"/>
              <a:t>Článek 4</a:t>
            </a:r>
          </a:p>
          <a:p>
            <a:pPr>
              <a:buNone/>
            </a:pPr>
            <a:endParaRPr lang="cs-CZ" dirty="0" smtClean="0"/>
          </a:p>
          <a:p>
            <a:r>
              <a:rPr lang="cs-CZ" dirty="0" smtClean="0"/>
              <a:t>potřebná opatření k provádění práv </a:t>
            </a:r>
          </a:p>
          <a:p>
            <a:pPr>
              <a:buNone/>
            </a:pPr>
            <a:r>
              <a:rPr lang="cs-CZ" dirty="0" smtClean="0"/>
              <a:t>	uznaných touto úmluvou</a:t>
            </a:r>
            <a:br>
              <a:rPr lang="cs-CZ" dirty="0" smtClean="0"/>
            </a:br>
            <a:endParaRPr lang="cs-CZ" dirty="0"/>
          </a:p>
        </p:txBody>
      </p:sp>
      <p:sp>
        <p:nvSpPr>
          <p:cNvPr id="4" name="Zástupný symbol pro datum 3"/>
          <p:cNvSpPr>
            <a:spLocks noGrp="1"/>
          </p:cNvSpPr>
          <p:nvPr>
            <p:ph type="dt" sz="half" idx="10"/>
          </p:nvPr>
        </p:nvSpPr>
        <p:spPr/>
        <p:txBody>
          <a:bodyPr/>
          <a:lstStyle/>
          <a:p>
            <a:r>
              <a:rPr lang="cs-CZ" smtClean="0"/>
              <a:t>3.12.2013</a:t>
            </a:r>
            <a:endParaRPr lang="cs-CZ" dirty="0"/>
          </a:p>
        </p:txBody>
      </p:sp>
      <p:sp>
        <p:nvSpPr>
          <p:cNvPr id="5" name="Zástupný symbol pro zápatí 4"/>
          <p:cNvSpPr>
            <a:spLocks noGrp="1"/>
          </p:cNvSpPr>
          <p:nvPr>
            <p:ph type="ftr" sz="quarter" idx="11"/>
          </p:nvPr>
        </p:nvSpPr>
        <p:spPr/>
        <p:txBody>
          <a:bodyPr/>
          <a:lstStyle/>
          <a:p>
            <a:pPr algn="l"/>
            <a:r>
              <a:rPr lang="cs-CZ" smtClean="0"/>
              <a:t>Úmluva o právech dítěte</a:t>
            </a:r>
            <a:endParaRPr lang="cs-CZ" dirty="0"/>
          </a:p>
        </p:txBody>
      </p:sp>
      <p:sp>
        <p:nvSpPr>
          <p:cNvPr id="6" name="Zástupný symbol pro číslo snímku 5"/>
          <p:cNvSpPr>
            <a:spLocks noGrp="1"/>
          </p:cNvSpPr>
          <p:nvPr>
            <p:ph type="sldNum" sz="quarter" idx="12"/>
          </p:nvPr>
        </p:nvSpPr>
        <p:spPr/>
        <p:txBody>
          <a:bodyPr/>
          <a:lstStyle/>
          <a:p>
            <a:fld id="{135F3437-84DA-4C0D-9D1D-BB6417931854}" type="slidenum">
              <a:rPr lang="cs-CZ" smtClean="0"/>
              <a:pPr/>
              <a:t>9</a:t>
            </a:fld>
            <a:endParaRPr lang="cs-CZ" dirty="0"/>
          </a:p>
        </p:txBody>
      </p:sp>
      <p:pic>
        <p:nvPicPr>
          <p:cNvPr id="7" name="Obrázek 6" descr="images.jpg"/>
          <p:cNvPicPr>
            <a:picLocks noChangeAspect="1"/>
          </p:cNvPicPr>
          <p:nvPr/>
        </p:nvPicPr>
        <p:blipFill>
          <a:blip r:embed="rId3" cstate="print"/>
          <a:stretch>
            <a:fillRect/>
          </a:stretch>
        </p:blipFill>
        <p:spPr>
          <a:xfrm>
            <a:off x="5004048" y="3356992"/>
            <a:ext cx="1857375" cy="2466975"/>
          </a:xfrm>
          <a:prstGeom prst="rect">
            <a:avLst/>
          </a:prstGeom>
        </p:spPr>
      </p:pic>
    </p:spTree>
  </p:cSld>
  <p:clrMapOvr>
    <a:masterClrMapping/>
  </p:clrMapOvr>
  <p:transition spd="med">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hatý">
  <a:themeElements>
    <a:clrScheme name="Bohatý">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Bohatý">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ohat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2_Vlastní návrh">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Vlastní návrh">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Vlastní návrh">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2314</TotalTime>
  <Words>8439</Words>
  <Application>Microsoft Office PowerPoint</Application>
  <PresentationFormat>Předvádění na obrazovce (4:3)</PresentationFormat>
  <Paragraphs>718</Paragraphs>
  <Slides>49</Slides>
  <Notes>46</Notes>
  <HiddenSlides>0</HiddenSlides>
  <MMClips>0</MMClips>
  <ScaleCrop>false</ScaleCrop>
  <HeadingPairs>
    <vt:vector size="4" baseType="variant">
      <vt:variant>
        <vt:lpstr>Motiv</vt:lpstr>
      </vt:variant>
      <vt:variant>
        <vt:i4>4</vt:i4>
      </vt:variant>
      <vt:variant>
        <vt:lpstr>Nadpisy snímků</vt:lpstr>
      </vt:variant>
      <vt:variant>
        <vt:i4>49</vt:i4>
      </vt:variant>
    </vt:vector>
  </HeadingPairs>
  <TitlesOfParts>
    <vt:vector size="53" baseType="lpstr">
      <vt:lpstr>Bohatý</vt:lpstr>
      <vt:lpstr>2_Vlastní návrh</vt:lpstr>
      <vt:lpstr>1_Vlastní návrh</vt:lpstr>
      <vt:lpstr>Vlastní návrh</vt:lpstr>
      <vt:lpstr>úmluva  o právech dítěte</vt:lpstr>
      <vt:lpstr>hISTORIE</vt:lpstr>
      <vt:lpstr>Pojem dítěte</vt:lpstr>
      <vt:lpstr>Myšlenkový posun</vt:lpstr>
      <vt:lpstr>Čtyři základní zásady</vt:lpstr>
      <vt:lpstr>Koho se týká?</vt:lpstr>
      <vt:lpstr>Práva pro každé dítě</vt:lpstr>
      <vt:lpstr>Zájem dítěte</vt:lpstr>
      <vt:lpstr>Opatření státu</vt:lpstr>
      <vt:lpstr>Práva rodičů</vt:lpstr>
      <vt:lpstr>Úmluva zaručuje Právo</vt:lpstr>
      <vt:lpstr>Úmluva zaručuje Právo</vt:lpstr>
      <vt:lpstr>Úmluva zaručuje Právo</vt:lpstr>
      <vt:lpstr>Oddělení od rodičů</vt:lpstr>
      <vt:lpstr>Pobyt v různých státech</vt:lpstr>
      <vt:lpstr>nezákonné přemisťování dětí</vt:lpstr>
      <vt:lpstr>Respekt k názorům dítěte</vt:lpstr>
      <vt:lpstr>svoboda projevu</vt:lpstr>
      <vt:lpstr>Svoboda myšlení</vt:lpstr>
      <vt:lpstr>„kroužky“</vt:lpstr>
      <vt:lpstr>Právo na soukromí</vt:lpstr>
      <vt:lpstr>Právo na informace</vt:lpstr>
      <vt:lpstr>Odpovědnost rodičů</vt:lpstr>
      <vt:lpstr>Dítě je chráněno</vt:lpstr>
      <vt:lpstr>Dítě mimo rodinu</vt:lpstr>
      <vt:lpstr>osvojení</vt:lpstr>
      <vt:lpstr>Děti cizinci</vt:lpstr>
      <vt:lpstr>Děti s postižením</vt:lpstr>
      <vt:lpstr>Zdravotnické služby</vt:lpstr>
      <vt:lpstr>Zacházení s dítětem</vt:lpstr>
      <vt:lpstr>Sociální zabezpečení</vt:lpstr>
      <vt:lpstr>Životní úroveň</vt:lpstr>
      <vt:lpstr>vzdělání</vt:lpstr>
      <vt:lpstr>výchova</vt:lpstr>
      <vt:lpstr>Národnostní menšiny</vt:lpstr>
      <vt:lpstr>Volný čas</vt:lpstr>
      <vt:lpstr>práce</vt:lpstr>
      <vt:lpstr>drogy</vt:lpstr>
      <vt:lpstr>zneužívání</vt:lpstr>
      <vt:lpstr>Únosy a prodávání </vt:lpstr>
      <vt:lpstr>vykořisťování</vt:lpstr>
      <vt:lpstr>Mučení a tresty</vt:lpstr>
      <vt:lpstr>Dětští vojáci</vt:lpstr>
      <vt:lpstr>Zotavení dítěte</vt:lpstr>
      <vt:lpstr>Obviněné dítě</vt:lpstr>
      <vt:lpstr>Právo na větší dobro</vt:lpstr>
      <vt:lpstr>Informace o úmluvě</vt:lpstr>
      <vt:lpstr>Část ii</vt:lpstr>
      <vt:lpstr>Část iii</vt:lpstr>
    </vt:vector>
  </TitlesOfParts>
  <Company>Jabok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úmluva  o právech dítěte</dc:title>
  <dc:creator>Jabok</dc:creator>
  <cp:lastModifiedBy>Jabok</cp:lastModifiedBy>
  <cp:revision>236</cp:revision>
  <dcterms:created xsi:type="dcterms:W3CDTF">2013-12-02T08:28:33Z</dcterms:created>
  <dcterms:modified xsi:type="dcterms:W3CDTF">2014-01-29T15:47:04Z</dcterms:modified>
</cp:coreProperties>
</file>