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ený obdélní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Zaoblený obdélník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Nadpis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0" name="Podnadpis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5A1BE0-0A50-41E4-8BB9-2E03BBB11B84}" type="datetimeFigureOut">
              <a:rPr lang="cs-CZ" smtClean="0"/>
              <a:pPr/>
              <a:t>18.10.2013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11" name="Zástupný symbol pro číslo snímk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E50477-9D38-4082-A285-FFD84EA6433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5A1BE0-0A50-41E4-8BB9-2E03BBB11B84}" type="datetimeFigureOut">
              <a:rPr lang="cs-CZ" smtClean="0"/>
              <a:pPr/>
              <a:t>18.10.2013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E50477-9D38-4082-A285-FFD84EA6433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aoblený obdélník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Zaoblený obdélník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5A1BE0-0A50-41E4-8BB9-2E03BBB11B84}" type="datetimeFigureOut">
              <a:rPr lang="cs-CZ" smtClean="0"/>
              <a:pPr/>
              <a:t>18.10.2013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E50477-9D38-4082-A285-FFD84EA6433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5A1BE0-0A50-41E4-8BB9-2E03BBB11B84}" type="datetimeFigureOut">
              <a:rPr lang="cs-CZ" smtClean="0"/>
              <a:pPr/>
              <a:t>18.10.2013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E50477-9D38-4082-A285-FFD84EA6433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5A1BE0-0A50-41E4-8BB9-2E03BBB11B84}" type="datetimeFigureOut">
              <a:rPr lang="cs-CZ" smtClean="0"/>
              <a:pPr/>
              <a:t>18.10.2013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E50477-9D38-4082-A285-FFD84EA6433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5A1BE0-0A50-41E4-8BB9-2E03BBB11B84}" type="datetimeFigureOut">
              <a:rPr lang="cs-CZ" smtClean="0"/>
              <a:pPr/>
              <a:t>18.10.2013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E50477-9D38-4082-A285-FFD84EA6433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ený obdélní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5A1BE0-0A50-41E4-8BB9-2E03BBB11B84}" type="datetimeFigureOut">
              <a:rPr lang="cs-CZ" smtClean="0"/>
              <a:pPr/>
              <a:t>18.10.2013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E50477-9D38-4082-A285-FFD84EA6433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5A1BE0-0A50-41E4-8BB9-2E03BBB11B84}" type="datetimeFigureOut">
              <a:rPr lang="cs-CZ" smtClean="0"/>
              <a:pPr/>
              <a:t>18.10.2013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E50477-9D38-4082-A285-FFD84EA6433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ený obdélní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bdélník s jedním zakulaceným rohem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5A1BE0-0A50-41E4-8BB9-2E03BBB11B84}" type="datetimeFigureOut">
              <a:rPr lang="cs-CZ" smtClean="0"/>
              <a:pPr/>
              <a:t>18.10.2013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E50477-9D38-4082-A285-FFD84EA6433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5A1BE0-0A50-41E4-8BB9-2E03BBB11B84}" type="datetimeFigureOut">
              <a:rPr lang="cs-CZ" smtClean="0"/>
              <a:pPr/>
              <a:t>18.10.2013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E50477-9D38-4082-A285-FFD84EA6433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5A1BE0-0A50-41E4-8BB9-2E03BBB11B84}" type="datetimeFigureOut">
              <a:rPr lang="cs-CZ" smtClean="0"/>
              <a:pPr/>
              <a:t>18.10.2013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7E50477-9D38-4082-A285-FFD84EA6433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ený obdélní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Zaoblený obdélník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Zástupný symbol pro nadpis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25A1BE0-0A50-41E4-8BB9-2E03BBB11B84}" type="datetimeFigureOut">
              <a:rPr lang="cs-CZ" smtClean="0"/>
              <a:pPr/>
              <a:t>18.10.2013</a:t>
            </a:fld>
            <a:endParaRPr lang="cs-CZ"/>
          </a:p>
        </p:txBody>
      </p:sp>
      <p:sp>
        <p:nvSpPr>
          <p:cNvPr id="18" name="Zástupný symbol pro zápatí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7E50477-9D38-4082-A285-FFD84EA6433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3075198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Individuální psychologie </a:t>
            </a:r>
            <a:br>
              <a:rPr lang="cs-CZ" dirty="0" smtClean="0"/>
            </a:br>
            <a:r>
              <a:rPr lang="cs-CZ" dirty="0" smtClean="0"/>
              <a:t>(samostatná psychologická škola Alfreda Adlera významně ovlivněná psychoanalýzou)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95400" y="4653136"/>
            <a:ext cx="6400800" cy="147464"/>
          </a:xfrm>
        </p:spPr>
        <p:txBody>
          <a:bodyPr>
            <a:normAutofit fontScale="40000" lnSpcReduction="20000"/>
          </a:bodyPr>
          <a:lstStyle/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b="1" dirty="0" smtClean="0"/>
              <a:t>Životopis Alfreda Adlera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1870-1937, Vídeň, USA</a:t>
            </a:r>
          </a:p>
          <a:p>
            <a:r>
              <a:rPr lang="cs-CZ" dirty="0" smtClean="0"/>
              <a:t>Lékař</a:t>
            </a:r>
          </a:p>
          <a:p>
            <a:r>
              <a:rPr lang="cs-CZ" dirty="0" smtClean="0"/>
              <a:t>Prezident Vídeňské psychoanalytické společnosti</a:t>
            </a:r>
          </a:p>
          <a:p>
            <a:r>
              <a:rPr lang="cs-CZ" dirty="0" smtClean="0"/>
              <a:t>1911-myšlenkový rozchod s Freudem, nepřátelství, založení školy Individuální psychologie</a:t>
            </a:r>
          </a:p>
          <a:p>
            <a:r>
              <a:rPr lang="cs-CZ" dirty="0" smtClean="0"/>
              <a:t>Založil řadu poraden pro děti ve Vídni</a:t>
            </a:r>
          </a:p>
          <a:p>
            <a:r>
              <a:rPr lang="cs-CZ" dirty="0" smtClean="0"/>
              <a:t>Ideologickým zaměřením socialista</a:t>
            </a:r>
            <a:endParaRPr lang="cs-CZ" dirty="0"/>
          </a:p>
        </p:txBody>
      </p:sp>
      <p:pic>
        <p:nvPicPr>
          <p:cNvPr id="5" name="Zástupný symbol pro obsah 4" descr="uewb_01_img001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73675" y="953294"/>
            <a:ext cx="2895600" cy="35433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/>
              <a:t>Individuální psychologie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Člověk není tolik determinován pudy, důležitá je jeho cílová orientace.</a:t>
            </a:r>
          </a:p>
          <a:p>
            <a:r>
              <a:rPr lang="cs-CZ" dirty="0" smtClean="0"/>
              <a:t>Člověk si vytváří fiktivní cíle (často nevědomě), ty ovlivňují jeho chování a prožívání.</a:t>
            </a:r>
          </a:p>
          <a:p>
            <a:r>
              <a:rPr lang="cs-CZ" dirty="0" smtClean="0"/>
              <a:t>Individuální psychologie připisuje VELKÝ význam působení </a:t>
            </a:r>
            <a:r>
              <a:rPr lang="cs-CZ" dirty="0" smtClean="0">
                <a:solidFill>
                  <a:srgbClr val="FF0000"/>
                </a:solidFill>
              </a:rPr>
              <a:t>sociálního prostředí</a:t>
            </a:r>
            <a:r>
              <a:rPr lang="cs-CZ" dirty="0" smtClean="0"/>
              <a:t>!!!!</a:t>
            </a:r>
          </a:p>
          <a:p>
            <a:r>
              <a:rPr lang="cs-CZ" dirty="0" smtClean="0"/>
              <a:t>Stanovení životních cílů ovlivňují 2 motivy:</a:t>
            </a:r>
          </a:p>
          <a:p>
            <a:r>
              <a:rPr lang="cs-CZ" dirty="0" smtClean="0"/>
              <a:t>SPOLEČENSKÝ CIT (POCIT SOUNÁLEŽITOSTI)</a:t>
            </a:r>
          </a:p>
          <a:p>
            <a:r>
              <a:rPr lang="cs-CZ" dirty="0" smtClean="0"/>
              <a:t>TOUHA PO MOCI (nebo-li usilování o nadřazenost)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/>
              <a:t>Pocit sounáležitosti</a:t>
            </a:r>
            <a:endParaRPr lang="cs-CZ" sz="3600" b="1" dirty="0"/>
          </a:p>
        </p:txBody>
      </p:sp>
      <p:sp>
        <p:nvSpPr>
          <p:cNvPr id="8" name="Zástupný symbol pro obsah 7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smtClean="0"/>
              <a:t>POCIT SOUNÁLEŽITOSTI</a:t>
            </a:r>
          </a:p>
          <a:p>
            <a:r>
              <a:rPr lang="cs-CZ" dirty="0" smtClean="0"/>
              <a:t>Projevuje se zájmem o určité společenství.</a:t>
            </a:r>
          </a:p>
          <a:p>
            <a:r>
              <a:rPr lang="cs-CZ" dirty="0" smtClean="0"/>
              <a:t>Projevuje se spoluprací s druhými.</a:t>
            </a:r>
          </a:p>
          <a:p>
            <a:r>
              <a:rPr lang="cs-CZ" dirty="0" smtClean="0"/>
              <a:t>Základní potřebou všech lidí je pocit, že někam patřím.</a:t>
            </a:r>
          </a:p>
          <a:p>
            <a:r>
              <a:rPr lang="cs-CZ" dirty="0" smtClean="0"/>
              <a:t>Vyvíjí se nejprve ve vztahu s matkou, pak s ostatními dětmi, vyzrává v dospělé spolupráci se členy širšího společenství.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Základním znakem dobře přizpůsobené osoby je sociální cit.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10" name="Zástupný symbol pro obsah 9" descr="d%C4%9Bti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2420888"/>
            <a:ext cx="4299822" cy="268738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/>
              <a:t>Touha po moci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14400" y="1124744"/>
            <a:ext cx="5169768" cy="4320480"/>
          </a:xfrm>
        </p:spPr>
        <p:txBody>
          <a:bodyPr>
            <a:normAutofit fontScale="62500" lnSpcReduction="20000"/>
          </a:bodyPr>
          <a:lstStyle/>
          <a:p>
            <a:r>
              <a:rPr lang="cs-CZ" dirty="0" smtClean="0"/>
              <a:t>TOUHA PO MOCI</a:t>
            </a:r>
          </a:p>
          <a:p>
            <a:r>
              <a:rPr lang="cs-CZ" dirty="0" smtClean="0"/>
              <a:t>Dle Adlera jde o snahu překonat pocit méněcennosti a stát se nadřazeným.</a:t>
            </a:r>
          </a:p>
          <a:p>
            <a:r>
              <a:rPr lang="cs-CZ" dirty="0" smtClean="0"/>
              <a:t>KOMPLEX MÉNĚCENNOSTI-zesílený pocit méněcennosti díky nepříznivým okolnostem (nemoc, rozmazlení…).</a:t>
            </a:r>
          </a:p>
          <a:p>
            <a:r>
              <a:rPr lang="cs-CZ" dirty="0" smtClean="0"/>
              <a:t>Pocit méněcennosti je úplně přirozený, na začátku života jsme malí a slabí.</a:t>
            </a:r>
          </a:p>
          <a:p>
            <a:r>
              <a:rPr lang="cs-CZ" dirty="0" smtClean="0"/>
              <a:t>Každý usiluje o překonání pocitů méněcennosti.</a:t>
            </a:r>
          </a:p>
          <a:p>
            <a:r>
              <a:rPr lang="cs-CZ" dirty="0" smtClean="0"/>
              <a:t>USILOVÁNÍ O NADŘAZENOST-je kladné tehdy, když je sociálně zaměřeno. Sebestředné, antisociální usilování o nadřazenost je zdroj deviací a charakterových selhání.</a:t>
            </a:r>
          </a:p>
          <a:p>
            <a:r>
              <a:rPr lang="cs-CZ" dirty="0" smtClean="0"/>
              <a:t>ROZMAZLENÉ DÍTĚ-neumí spolupracovat, chtějí mít splněny všechny požadavky.</a:t>
            </a:r>
          </a:p>
          <a:p>
            <a:r>
              <a:rPr lang="cs-CZ" dirty="0" smtClean="0"/>
              <a:t>Zanedbané dítě-nenaučily se spolupráci, vnímají společnost jako negativní. Nevěří ani samy sobě. </a:t>
            </a:r>
          </a:p>
          <a:p>
            <a:endParaRPr lang="cs-CZ" dirty="0"/>
          </a:p>
        </p:txBody>
      </p:sp>
      <p:pic>
        <p:nvPicPr>
          <p:cNvPr id="5" name="Zástupný symbol pro obsah 4" descr="image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868144" y="2276872"/>
            <a:ext cx="2711287" cy="279749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Individuální životní styl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Pojem Individuální životní styl je u Adlera ústřední</a:t>
            </a:r>
          </a:p>
          <a:p>
            <a:r>
              <a:rPr lang="cs-CZ" dirty="0" smtClean="0"/>
              <a:t>Vytváří se při překonávání pocitů méněcennosti a při usilování o nadřazenost</a:t>
            </a:r>
          </a:p>
          <a:p>
            <a:r>
              <a:rPr lang="cs-CZ" dirty="0" smtClean="0"/>
              <a:t>Zahrnuje znaky, rysy a způsoby chování osoby, vyjadřující pokusy o kompenzaci pocitů méněcennosti.</a:t>
            </a:r>
          </a:p>
          <a:p>
            <a:r>
              <a:rPr lang="cs-CZ" dirty="0" smtClean="0"/>
              <a:t>Pozitivní, zdravý životní styl má za </a:t>
            </a:r>
            <a:r>
              <a:rPr lang="cs-CZ" dirty="0" smtClean="0"/>
              <a:t>následek </a:t>
            </a:r>
            <a:r>
              <a:rPr lang="cs-CZ" dirty="0" smtClean="0"/>
              <a:t>zdravé, tvůrčí já.</a:t>
            </a:r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/>
              <a:t>Sourozenecké pořadí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Pozice v rodinné konstelaci podněcuje dle Adlera vytváření určitých osobnostních rysů.</a:t>
            </a:r>
          </a:p>
          <a:p>
            <a:r>
              <a:rPr lang="cs-CZ" dirty="0" smtClean="0"/>
              <a:t>PRVOROZENÉ DÍTĚ-musí ustoupit mladšímu sourozenci. Strážce pořádku-snaží se udržet, co mělo.</a:t>
            </a:r>
          </a:p>
          <a:p>
            <a:r>
              <a:rPr lang="cs-CZ" dirty="0" smtClean="0"/>
              <a:t>„</a:t>
            </a:r>
            <a:r>
              <a:rPr lang="cs-CZ" i="1" dirty="0" smtClean="0"/>
              <a:t>Pokud se druhé dítě narodí příliš brzy po prvém, prvorozené dítě citově trpí…dítě se cvičí k osamělosti.“</a:t>
            </a:r>
          </a:p>
          <a:p>
            <a:endParaRPr lang="cs-CZ" dirty="0" smtClean="0"/>
          </a:p>
        </p:txBody>
      </p:sp>
      <p:pic>
        <p:nvPicPr>
          <p:cNvPr id="5" name="Zástupný symbol pro obsah 4" descr="Bez názvu.bmp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85139" y="1814656"/>
            <a:ext cx="2672671" cy="18205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/>
              <a:t>Sourozenecké pořadí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DRUHOROZENÉ ČI PROSTŘEDNÍ DÍTĚ</a:t>
            </a:r>
          </a:p>
          <a:p>
            <a:r>
              <a:rPr lang="cs-CZ" dirty="0" smtClean="0"/>
              <a:t>Starší sourozenec je podněcuje k úspěchu.</a:t>
            </a:r>
          </a:p>
          <a:p>
            <a:r>
              <a:rPr lang="cs-CZ" dirty="0" smtClean="0"/>
              <a:t>Nezakouší trauma odsunutí.</a:t>
            </a:r>
          </a:p>
          <a:p>
            <a:r>
              <a:rPr lang="cs-CZ" i="1" dirty="0" smtClean="0"/>
              <a:t>„Chová se jako při závodech. Jako by byl někdo o krok či dva před ním a ono muselo spěchat, aby ho předstihlo“. </a:t>
            </a:r>
          </a:p>
          <a:p>
            <a:endParaRPr lang="cs-CZ" dirty="0"/>
          </a:p>
        </p:txBody>
      </p:sp>
      <p:pic>
        <p:nvPicPr>
          <p:cNvPr id="5" name="Zástupný symbol pro obsah 4" descr="imag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32040" y="2060848"/>
            <a:ext cx="3168352" cy="21205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/>
              <a:t>Sourozenecké pořadí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NEJMLADŠÍ DÍTĚ-bývá rozmazlováno  nesnadno si vytváří sociální cit. </a:t>
            </a:r>
          </a:p>
          <a:p>
            <a:r>
              <a:rPr lang="cs-CZ" dirty="0" smtClean="0"/>
              <a:t>Vadí mu, že je pokládáno za toho nejmenšího, snadno se u něj vyostří touha po moci.</a:t>
            </a:r>
          </a:p>
          <a:p>
            <a:r>
              <a:rPr lang="cs-CZ" dirty="0" smtClean="0"/>
              <a:t>Uspokojí ho dosažení pouze toho nejlepšího, chce předběhnout všechny ostatní. </a:t>
            </a:r>
            <a:endParaRPr lang="cs-CZ" dirty="0"/>
          </a:p>
        </p:txBody>
      </p:sp>
      <p:pic>
        <p:nvPicPr>
          <p:cNvPr id="5" name="Zástupný symbol pro obsah 4" descr="204465_900_60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56150" y="1414727"/>
            <a:ext cx="3930650" cy="262043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72400" cy="1143000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Sourozenecké pořadí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14352" y="1340768"/>
            <a:ext cx="3931920" cy="4176464"/>
          </a:xfrm>
        </p:spPr>
        <p:txBody>
          <a:bodyPr>
            <a:normAutofit fontScale="77500" lnSpcReduction="20000"/>
          </a:bodyPr>
          <a:lstStyle/>
          <a:p>
            <a:r>
              <a:rPr lang="cs-CZ" dirty="0" smtClean="0"/>
              <a:t>JEDINÁČEK-přesycen výchovnými požadavky svého okolí.</a:t>
            </a:r>
          </a:p>
          <a:p>
            <a:r>
              <a:rPr lang="cs-CZ" dirty="0" smtClean="0"/>
              <a:t>Rodiče vrhnou veškerý výchovný elán na jedináčka.</a:t>
            </a:r>
          </a:p>
          <a:p>
            <a:r>
              <a:rPr lang="cs-CZ" dirty="0" smtClean="0"/>
              <a:t>Ten lehce získá pocit, že je zvláštní, nesamostatnost. </a:t>
            </a:r>
          </a:p>
          <a:p>
            <a:r>
              <a:rPr lang="cs-CZ" dirty="0" smtClean="0"/>
              <a:t>Pozor-Adlerova koncepce sourozeneckého pořadí vznikala v době, kdy bylo běžné mít velký počet dětí-v současnosti aplikovatelná s opatrností!!!</a:t>
            </a:r>
            <a:endParaRPr lang="cs-CZ" dirty="0"/>
          </a:p>
        </p:txBody>
      </p:sp>
      <p:pic>
        <p:nvPicPr>
          <p:cNvPr id="5" name="Zástupný symbol pro obsah 4" descr="card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80112" y="2060848"/>
            <a:ext cx="2710117" cy="30606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72400" cy="1143000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Literatura k tématu:</a:t>
            </a:r>
            <a:endParaRPr lang="cs-CZ" sz="3600" b="1" dirty="0"/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502920" y="1772816"/>
            <a:ext cx="8183880" cy="3960440"/>
          </a:xfrm>
        </p:spPr>
        <p:txBody>
          <a:bodyPr/>
          <a:lstStyle/>
          <a:p>
            <a:r>
              <a:rPr lang="cs-CZ" dirty="0" smtClean="0"/>
              <a:t>Adler, A (1994): Psychologie dětí. Práh. Praha</a:t>
            </a:r>
          </a:p>
          <a:p>
            <a:r>
              <a:rPr lang="cs-CZ" dirty="0" err="1" smtClean="0"/>
              <a:t>Drapela</a:t>
            </a:r>
            <a:r>
              <a:rPr lang="cs-CZ" dirty="0" smtClean="0"/>
              <a:t>, V.J. (1997): Přehled teorií osobnosti. Portál. Praha. Kapitola 4. Individuální psychologie s. 41</a:t>
            </a:r>
          </a:p>
          <a:p>
            <a:r>
              <a:rPr lang="cs-CZ" dirty="0" err="1" smtClean="0"/>
              <a:t>Plháková</a:t>
            </a:r>
            <a:r>
              <a:rPr lang="cs-CZ" dirty="0" smtClean="0"/>
              <a:t>, A.(2007): Dějiny psychologie. </a:t>
            </a:r>
            <a:r>
              <a:rPr lang="cs-CZ" dirty="0" err="1" smtClean="0"/>
              <a:t>Grada</a:t>
            </a:r>
            <a:r>
              <a:rPr lang="cs-CZ" dirty="0" smtClean="0"/>
              <a:t>. Praha. Kapitola 10. 2. 1 Alfred Adler s. 190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k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99</TotalTime>
  <Words>549</Words>
  <Application>Microsoft Office PowerPoint</Application>
  <PresentationFormat>Předvádění na obrazovce (4:3)</PresentationFormat>
  <Paragraphs>58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Aspekt</vt:lpstr>
      <vt:lpstr> Individuální psychologie  (samostatná psychologická škola Alfreda Adlera významně ovlivněná psychoanalýzou)</vt:lpstr>
      <vt:lpstr>Životopis Alfreda Adlera</vt:lpstr>
      <vt:lpstr>Individuální psychologie</vt:lpstr>
      <vt:lpstr>Pocit sounáležitosti</vt:lpstr>
      <vt:lpstr>Touha po moci</vt:lpstr>
      <vt:lpstr>Individuální životní styl</vt:lpstr>
      <vt:lpstr>Sourozenecké pořadí</vt:lpstr>
      <vt:lpstr>Sourozenecké pořadí</vt:lpstr>
      <vt:lpstr>Sourozenecké pořadí</vt:lpstr>
      <vt:lpstr>Sourozenecké pořadí</vt:lpstr>
      <vt:lpstr>Literatura k tématu: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Individuální psychologie</dc:title>
  <dc:creator>hubertova</dc:creator>
  <cp:lastModifiedBy>hubertova</cp:lastModifiedBy>
  <cp:revision>15</cp:revision>
  <dcterms:created xsi:type="dcterms:W3CDTF">2011-10-18T06:39:35Z</dcterms:created>
  <dcterms:modified xsi:type="dcterms:W3CDTF">2013-10-18T06:29:10Z</dcterms:modified>
</cp:coreProperties>
</file>