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5A1BE0-0A50-41E4-8BB9-2E03BBB11B8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E50477-9D38-4082-A285-FFD84EA643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30751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Individuální psychologie </a:t>
            </a:r>
            <a:br>
              <a:rPr lang="cs-CZ" dirty="0" smtClean="0"/>
            </a:br>
            <a:r>
              <a:rPr lang="cs-CZ" dirty="0" smtClean="0"/>
              <a:t>(samostatná psychologická škola Alfreda Adlera významně ovlivněná psychoanalýzou)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4653136"/>
            <a:ext cx="6400800" cy="147464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1340768"/>
            <a:ext cx="3931920" cy="417646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JEDINÁČEK-přesycen výchovnými požadavky svého okolí.</a:t>
            </a:r>
          </a:p>
          <a:p>
            <a:r>
              <a:rPr lang="cs-CZ" dirty="0" smtClean="0"/>
              <a:t>Rodiče vrhnou veškerý výchovný elán na jedináčka.</a:t>
            </a:r>
          </a:p>
          <a:p>
            <a:r>
              <a:rPr lang="cs-CZ" dirty="0" smtClean="0"/>
              <a:t>Ten lehce získá pocit, že je zvláštní, nesamostatnost. </a:t>
            </a:r>
          </a:p>
          <a:p>
            <a:r>
              <a:rPr lang="cs-CZ" dirty="0" smtClean="0"/>
              <a:t>Pozor-Adlerova koncepce sourozeneckého pořadí vznikala v době, kdy bylo běžné mít velký počet dětí-v současnosti aplikovatelná s opatrností!!!</a:t>
            </a:r>
            <a:endParaRPr lang="cs-CZ" dirty="0"/>
          </a:p>
        </p:txBody>
      </p:sp>
      <p:pic>
        <p:nvPicPr>
          <p:cNvPr id="5" name="Zástupný symbol pro obsah 4" descr="card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710117" cy="3060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Literatura k tématu:</a:t>
            </a:r>
            <a:endParaRPr lang="cs-CZ" sz="36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960440"/>
          </a:xfrm>
        </p:spPr>
        <p:txBody>
          <a:bodyPr/>
          <a:lstStyle/>
          <a:p>
            <a:r>
              <a:rPr lang="cs-CZ" dirty="0" smtClean="0"/>
              <a:t>Adler, A (1994): Psychologie dětí. Práh. Praha</a:t>
            </a:r>
          </a:p>
          <a:p>
            <a:r>
              <a:rPr lang="cs-CZ" dirty="0" err="1" smtClean="0"/>
              <a:t>Drapela</a:t>
            </a:r>
            <a:r>
              <a:rPr lang="cs-CZ" dirty="0" smtClean="0"/>
              <a:t>, V.J. (1997): Přehled teorií osobnosti. Portál. Praha. Kapitola 4. Individuální psychologie s. 41</a:t>
            </a:r>
          </a:p>
          <a:p>
            <a:r>
              <a:rPr lang="cs-CZ" dirty="0" err="1" smtClean="0"/>
              <a:t>Plháková</a:t>
            </a:r>
            <a:r>
              <a:rPr lang="cs-CZ" dirty="0" smtClean="0"/>
              <a:t>, A.(2007): Dějiny psychologie. </a:t>
            </a:r>
            <a:r>
              <a:rPr lang="cs-CZ" dirty="0" err="1" smtClean="0"/>
              <a:t>Grada</a:t>
            </a:r>
            <a:r>
              <a:rPr lang="cs-CZ" dirty="0" smtClean="0"/>
              <a:t>. Praha. Kapitola 10. 2. 1 Alfred Adler s. 190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Životopis Alfreda Adlera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1870-1937, Vídeň, USA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Prezident Vídeňské psychoanalytické společnosti</a:t>
            </a:r>
          </a:p>
          <a:p>
            <a:r>
              <a:rPr lang="cs-CZ" dirty="0" smtClean="0"/>
              <a:t>1911-myšlenkový rozchod s Freudem, nepřátelství, založení školy Individuální psychologie</a:t>
            </a:r>
          </a:p>
          <a:p>
            <a:r>
              <a:rPr lang="cs-CZ" dirty="0" smtClean="0"/>
              <a:t>Založil řadu poraden pro děti ve Vídni</a:t>
            </a:r>
          </a:p>
          <a:p>
            <a:r>
              <a:rPr lang="cs-CZ" dirty="0" smtClean="0"/>
              <a:t>Ideologickým zaměřením socialista</a:t>
            </a:r>
            <a:endParaRPr lang="cs-CZ" dirty="0"/>
          </a:p>
        </p:txBody>
      </p:sp>
      <p:pic>
        <p:nvPicPr>
          <p:cNvPr id="5" name="Zástupný symbol pro obsah 4" descr="uewb_01_img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3675" y="953294"/>
            <a:ext cx="28956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Individuální psychologie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Člověk není tolik determinován pudy, důležitá je jeho cílová orientace.</a:t>
            </a:r>
          </a:p>
          <a:p>
            <a:r>
              <a:rPr lang="cs-CZ" dirty="0" smtClean="0"/>
              <a:t>Člověk si vytváří fiktivní cíle (často nevědomě), ty ovlivňují jeho chování a prožívání.</a:t>
            </a:r>
          </a:p>
          <a:p>
            <a:r>
              <a:rPr lang="cs-CZ" dirty="0" smtClean="0"/>
              <a:t>Individuální psychologie připisuje VELKÝ význam působení </a:t>
            </a:r>
            <a:r>
              <a:rPr lang="cs-CZ" dirty="0" smtClean="0">
                <a:solidFill>
                  <a:srgbClr val="FF0000"/>
                </a:solidFill>
              </a:rPr>
              <a:t>sociálního prostředí</a:t>
            </a:r>
            <a:r>
              <a:rPr lang="cs-CZ" dirty="0" smtClean="0"/>
              <a:t>!!!!</a:t>
            </a:r>
          </a:p>
          <a:p>
            <a:r>
              <a:rPr lang="cs-CZ" dirty="0" smtClean="0"/>
              <a:t>Stanovení životních cílů ovlivňují 2 motivy:</a:t>
            </a:r>
          </a:p>
          <a:p>
            <a:r>
              <a:rPr lang="cs-CZ" dirty="0" smtClean="0"/>
              <a:t>SPOLEČENSKÝ CIT (POCIT SOUNÁLEŽITOSTI)</a:t>
            </a:r>
          </a:p>
          <a:p>
            <a:r>
              <a:rPr lang="cs-CZ" dirty="0" smtClean="0"/>
              <a:t>TOUHA PO MOCI (nebo-li usilování o nadřazenost)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Pocit sounáležitosti</a:t>
            </a:r>
            <a:endParaRPr lang="cs-CZ" sz="36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POCIT SOUNÁLEŽITOSTI</a:t>
            </a:r>
          </a:p>
          <a:p>
            <a:r>
              <a:rPr lang="cs-CZ" dirty="0" smtClean="0"/>
              <a:t>Projevuje se zájmem o určité společenství.</a:t>
            </a:r>
          </a:p>
          <a:p>
            <a:r>
              <a:rPr lang="cs-CZ" dirty="0" smtClean="0"/>
              <a:t>Projevuje se spoluprací s druhými.</a:t>
            </a:r>
          </a:p>
          <a:p>
            <a:r>
              <a:rPr lang="cs-CZ" dirty="0" smtClean="0"/>
              <a:t>Základní potřebou všech lidí je pocit, že někam patřím.</a:t>
            </a:r>
          </a:p>
          <a:p>
            <a:r>
              <a:rPr lang="cs-CZ" dirty="0" smtClean="0"/>
              <a:t>Vyvíjí se nejprve ve vztahu s matkou, pak s ostatními dětmi, vyzrává v dospělé spolupráci se členy širšího společenství.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Základním znakem dobře přizpůsobené osoby je sociální cit.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Zástupný symbol pro obsah 9" descr="d%C4%9B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4299822" cy="2687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Touha po moci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124744"/>
            <a:ext cx="5169768" cy="432048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TOUHA PO MOCI</a:t>
            </a:r>
          </a:p>
          <a:p>
            <a:r>
              <a:rPr lang="cs-CZ" dirty="0" smtClean="0"/>
              <a:t>Dle Adlera jde o snahu překonat pocit méněcennosti a stát se nadřazeným.</a:t>
            </a:r>
          </a:p>
          <a:p>
            <a:r>
              <a:rPr lang="cs-CZ" dirty="0" smtClean="0"/>
              <a:t>KOMPLEX MÉNĚCENNOSTI-zesílený pocit méněcennosti díky nepříznivým okolnostem (nemoc, rozmazlení…).</a:t>
            </a:r>
          </a:p>
          <a:p>
            <a:r>
              <a:rPr lang="cs-CZ" dirty="0" smtClean="0"/>
              <a:t>Pocit méněcennosti je úplně přirozený, na začátku života jsme malí a slabí.</a:t>
            </a:r>
          </a:p>
          <a:p>
            <a:r>
              <a:rPr lang="cs-CZ" dirty="0" smtClean="0"/>
              <a:t>Každý usiluje o překonání pocitů méněcennosti.</a:t>
            </a:r>
          </a:p>
          <a:p>
            <a:r>
              <a:rPr lang="cs-CZ" dirty="0" smtClean="0"/>
              <a:t>USILOVÁNÍ O NADŘAZENOST-je kladné tehdy, když je sociálně zaměřeno. Sebestředné, antisociální usilování o nadřazenost je zdroj deviací a charakterových selhání.</a:t>
            </a:r>
          </a:p>
          <a:p>
            <a:r>
              <a:rPr lang="cs-CZ" dirty="0" smtClean="0"/>
              <a:t>ROZMAZLENÉ DÍTĚ-neumí spolupracovat, chtějí mít splněny všechny požadavky.</a:t>
            </a:r>
          </a:p>
          <a:p>
            <a:r>
              <a:rPr lang="cs-CZ" dirty="0" smtClean="0"/>
              <a:t>Zanedbané dítě-nenaučily se spolupráci, vnímají společnost jako negativní. Nevěří ani samy sobě. </a:t>
            </a:r>
          </a:p>
          <a:p>
            <a:endParaRPr lang="cs-CZ" dirty="0"/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2711287" cy="2797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životní styl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Pojem Individuální životní styl je u Adlera ústřední</a:t>
            </a:r>
          </a:p>
          <a:p>
            <a:r>
              <a:rPr lang="cs-CZ" dirty="0" smtClean="0"/>
              <a:t>Vytváří se při překonávání pocitů méněcennosti a při usilování o nadřazenost</a:t>
            </a:r>
          </a:p>
          <a:p>
            <a:r>
              <a:rPr lang="cs-CZ" dirty="0" smtClean="0"/>
              <a:t>Zahrnuje znaky, rysy a způsoby chování osoby, vyjadřující pokusy o kompenzaci pocitů méněcennosti.</a:t>
            </a:r>
          </a:p>
          <a:p>
            <a:r>
              <a:rPr lang="cs-CZ" dirty="0" smtClean="0"/>
              <a:t>Pozitivní, zdravý životní styl má za </a:t>
            </a:r>
            <a:r>
              <a:rPr lang="cs-CZ" dirty="0" smtClean="0"/>
              <a:t>následek </a:t>
            </a:r>
            <a:r>
              <a:rPr lang="cs-CZ" dirty="0" smtClean="0"/>
              <a:t>zdravé, tvůrčí já.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Pozice v rodinné konstelaci podněcuje dle Adlera vytváření určitých osobnostních rysů.</a:t>
            </a:r>
          </a:p>
          <a:p>
            <a:r>
              <a:rPr lang="cs-CZ" dirty="0" smtClean="0"/>
              <a:t>PRVOROZENÉ DÍTĚ-musí ustoupit mladšímu sourozenci. Strážce pořádku-snaží se udržet, co mělo.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Pokud se druhé dítě narodí příliš brzy po prvém, prvorozené dítě citově trpí…dítě se cvičí k osamělosti.“</a:t>
            </a:r>
          </a:p>
          <a:p>
            <a:endParaRPr lang="cs-CZ" dirty="0" smtClean="0"/>
          </a:p>
        </p:txBody>
      </p:sp>
      <p:pic>
        <p:nvPicPr>
          <p:cNvPr id="5" name="Zástupný symbol pro obsah 4" descr="Bez názvu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5139" y="1814656"/>
            <a:ext cx="2672671" cy="182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DRUHOROZENÉ ČI PROSTŘEDNÍ DÍTĚ</a:t>
            </a:r>
          </a:p>
          <a:p>
            <a:r>
              <a:rPr lang="cs-CZ" dirty="0" smtClean="0"/>
              <a:t>Starší sourozenec je podněcuje k úspěchu.</a:t>
            </a:r>
          </a:p>
          <a:p>
            <a:r>
              <a:rPr lang="cs-CZ" dirty="0" smtClean="0"/>
              <a:t>Nezakouší trauma odsunutí.</a:t>
            </a:r>
          </a:p>
          <a:p>
            <a:r>
              <a:rPr lang="cs-CZ" i="1" dirty="0" smtClean="0"/>
              <a:t>„Chová se jako při závodech. Jako by byl někdo o krok či dva před ním a ono muselo spěchat, aby ho předstihlo“. </a:t>
            </a:r>
          </a:p>
          <a:p>
            <a:endParaRPr lang="cs-CZ" dirty="0"/>
          </a:p>
        </p:txBody>
      </p:sp>
      <p:pic>
        <p:nvPicPr>
          <p:cNvPr id="5" name="Zástupný symbol pro obsah 4" descr="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168352" cy="212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Sourozenecké pořadí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NEJMLADŠÍ DÍTĚ-bývá rozmazlováno  nesnadno si vytváří sociální cit. </a:t>
            </a:r>
          </a:p>
          <a:p>
            <a:r>
              <a:rPr lang="cs-CZ" dirty="0" smtClean="0"/>
              <a:t>Vadí mu, že je pokládáno za toho nejmenšího, snadno se u něj vyostří touha po moci.</a:t>
            </a:r>
          </a:p>
          <a:p>
            <a:r>
              <a:rPr lang="cs-CZ" dirty="0" smtClean="0"/>
              <a:t>Uspokojí ho dosažení pouze toho nejlepšího, chce předběhnout všechny ostatní. </a:t>
            </a:r>
            <a:endParaRPr lang="cs-CZ" dirty="0"/>
          </a:p>
        </p:txBody>
      </p:sp>
      <p:pic>
        <p:nvPicPr>
          <p:cNvPr id="5" name="Zástupný symbol pro obsah 4" descr="204465_900_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6150" y="1414727"/>
            <a:ext cx="3930650" cy="2620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549</Words>
  <Application>Microsoft Office PowerPoint</Application>
  <PresentationFormat>Předvádění na obrazovce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Aspekt</vt:lpstr>
      <vt:lpstr> Individuální psychologie  (samostatná psychologická škola Alfreda Adlera významně ovlivněná psychoanalýzou)</vt:lpstr>
      <vt:lpstr>Životopis Alfreda Adlera</vt:lpstr>
      <vt:lpstr>Individuální psychologie</vt:lpstr>
      <vt:lpstr>Pocit sounáležitosti</vt:lpstr>
      <vt:lpstr>Touha po moci</vt:lpstr>
      <vt:lpstr>Individuální životní styl</vt:lpstr>
      <vt:lpstr>Sourozenecké pořadí</vt:lpstr>
      <vt:lpstr>Sourozenecké pořadí</vt:lpstr>
      <vt:lpstr>Sourozenecké pořadí</vt:lpstr>
      <vt:lpstr>Sourozenecké pořadí</vt:lpstr>
      <vt:lpstr>Literatura k tématu: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Individuální psychologie</dc:title>
  <dc:creator>hubertova</dc:creator>
  <cp:lastModifiedBy>hubertova</cp:lastModifiedBy>
  <cp:revision>15</cp:revision>
  <dcterms:created xsi:type="dcterms:W3CDTF">2011-10-18T06:39:35Z</dcterms:created>
  <dcterms:modified xsi:type="dcterms:W3CDTF">2013-10-18T06:29:10Z</dcterms:modified>
</cp:coreProperties>
</file>