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75" r:id="rId4"/>
    <p:sldId id="262" r:id="rId5"/>
    <p:sldId id="264" r:id="rId6"/>
    <p:sldId id="265" r:id="rId7"/>
    <p:sldId id="266" r:id="rId8"/>
    <p:sldId id="267" r:id="rId9"/>
    <p:sldId id="268" r:id="rId10"/>
    <p:sldId id="270" r:id="rId11"/>
    <p:sldId id="271" r:id="rId12"/>
    <p:sldId id="272" r:id="rId13"/>
    <p:sldId id="273" r:id="rId14"/>
    <p:sldId id="269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50195-6925-4E31-8A7A-34FDA394EC6E}" type="datetimeFigureOut">
              <a:rPr lang="cs-CZ"/>
              <a:pPr>
                <a:defRPr/>
              </a:pPr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D148A-3B69-41D0-AC96-6FA485849C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EA0E4-E707-4025-B65A-40139EC13961}" type="datetimeFigureOut">
              <a:rPr lang="cs-CZ"/>
              <a:pPr>
                <a:defRPr/>
              </a:pPr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F479B-28E9-47D6-B674-EC850FE703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4C0A9-3678-481B-897C-52412D3382E9}" type="datetimeFigureOut">
              <a:rPr lang="cs-CZ"/>
              <a:pPr>
                <a:defRPr/>
              </a:pPr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E74AE-37F1-4510-A6BA-77DA153156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0DEFD-72B9-4650-9241-A841812D1502}" type="datetimeFigureOut">
              <a:rPr lang="cs-CZ"/>
              <a:pPr>
                <a:defRPr/>
              </a:pPr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5F421-6B21-4AA0-A34D-D99CC8E424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1E184-323D-4A1A-8008-640BFCE9FF1C}" type="datetimeFigureOut">
              <a:rPr lang="cs-CZ"/>
              <a:pPr>
                <a:defRPr/>
              </a:pPr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D58B1-365E-404D-9F9E-76F15CC9B9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628C2-8724-408F-8A9E-9DD3D227C636}" type="datetimeFigureOut">
              <a:rPr lang="cs-CZ"/>
              <a:pPr>
                <a:defRPr/>
              </a:pPr>
              <a:t>15.11.2013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F7A00-D220-4041-AE0A-46BE95C361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F5B69-79CF-4416-9974-8835625225CD}" type="datetimeFigureOut">
              <a:rPr lang="cs-CZ"/>
              <a:pPr>
                <a:defRPr/>
              </a:pPr>
              <a:t>15.11.2013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63D2A-9863-492B-AEA7-AC25D685E5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29BB9-4B1E-4570-8D56-516EAB4BFB3D}" type="datetimeFigureOut">
              <a:rPr lang="cs-CZ"/>
              <a:pPr>
                <a:defRPr/>
              </a:pPr>
              <a:t>15.11.2013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2825F-C73C-49C5-AE51-861A95E44D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F1401-86EE-4441-9D85-FBDB59A72696}" type="datetimeFigureOut">
              <a:rPr lang="cs-CZ"/>
              <a:pPr>
                <a:defRPr/>
              </a:pPr>
              <a:t>15.11.2013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50BD9-DFC5-4BF2-901A-7D361268A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57847-9E5D-42C9-81BC-4FC45704EB5B}" type="datetimeFigureOut">
              <a:rPr lang="cs-CZ"/>
              <a:pPr>
                <a:defRPr/>
              </a:pPr>
              <a:t>15.11.2013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899B1-B3C0-4276-B2FE-A5734FB66E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6339C-8B55-4015-8CE9-8830FAC69AB8}" type="datetimeFigureOut">
              <a:rPr lang="cs-CZ"/>
              <a:pPr>
                <a:defRPr/>
              </a:pPr>
              <a:t>15.11.2013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57985-6BF4-4DC9-AA86-FDE8B2F8B1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4784B1-28EC-4250-952C-EC3851037DBE}" type="datetimeFigureOut">
              <a:rPr lang="cs-CZ"/>
              <a:pPr>
                <a:defRPr/>
              </a:pPr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6E8A6A-90BB-4F74-9A83-D85A3A3AEF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H</a:t>
            </a:r>
            <a:r>
              <a:rPr lang="cs-CZ" smtClean="0"/>
              <a:t>umanistický proud v psychologii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mtClean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Evropská existenciální psychologie jako součást humanistické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4294967295"/>
          </p:nvPr>
        </p:nvSpPr>
        <p:spPr>
          <a:xfrm>
            <a:off x="457200" y="1600200"/>
            <a:ext cx="4038600" cy="4525963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Ovlivněna zejména těmito filozofy: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err="1" smtClean="0"/>
              <a:t>Soren</a:t>
            </a:r>
            <a:r>
              <a:rPr lang="cs-CZ" sz="2800" dirty="0" smtClean="0"/>
              <a:t> A. </a:t>
            </a:r>
            <a:r>
              <a:rPr lang="cs-CZ" sz="2800" dirty="0" err="1" smtClean="0"/>
              <a:t>Kirkegaard</a:t>
            </a:r>
            <a:r>
              <a:rPr lang="cs-CZ" sz="2800" dirty="0" smtClean="0"/>
              <a:t> (1813-1855)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Martin </a:t>
            </a:r>
            <a:r>
              <a:rPr lang="cs-CZ" sz="2800" dirty="0" err="1" smtClean="0"/>
              <a:t>Heidegger</a:t>
            </a:r>
            <a:r>
              <a:rPr lang="cs-CZ" sz="2800" dirty="0" smtClean="0"/>
              <a:t> (1889-1976)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err="1" smtClean="0"/>
              <a:t>S</a:t>
            </a:r>
            <a:r>
              <a:rPr lang="cs-CZ" sz="2800" dirty="0" smtClean="0"/>
              <a:t>.</a:t>
            </a:r>
            <a:r>
              <a:rPr lang="cs-CZ" sz="2800" dirty="0" err="1" smtClean="0"/>
              <a:t>A</a:t>
            </a:r>
            <a:r>
              <a:rPr lang="cs-CZ" sz="2800" dirty="0" smtClean="0"/>
              <a:t>.</a:t>
            </a:r>
            <a:r>
              <a:rPr lang="cs-CZ" sz="2800" dirty="0" err="1" smtClean="0"/>
              <a:t>Kirkegaard</a:t>
            </a:r>
            <a:endParaRPr lang="cs-CZ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i="1" dirty="0" smtClean="0"/>
              <a:t>Subjektivita je pravdou (subjektivita=hluboký vnitřní vztah jedince k určitému problému, otázce, tématu)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i="1" dirty="0" smtClean="0"/>
              <a:t>Každý člověk by měl usilovat o to, aby existoval „sám za sebe“, nebyl součástí masy.</a:t>
            </a:r>
            <a:endParaRPr lang="cs-CZ" sz="2800" i="1" dirty="0"/>
          </a:p>
        </p:txBody>
      </p:sp>
      <p:pic>
        <p:nvPicPr>
          <p:cNvPr id="26628" name="Zástupný symbol pro obsah 4" descr="200px-Kierkegaard.jpg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24128" y="1556792"/>
            <a:ext cx="1905000" cy="2819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Evropská existenciální psychologie jako součást humanistické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4294967295"/>
          </p:nvPr>
        </p:nvSpPr>
        <p:spPr>
          <a:xfrm>
            <a:off x="457200" y="1600200"/>
            <a:ext cx="4038600" cy="4525963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M. </a:t>
            </a:r>
            <a:r>
              <a:rPr lang="cs-CZ" sz="2800" dirty="0" err="1" smtClean="0"/>
              <a:t>Heidegger</a:t>
            </a:r>
            <a:r>
              <a:rPr lang="cs-CZ" sz="2800" dirty="0" smtClean="0"/>
              <a:t> (1889-1976)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Dílo </a:t>
            </a:r>
            <a:r>
              <a:rPr lang="cs-CZ" sz="2800" i="1" dirty="0" smtClean="0"/>
              <a:t>„Bytí a čas„ </a:t>
            </a:r>
            <a:r>
              <a:rPr lang="cs-CZ" sz="2800" dirty="0" smtClean="0"/>
              <a:t>(1927)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Termín </a:t>
            </a:r>
            <a:r>
              <a:rPr lang="cs-CZ" sz="2800" b="1" dirty="0" err="1" smtClean="0"/>
              <a:t>Dasein</a:t>
            </a:r>
            <a:r>
              <a:rPr lang="cs-CZ" sz="2800" dirty="0" smtClean="0"/>
              <a:t>-Pobyt, bytí zde ( tady a teď)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Člověk se ke svému bytí vztahuje a musí se o něj starat.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Lidské existenci je nutno rozumět skrze </a:t>
            </a:r>
            <a:r>
              <a:rPr lang="cs-CZ" sz="2800" dirty="0" smtClean="0">
                <a:solidFill>
                  <a:srgbClr val="FF0000"/>
                </a:solidFill>
              </a:rPr>
              <a:t>časovost-bytí je ohraničeno smrtí</a:t>
            </a:r>
            <a:r>
              <a:rPr lang="cs-CZ" sz="2800" dirty="0" smtClean="0"/>
              <a:t>-to vyvolává úzkost, a ale současně je výzvou k autentické existenci.</a:t>
            </a:r>
            <a:br>
              <a:rPr lang="cs-CZ" sz="2800" dirty="0" smtClean="0"/>
            </a:br>
            <a:endParaRPr lang="cs-CZ" sz="2800" dirty="0"/>
          </a:p>
        </p:txBody>
      </p:sp>
      <p:pic>
        <p:nvPicPr>
          <p:cNvPr id="27652" name="Zástupný symbol pro obsah 4" descr="heidegger.jpg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21263" y="1600200"/>
            <a:ext cx="3292475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Existenciální psychologie-</a:t>
            </a:r>
            <a:r>
              <a:rPr lang="cs-CZ" dirty="0" err="1" smtClean="0"/>
              <a:t>logoterapie</a:t>
            </a:r>
            <a:r>
              <a:rPr lang="cs-CZ" dirty="0" smtClean="0"/>
              <a:t> Viktora E. </a:t>
            </a:r>
            <a:r>
              <a:rPr lang="cs-CZ" dirty="0" err="1" smtClean="0"/>
              <a:t>Frankla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Dílo </a:t>
            </a:r>
            <a:r>
              <a:rPr lang="cs-CZ" i="1" dirty="0" smtClean="0"/>
              <a:t>„Lékařská péče o duši. Základy </a:t>
            </a:r>
            <a:r>
              <a:rPr lang="cs-CZ" i="1" dirty="0" err="1" smtClean="0"/>
              <a:t>logoterapie</a:t>
            </a:r>
            <a:r>
              <a:rPr lang="cs-CZ" i="1" dirty="0" smtClean="0"/>
              <a:t> a existenciální analýzy“. </a:t>
            </a:r>
            <a:r>
              <a:rPr lang="cs-CZ" dirty="0" smtClean="0"/>
              <a:t>1946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Zakladatel velmi rozšířeného psychoterapeutického směru-</a:t>
            </a:r>
            <a:r>
              <a:rPr lang="cs-CZ" dirty="0" err="1" smtClean="0"/>
              <a:t>logoterapie</a:t>
            </a:r>
            <a:r>
              <a:rPr lang="cs-CZ" dirty="0" smtClean="0"/>
              <a:t>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Hlavní myšlenky: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Člověk je jednota 3 dimenzí bytí: biologické, psychologické, duchovní. Jádrem duchovní dimenze je </a:t>
            </a:r>
            <a:r>
              <a:rPr lang="cs-CZ" dirty="0" err="1" smtClean="0"/>
              <a:t>sebetranscendence</a:t>
            </a:r>
            <a:r>
              <a:rPr lang="cs-CZ" dirty="0" smtClean="0"/>
              <a:t> (zaměření se na  něco mimo sebe).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Termín </a:t>
            </a:r>
            <a:r>
              <a:rPr lang="cs-CZ" b="1" dirty="0" smtClean="0"/>
              <a:t>Vůle ke smyslu</a:t>
            </a:r>
            <a:r>
              <a:rPr lang="cs-CZ" dirty="0" smtClean="0"/>
              <a:t>-potřeba </a:t>
            </a:r>
            <a:r>
              <a:rPr lang="cs-CZ" dirty="0" smtClean="0">
                <a:solidFill>
                  <a:srgbClr val="FF0000"/>
                </a:solidFill>
              </a:rPr>
              <a:t>smyslu života </a:t>
            </a:r>
            <a:r>
              <a:rPr lang="cs-CZ" dirty="0" smtClean="0"/>
              <a:t>a jeho naplňování. Ten si sami nestanovujeme, vnímáme ho.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Logoterapie Viktora E. Frankla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sz="2700" dirty="0" smtClean="0"/>
              <a:t>Tři </a:t>
            </a:r>
            <a:r>
              <a:rPr lang="cs-CZ" sz="2700" dirty="0" smtClean="0">
                <a:latin typeface="Arial" charset="0"/>
              </a:rPr>
              <a:t>možnosti, jak dát životu smysl:</a:t>
            </a:r>
            <a:endParaRPr lang="cs-CZ" sz="2700" i="1" dirty="0" smtClean="0"/>
          </a:p>
          <a:p>
            <a:pPr>
              <a:lnSpc>
                <a:spcPct val="80000"/>
              </a:lnSpc>
            </a:pPr>
            <a:r>
              <a:rPr lang="cs-CZ" sz="2700" i="1" dirty="0" smtClean="0">
                <a:solidFill>
                  <a:srgbClr val="FF0000"/>
                </a:solidFill>
                <a:latin typeface="Arial" charset="0"/>
              </a:rPr>
              <a:t>Vykonáním činu, který mě přesahuje.</a:t>
            </a:r>
          </a:p>
          <a:p>
            <a:pPr>
              <a:lnSpc>
                <a:spcPct val="80000"/>
              </a:lnSpc>
            </a:pPr>
            <a:r>
              <a:rPr lang="cs-CZ" sz="2700" i="1" dirty="0" smtClean="0">
                <a:solidFill>
                  <a:srgbClr val="FF0000"/>
                </a:solidFill>
                <a:latin typeface="Arial" charset="0"/>
              </a:rPr>
              <a:t>Prožitkem, který povznáší, nejvyšší hodnota je láska).</a:t>
            </a:r>
          </a:p>
          <a:p>
            <a:pPr>
              <a:lnSpc>
                <a:spcPct val="80000"/>
              </a:lnSpc>
            </a:pPr>
            <a:r>
              <a:rPr lang="cs-CZ" sz="2700" i="1" dirty="0" smtClean="0">
                <a:solidFill>
                  <a:srgbClr val="FF0000"/>
                </a:solidFill>
                <a:latin typeface="Arial" charset="0"/>
              </a:rPr>
              <a:t>Utrpením, které je součástí života-vidět smysl  i v tom.</a:t>
            </a:r>
          </a:p>
          <a:p>
            <a:pPr>
              <a:lnSpc>
                <a:spcPct val="80000"/>
              </a:lnSpc>
            </a:pPr>
            <a:r>
              <a:rPr lang="cs-CZ" sz="2700" dirty="0" smtClean="0"/>
              <a:t>Klade důraz na to, aby si člověk uvědomil odpovědnost vzhledem k </a:t>
            </a:r>
            <a:r>
              <a:rPr lang="cs-CZ" sz="2700" dirty="0" err="1" smtClean="0"/>
              <a:t>jednorázovosti</a:t>
            </a:r>
            <a:r>
              <a:rPr lang="cs-CZ" sz="2700" dirty="0" smtClean="0"/>
              <a:t> a konečnosti své existence a vzhledem k jedinečnosti svého osudu.</a:t>
            </a:r>
          </a:p>
          <a:p>
            <a:pPr>
              <a:lnSpc>
                <a:spcPct val="80000"/>
              </a:lnSpc>
            </a:pPr>
            <a:r>
              <a:rPr lang="cs-CZ" sz="2700" i="1" dirty="0" smtClean="0"/>
              <a:t>Existenciální vakuum</a:t>
            </a:r>
            <a:r>
              <a:rPr lang="cs-CZ" sz="2700" dirty="0" smtClean="0"/>
              <a:t>-pocit </a:t>
            </a:r>
            <a:r>
              <a:rPr lang="cs-CZ" sz="2700" dirty="0" err="1" smtClean="0"/>
              <a:t>bezesmyslnosti</a:t>
            </a:r>
            <a:endParaRPr lang="cs-CZ" sz="2700" dirty="0" smtClean="0"/>
          </a:p>
          <a:p>
            <a:pPr>
              <a:lnSpc>
                <a:spcPct val="80000"/>
              </a:lnSpc>
            </a:pPr>
            <a:r>
              <a:rPr lang="cs-CZ" sz="2700" i="1" dirty="0" smtClean="0"/>
              <a:t>Nedělní neuróza</a:t>
            </a:r>
            <a:r>
              <a:rPr lang="cs-CZ" sz="2700" dirty="0" smtClean="0"/>
              <a:t>-projev existenciálního </a:t>
            </a:r>
            <a:r>
              <a:rPr lang="cs-CZ" sz="2700" dirty="0" err="1" smtClean="0"/>
              <a:t>vakuua</a:t>
            </a:r>
            <a:r>
              <a:rPr lang="cs-CZ" sz="2700" dirty="0" smtClean="0"/>
              <a:t>, když ustává ruch všedních dní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Doporučená literatura k tématu: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25602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Rogers, Carl R.(1998): Způsob bytí. Portál. Praha</a:t>
            </a:r>
          </a:p>
          <a:p>
            <a:r>
              <a:rPr lang="cs-CZ" smtClean="0"/>
              <a:t>(doporučuji přečíst zejména s. 106-110 Charakteristiky přístupu zaměřeného na člověka, ale celá kniha je velmi inspirativní)</a:t>
            </a:r>
          </a:p>
          <a:p>
            <a:r>
              <a:rPr lang="cs-CZ" smtClean="0"/>
              <a:t>Drapela, V.: Teorie osobnosti. Portál. Praha</a:t>
            </a:r>
          </a:p>
          <a:p>
            <a:pPr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Humanistická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700" dirty="0" smtClean="0"/>
              <a:t>Tzv. třetí síla v psychologii (k behaviorismu a psychoanalýze).</a:t>
            </a:r>
          </a:p>
          <a:p>
            <a:pPr>
              <a:lnSpc>
                <a:spcPct val="80000"/>
              </a:lnSpc>
            </a:pPr>
            <a:r>
              <a:rPr lang="cs-CZ" sz="2700" dirty="0" smtClean="0"/>
              <a:t>Člověk není determinovaný, je schopen svobodné volby a účelného, tvořivého jednání.</a:t>
            </a:r>
          </a:p>
          <a:p>
            <a:pPr>
              <a:lnSpc>
                <a:spcPct val="80000"/>
              </a:lnSpc>
            </a:pPr>
            <a:r>
              <a:rPr lang="cs-CZ" sz="2700" dirty="0" smtClean="0"/>
              <a:t>Návrat k introspektivním metodám.</a:t>
            </a:r>
          </a:p>
          <a:p>
            <a:pPr>
              <a:lnSpc>
                <a:spcPct val="80000"/>
              </a:lnSpc>
            </a:pPr>
            <a:r>
              <a:rPr lang="cs-CZ" sz="2700" dirty="0" smtClean="0"/>
              <a:t>Základním pojmem je </a:t>
            </a:r>
            <a:r>
              <a:rPr lang="cs-CZ" sz="2700" b="1" dirty="0" smtClean="0"/>
              <a:t>seberealizace</a:t>
            </a:r>
            <a:r>
              <a:rPr lang="cs-CZ" sz="2700" dirty="0" smtClean="0"/>
              <a:t> či </a:t>
            </a:r>
            <a:r>
              <a:rPr lang="cs-CZ" sz="2700" b="1" dirty="0" err="1" smtClean="0"/>
              <a:t>sebeaktualizace</a:t>
            </a:r>
            <a:r>
              <a:rPr lang="cs-CZ" sz="2700" dirty="0" smtClean="0"/>
              <a:t>.</a:t>
            </a:r>
            <a:endParaRPr lang="cs-CZ" sz="27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cs-CZ" sz="2700" dirty="0" smtClean="0">
                <a:latin typeface="Arial" charset="0"/>
              </a:rPr>
              <a:t>Základním přístupem je fenomenologická analýza prožitku každého člověka.</a:t>
            </a:r>
          </a:p>
          <a:p>
            <a:pPr>
              <a:lnSpc>
                <a:spcPct val="80000"/>
              </a:lnSpc>
            </a:pPr>
            <a:r>
              <a:rPr lang="cs-CZ" sz="2700" dirty="0" smtClean="0"/>
              <a:t>K nejznámějším představitelům patří C. </a:t>
            </a:r>
            <a:r>
              <a:rPr lang="cs-CZ" sz="2700" dirty="0" err="1" smtClean="0"/>
              <a:t>Rogers</a:t>
            </a:r>
            <a:r>
              <a:rPr lang="cs-CZ" sz="2700" dirty="0" smtClean="0"/>
              <a:t> a </a:t>
            </a:r>
            <a:r>
              <a:rPr lang="cs-CZ" sz="2700" dirty="0" err="1" smtClean="0"/>
              <a:t>A.</a:t>
            </a:r>
            <a:r>
              <a:rPr lang="cs-CZ" sz="2700" dirty="0" smtClean="0"/>
              <a:t> </a:t>
            </a:r>
            <a:r>
              <a:rPr lang="cs-CZ" sz="2700" dirty="0" err="1" smtClean="0"/>
              <a:t>Maslow</a:t>
            </a:r>
            <a:r>
              <a:rPr lang="cs-CZ" sz="2700" dirty="0" smtClean="0"/>
              <a:t>.</a:t>
            </a:r>
          </a:p>
          <a:p>
            <a:pPr>
              <a:lnSpc>
                <a:spcPct val="80000"/>
              </a:lnSpc>
            </a:pPr>
            <a:endParaRPr lang="cs-CZ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Humanistická psychologie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Principy Společnosti pro humanistickou psychologii:Základem je fenomenologická analýza prožívání každého člověka.</a:t>
            </a:r>
          </a:p>
          <a:p>
            <a:r>
              <a:rPr lang="cs-CZ" smtClean="0">
                <a:latin typeface="Arial" charset="0"/>
              </a:rPr>
              <a:t>Zájem o vyšší vlastnosti jako svoboda volby, seberealizace.</a:t>
            </a:r>
          </a:p>
          <a:p>
            <a:r>
              <a:rPr lang="cs-CZ" smtClean="0">
                <a:latin typeface="Arial" charset="0"/>
              </a:rPr>
              <a:t>Cílem psychologa je pochopit člověka ne určovat či kontrolovat.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Abraham </a:t>
            </a:r>
            <a:r>
              <a:rPr lang="cs-CZ" dirty="0" err="1" smtClean="0"/>
              <a:t>Harold</a:t>
            </a:r>
            <a:r>
              <a:rPr lang="cs-CZ" dirty="0" smtClean="0"/>
              <a:t> </a:t>
            </a:r>
            <a:r>
              <a:rPr lang="cs-CZ" dirty="0" err="1" smtClean="0"/>
              <a:t>Maslow</a:t>
            </a:r>
            <a:r>
              <a:rPr lang="cs-CZ" dirty="0" smtClean="0"/>
              <a:t> (1908-1970)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Dílo </a:t>
            </a:r>
            <a:r>
              <a:rPr lang="cs-CZ" i="1" dirty="0" smtClean="0"/>
              <a:t>„ Motivace a osobnost</a:t>
            </a:r>
            <a:r>
              <a:rPr lang="cs-CZ" dirty="0" smtClean="0"/>
              <a:t>“ 1954.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Maslow</a:t>
            </a:r>
            <a:r>
              <a:rPr lang="cs-CZ" dirty="0" smtClean="0"/>
              <a:t> byl původně ovlivněn psychoanalýzou, ale pak se stal kritickým k psychoanalytické teorii motivace.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Základní lidská motivace se projevuje snahou o </a:t>
            </a:r>
            <a:r>
              <a:rPr lang="cs-CZ" dirty="0" err="1" smtClean="0"/>
              <a:t>sebeaktulizaci</a:t>
            </a:r>
            <a:r>
              <a:rPr lang="cs-CZ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5 skupin cílů, které lze označit jako základní potřeby. (pokud nejsou potřeby na nižší úrovni završeny do určité míry, vzestupný krok nenastane).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Nejnaléhavější cíle plně ovládnou vědomí a vůli.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Potřeba </a:t>
            </a:r>
            <a:r>
              <a:rPr lang="cs-CZ" dirty="0" err="1" smtClean="0"/>
              <a:t>sebeaktualizace</a:t>
            </a:r>
            <a:r>
              <a:rPr lang="cs-CZ" dirty="0" smtClean="0"/>
              <a:t>-na vrcholu pyramidy. </a:t>
            </a:r>
            <a:r>
              <a:rPr lang="cs-CZ" dirty="0" smtClean="0">
                <a:solidFill>
                  <a:srgbClr val="FF0000"/>
                </a:solidFill>
              </a:rPr>
              <a:t>Jedná se o touhu stát se tím, čím mohu být, uplatnit svoje schopnosti (vynálezce, ideální matka, malíř…).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Sporný je </a:t>
            </a:r>
            <a:r>
              <a:rPr lang="cs-CZ" dirty="0" err="1" smtClean="0"/>
              <a:t>Maslowův</a:t>
            </a:r>
            <a:r>
              <a:rPr lang="cs-CZ" dirty="0" smtClean="0"/>
              <a:t> předpoklad, že musíme mít uspokojeny „nižší“ potřeby, a bychom mohli usilovat o seberealizaci 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Genderově</a:t>
            </a:r>
            <a:r>
              <a:rPr lang="cs-CZ" dirty="0" smtClean="0"/>
              <a:t> „nespravedlivá“ teorie? Hierarchie ženských potřeb je možná odlišná.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Maslowova hierarchie potřeb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20483" name="Picture 4" descr="022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1651000"/>
            <a:ext cx="5903913" cy="480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Maslowova hierarchie potřeb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 smtClean="0"/>
              <a:t>1. Fyziologické potřeby-tzv. základní. Jsou-li frustrovány, působí na osobnostní funkce tlakem.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2. Potřeby bezpečí-bezpečí a svoboda od strachu, úzkosti a zmatku. Zvláště silně se projevují v dětství.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3. Potřeby náležení a lásky. Mít vztah, někam patřit.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4. Potřeba úcty. Sebeúcta a úcta od druhých.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5. Potřeba </a:t>
            </a:r>
            <a:r>
              <a:rPr lang="cs-CZ" sz="2800" dirty="0" err="1" smtClean="0"/>
              <a:t>sebeaktualizace</a:t>
            </a:r>
            <a:r>
              <a:rPr lang="cs-CZ" sz="2800" dirty="0" smtClean="0"/>
              <a:t> - B </a:t>
            </a:r>
            <a:r>
              <a:rPr lang="cs-CZ" sz="2800" dirty="0" smtClean="0">
                <a:solidFill>
                  <a:srgbClr val="FF0000"/>
                </a:solidFill>
              </a:rPr>
              <a:t>úroveň-čím člověk může být, tím také musí být.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dirty="0" err="1" smtClean="0">
                <a:solidFill>
                  <a:srgbClr val="FF0000"/>
                </a:solidFill>
              </a:rPr>
              <a:t>Sebeaktualizace</a:t>
            </a:r>
            <a:r>
              <a:rPr lang="cs-CZ" sz="2800" dirty="0" smtClean="0">
                <a:solidFill>
                  <a:srgbClr val="FF0000"/>
                </a:solidFill>
              </a:rPr>
              <a:t> je proces, člověk není nikdy plně </a:t>
            </a:r>
            <a:r>
              <a:rPr lang="cs-CZ" sz="2800" dirty="0" err="1" smtClean="0">
                <a:solidFill>
                  <a:srgbClr val="FF0000"/>
                </a:solidFill>
              </a:rPr>
              <a:t>sebeaktualizován</a:t>
            </a:r>
            <a:r>
              <a:rPr lang="cs-CZ" sz="2800" dirty="0" smtClean="0">
                <a:solidFill>
                  <a:srgbClr val="FF0000"/>
                </a:solidFill>
              </a:rPr>
              <a:t>, ale snaží e o to.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Abraham Harold Maslow 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Znaky </a:t>
            </a:r>
            <a:r>
              <a:rPr lang="cs-CZ" sz="2400" dirty="0" err="1" smtClean="0"/>
              <a:t>sebeaktualizujících</a:t>
            </a:r>
            <a:r>
              <a:rPr lang="cs-CZ" sz="2400" dirty="0" smtClean="0"/>
              <a:t> se osob dle </a:t>
            </a:r>
            <a:r>
              <a:rPr lang="cs-CZ" sz="2400" dirty="0" err="1" smtClean="0"/>
              <a:t>Maslova</a:t>
            </a:r>
            <a:r>
              <a:rPr lang="cs-CZ" sz="2400" dirty="0" smtClean="0"/>
              <a:t> (př. Abraham Lincoln, </a:t>
            </a:r>
            <a:r>
              <a:rPr lang="cs-CZ" sz="2400" dirty="0" err="1" smtClean="0"/>
              <a:t>Eleanor</a:t>
            </a:r>
            <a:r>
              <a:rPr lang="cs-CZ" sz="2400" dirty="0" smtClean="0"/>
              <a:t> </a:t>
            </a:r>
            <a:r>
              <a:rPr lang="cs-CZ" sz="2400" dirty="0" err="1" smtClean="0"/>
              <a:t>Rooseveltová</a:t>
            </a:r>
            <a:r>
              <a:rPr lang="cs-CZ" sz="2400" dirty="0" smtClean="0"/>
              <a:t>…):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Odstup a potřeba soukromí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Nezávislost na kultuře a okolí: autonomie a </a:t>
            </a:r>
            <a:r>
              <a:rPr lang="cs-CZ" sz="2400" dirty="0" smtClean="0"/>
              <a:t>asertivita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Smysl pro humor bez nepřátelství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Originalita a tvořivost</a:t>
            </a:r>
          </a:p>
          <a:p>
            <a:pPr>
              <a:lnSpc>
                <a:spcPct val="90000"/>
              </a:lnSpc>
            </a:pPr>
            <a:r>
              <a:rPr lang="cs-CZ" sz="2400" dirty="0" err="1" smtClean="0"/>
              <a:t>Sebetranscendence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B hodnoty-ti, kdo dospívají na B-úroveň, dosahují soustavy specifických hodnot (jednota, odevzdanost,, spontaneita, vnitřní bohatost, prostota, poctivost, soběstačnost…….).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Carl Ransom Rogers (1902-1987)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Autor přístupu Terapie </a:t>
            </a:r>
            <a:r>
              <a:rPr lang="cs-CZ" dirty="0" smtClean="0"/>
              <a:t>zaměřené </a:t>
            </a:r>
            <a:r>
              <a:rPr lang="cs-CZ" dirty="0" smtClean="0"/>
              <a:t>na člověka (PCA-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Centered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r>
              <a:rPr lang="cs-CZ" dirty="0" smtClean="0"/>
              <a:t>).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Lidé mají vrozenou tendenci k růstu, zralosti a pozitivní změně.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Pro člověka je ve vývoji důležité </a:t>
            </a:r>
            <a:r>
              <a:rPr lang="cs-CZ" dirty="0" smtClean="0">
                <a:solidFill>
                  <a:srgbClr val="FF0000"/>
                </a:solidFill>
              </a:rPr>
              <a:t>bezpodmínečné přijetí</a:t>
            </a:r>
            <a:r>
              <a:rPr lang="cs-CZ" dirty="0" smtClean="0"/>
              <a:t> (zejména od rodičů).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 terapii klient ví, jakou změnu potřebuje a jak se k ní ubírat-úkolem terapeuta je k tomu vytvořit a atmosféru podporující osobnostní růst a vytvoření příznivějšího sebepojetí.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Carl Ransom Rogers (1902-1987)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3 předpoklady pro vytvoření této atmosféry: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Autentičnost</a:t>
            </a:r>
            <a:r>
              <a:rPr lang="cs-CZ" dirty="0" smtClean="0"/>
              <a:t>-otevřené prožívání pocitů a postojů ve vztahu ke klientovi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err="1" smtClean="0"/>
              <a:t>Akceptance</a:t>
            </a:r>
            <a:r>
              <a:rPr lang="cs-CZ" dirty="0" smtClean="0"/>
              <a:t>-bezpodmínečné pozitivní přijetí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Empatické porozumění</a:t>
            </a:r>
            <a:r>
              <a:rPr lang="cs-CZ" dirty="0" smtClean="0"/>
              <a:t>-terapeut si uvědomuje právě ty pocity a osobní významy, které klient prožívá a toto klientovi sděluje.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  <p:pic>
        <p:nvPicPr>
          <p:cNvPr id="24579" name="Zástupný symbol pro obsah 5" descr="38434-004-065E4D77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8200" y="2049463"/>
            <a:ext cx="4038600" cy="3627437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842</Words>
  <Application>Microsoft Office PowerPoint</Application>
  <PresentationFormat>Předvádění na obrazovce (4:3)</PresentationFormat>
  <Paragraphs>79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Humanistický proud v psychologii</vt:lpstr>
      <vt:lpstr>Humanistická psychologie</vt:lpstr>
      <vt:lpstr>Humanistická psychologie</vt:lpstr>
      <vt:lpstr>Abraham Harold Maslow (1908-1970)</vt:lpstr>
      <vt:lpstr>Maslowova hierarchie potřeb</vt:lpstr>
      <vt:lpstr>Maslowova hierarchie potřeb</vt:lpstr>
      <vt:lpstr>Abraham Harold Maslow </vt:lpstr>
      <vt:lpstr>Carl Ransom Rogers (1902-1987)</vt:lpstr>
      <vt:lpstr>Carl Ransom Rogers (1902-1987)</vt:lpstr>
      <vt:lpstr>Evropská existenciální psychologie jako součást humanistické psychologie</vt:lpstr>
      <vt:lpstr>Evropská existenciální psychologie jako součást humanistické psychologie</vt:lpstr>
      <vt:lpstr>Existenciální psychologie-logoterapie Viktora E. Frankla</vt:lpstr>
      <vt:lpstr>Logoterapie Viktora E. Frankla</vt:lpstr>
      <vt:lpstr>Doporučená literatura k tématu: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Existenciální a humanistický proud v psychologii</dc:title>
  <dc:creator>hubertova</dc:creator>
  <cp:lastModifiedBy>hubertova</cp:lastModifiedBy>
  <cp:revision>16</cp:revision>
  <dcterms:created xsi:type="dcterms:W3CDTF">2011-11-01T07:00:45Z</dcterms:created>
  <dcterms:modified xsi:type="dcterms:W3CDTF">2013-11-15T07:21:16Z</dcterms:modified>
</cp:coreProperties>
</file>