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13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élník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římá spojovací čára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Přímá spojovací čára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Přímá spojovací čára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Přímá spojovací čára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ipsa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Elipsa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Elipsa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Elipsa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22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6ECD4-07F1-4EA3-BC1A-FC5AEED0278C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23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867B3-29BC-4544-ABA2-C57D95A384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EBCAD-962F-4057-85E1-5338B8B6A476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6401F-DA64-4892-9EDA-6615B46B8A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74843-A301-4FD8-90FA-C51B588BE860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E0D9F-9952-4480-8FBF-E49D89D93A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A2FA940-C208-4258-AF67-04D2BA051603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5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E6E2021-50A6-4FE8-90C9-EBDE82203B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élník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Přímá spojovací čára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Přímá spojovací čára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Přímá spojovací čára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Elipsa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Elipsa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ipsa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ipsa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Přímá spojovací čára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319C3-61AD-440E-A3D2-D8926F475516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21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995F-CFCF-41C6-8B9F-413D92445D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39540-ECC0-4BE7-A27F-E51741467802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792F4-80E7-4BD0-ACEB-4DFA93757C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D45EA-C30A-40C1-A1C3-9682CF024655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0BA1A-5B2B-4B5B-8ABA-D0338CDB29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E5D2F71-69B8-4567-A91A-F3BD16C579A4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A5E626F-74D3-4BBA-B9F9-E446080015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57CCB-264E-4581-B07D-AAB9142C538B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2E11D-522E-4BEF-9F7D-ADC4E80F1E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Přímá spojovací čára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Elipsa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4D6E3A9-4081-4C55-8766-C9FB7ACADF38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13" name="Zástupný symbol pro číslo snímku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26123CC-941B-48E3-A051-A9409D56B5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ro zápatí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Elipsa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Přímá spojovací čára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2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6A9088C-E924-417C-AEA9-A7F21EB5B9A6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13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6A4A284-B12F-420A-97D0-799A5D7BFA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28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BAD16E-07BD-4AF1-8781-98B83F72589B}" type="datetimeFigureOut">
              <a:rPr lang="cs-CZ"/>
              <a:pPr>
                <a:defRPr/>
              </a:pPr>
              <a:t>17.11.2013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5E0017-F9D7-4835-9FEF-87920400FC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3" r:id="rId4"/>
    <p:sldLayoutId id="2147483682" r:id="rId5"/>
    <p:sldLayoutId id="2147483687" r:id="rId6"/>
    <p:sldLayoutId id="2147483681" r:id="rId7"/>
    <p:sldLayoutId id="2147483688" r:id="rId8"/>
    <p:sldLayoutId id="2147483689" r:id="rId9"/>
    <p:sldLayoutId id="2147483680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G6A66iV5t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Behaviorismus</a:t>
            </a:r>
            <a:endParaRPr lang="cs-CZ" dirty="0"/>
          </a:p>
        </p:txBody>
      </p:sp>
      <p:sp>
        <p:nvSpPr>
          <p:cNvPr id="13314" name="Podnadpis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r>
              <a:rPr lang="cs-CZ" smtClean="0"/>
              <a:t>Materiál není určen k jakémukoliv šíření, neobsahuje citace!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Doporučená literatura k tématu</a:t>
            </a:r>
            <a:endParaRPr lang="cs-CZ" dirty="0"/>
          </a:p>
        </p:txBody>
      </p:sp>
      <p:sp>
        <p:nvSpPr>
          <p:cNvPr id="22530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/>
              <a:t>Plháková, A. (2006): Dějiny psychologie. Grada. Praha. Kapitola 9. Behaviorismus s. 149-167</a:t>
            </a:r>
          </a:p>
          <a:p>
            <a:r>
              <a:rPr lang="cs-CZ" smtClean="0"/>
              <a:t>Hunt, M. (2000):Dějiny psychologie. Portál. Praha. Kapitola 9. Behavioristé. s. 233-263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Základní východiska behaviorismu</a:t>
            </a:r>
            <a:endParaRPr lang="cs-CZ" dirty="0"/>
          </a:p>
        </p:txBody>
      </p:sp>
      <p:sp>
        <p:nvSpPr>
          <p:cNvPr id="14338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/>
              <a:t>Pozitivistická orientace </a:t>
            </a:r>
          </a:p>
          <a:p>
            <a:r>
              <a:rPr lang="cs-CZ" smtClean="0"/>
              <a:t>Metodologie-experiment, pozorování, introspekce odmítnuta jako nevědecká</a:t>
            </a:r>
          </a:p>
          <a:p>
            <a:r>
              <a:rPr lang="cs-CZ" smtClean="0"/>
              <a:t>Black box-lidská mysl je černí skříňka , k níž objektivními metodami vědeckého zkoumání nelze proniknout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Předchůdci behaviorismu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IP Pavlov </a:t>
            </a:r>
            <a:r>
              <a:rPr lang="cs-CZ" smtClean="0"/>
              <a:t>- reflexní teorie mentální aktivity</a:t>
            </a:r>
          </a:p>
          <a:p>
            <a:r>
              <a:rPr lang="cs-CZ" smtClean="0"/>
              <a:t>Objev </a:t>
            </a:r>
            <a:r>
              <a:rPr lang="cs-CZ" smtClean="0">
                <a:solidFill>
                  <a:srgbClr val="FF0000"/>
                </a:solidFill>
              </a:rPr>
              <a:t>klasického podmiňování</a:t>
            </a:r>
          </a:p>
          <a:p>
            <a:r>
              <a:rPr lang="cs-CZ" smtClean="0"/>
              <a:t>Zavedl pojmy-nepodmíněný podnět, nepodmíněný reflex  (nenaučené), podmíněný podnět, podmíněný reflex</a:t>
            </a:r>
          </a:p>
          <a:p>
            <a:r>
              <a:rPr lang="cs-CZ" smtClean="0"/>
              <a:t>Youtube 3 minutový dokument http://www.youtube.com/watch?v=CpoLxEN54ho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Předchůdci behaviorismu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1900" smtClean="0">
                <a:solidFill>
                  <a:srgbClr val="FF0000"/>
                </a:solidFill>
              </a:rPr>
              <a:t>Edward Lee Thorndike</a:t>
            </a:r>
          </a:p>
          <a:p>
            <a:pPr>
              <a:lnSpc>
                <a:spcPct val="80000"/>
              </a:lnSpc>
            </a:pPr>
            <a:r>
              <a:rPr lang="cs-CZ" sz="1900" smtClean="0"/>
              <a:t>Významně přispěl k rozvoji pedagogické psychologie</a:t>
            </a:r>
          </a:p>
          <a:p>
            <a:pPr>
              <a:lnSpc>
                <a:spcPct val="80000"/>
              </a:lnSpc>
            </a:pPr>
            <a:r>
              <a:rPr lang="cs-CZ" sz="1900" smtClean="0"/>
              <a:t>Položil základy </a:t>
            </a:r>
            <a:r>
              <a:rPr lang="cs-CZ" sz="1900" smtClean="0">
                <a:solidFill>
                  <a:srgbClr val="FF0000"/>
                </a:solidFill>
              </a:rPr>
              <a:t>behavioristických teorií učení</a:t>
            </a:r>
          </a:p>
          <a:p>
            <a:pPr>
              <a:lnSpc>
                <a:spcPct val="80000"/>
              </a:lnSpc>
            </a:pPr>
            <a:r>
              <a:rPr lang="cs-CZ" sz="1900" smtClean="0"/>
              <a:t>Puzzle Boxy</a:t>
            </a:r>
          </a:p>
          <a:p>
            <a:pPr>
              <a:lnSpc>
                <a:spcPct val="80000"/>
              </a:lnSpc>
            </a:pPr>
            <a:r>
              <a:rPr lang="cs-CZ" sz="1900" smtClean="0"/>
              <a:t>Instrumentální podmiňování nebo-li učení pokus-omyl (resp. pokus a náhodný úspěch)</a:t>
            </a:r>
          </a:p>
          <a:p>
            <a:pPr>
              <a:lnSpc>
                <a:spcPct val="80000"/>
              </a:lnSpc>
            </a:pPr>
            <a:r>
              <a:rPr lang="cs-CZ" sz="1900" smtClean="0"/>
              <a:t>Učení u zvířat probíhá dle Thorndika na základě 2 zákonů-efektu a cviku</a:t>
            </a:r>
          </a:p>
          <a:p>
            <a:pPr>
              <a:lnSpc>
                <a:spcPct val="80000"/>
              </a:lnSpc>
            </a:pPr>
            <a:r>
              <a:rPr lang="cs-CZ" sz="1900" smtClean="0">
                <a:solidFill>
                  <a:srgbClr val="FF0000"/>
                </a:solidFill>
              </a:rPr>
              <a:t>Zákon efektu</a:t>
            </a:r>
            <a:r>
              <a:rPr lang="cs-CZ" sz="1900" smtClean="0"/>
              <a:t>-akty chování, které v určité situaci vedou k uspokojení, se v ní vyskytnou později s větší pravděpodobností, než akty chování, které k uspokojení nevedou</a:t>
            </a:r>
          </a:p>
          <a:p>
            <a:pPr>
              <a:lnSpc>
                <a:spcPct val="80000"/>
              </a:lnSpc>
            </a:pPr>
            <a:r>
              <a:rPr lang="cs-CZ" sz="1900" smtClean="0">
                <a:solidFill>
                  <a:srgbClr val="FF0000"/>
                </a:solidFill>
              </a:rPr>
              <a:t>Zákon cviku</a:t>
            </a:r>
            <a:r>
              <a:rPr lang="cs-CZ" sz="1900" smtClean="0"/>
              <a:t>-síla a trvání konekce mezi podnětovou situací a reakcí je přímo úměrná tomu, jak často tato reakce v dané situaci vznikne.</a:t>
            </a:r>
          </a:p>
          <a:p>
            <a:pPr>
              <a:lnSpc>
                <a:spcPct val="80000"/>
              </a:lnSpc>
            </a:pPr>
            <a:r>
              <a:rPr lang="cs-CZ" sz="1900" smtClean="0"/>
              <a:t>(Princip výcviku psů, sytém odměn ve škole atd.)</a:t>
            </a:r>
          </a:p>
          <a:p>
            <a:pPr>
              <a:lnSpc>
                <a:spcPct val="80000"/>
              </a:lnSpc>
            </a:pPr>
            <a:r>
              <a:rPr lang="cs-CZ" sz="1900" smtClean="0"/>
              <a:t>http://www.youtube.com/watch?v=Vk6H7Ukp6To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Raný behaviorismus </a:t>
            </a:r>
            <a:endParaRPr lang="cs-CZ" dirty="0"/>
          </a:p>
        </p:txBody>
      </p:sp>
      <p:sp>
        <p:nvSpPr>
          <p:cNvPr id="17410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John Broadus Watson</a:t>
            </a:r>
          </a:p>
          <a:p>
            <a:r>
              <a:rPr lang="cs-CZ" smtClean="0"/>
              <a:t>1913 Manifest Psychologie z hlediska behavioristy</a:t>
            </a:r>
          </a:p>
          <a:p>
            <a:r>
              <a:rPr lang="cs-CZ" smtClean="0"/>
              <a:t>Nově vymezuje předmět studia psychologie: je jím studium chování, které je rozložitelné do reakcí, jež lze zkoumat v závislosti na působících podnětech.</a:t>
            </a:r>
          </a:p>
          <a:p>
            <a:r>
              <a:rPr lang="cs-CZ" smtClean="0"/>
              <a:t>Výchozím paradigmatem je S-R (stimulus reakce).</a:t>
            </a:r>
          </a:p>
          <a:p>
            <a:r>
              <a:rPr lang="cs-CZ" smtClean="0"/>
              <a:t>Lidská osobnost je vytvářena prostředím</a:t>
            </a:r>
            <a:r>
              <a:rPr lang="cs-CZ" i="1" smtClean="0"/>
              <a:t>:,,Dejte mi tucet zdravých dětí…..“ </a:t>
            </a:r>
            <a:r>
              <a:rPr lang="cs-CZ" smtClean="0"/>
              <a:t>(Watson in Plháková, 2006, str. 157),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Raný behaviorismus </a:t>
            </a:r>
            <a:endParaRPr lang="cs-CZ" dirty="0"/>
          </a:p>
        </p:txBody>
      </p:sp>
      <p:sp>
        <p:nvSpPr>
          <p:cNvPr id="18434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Studie Malý Albert </a:t>
            </a:r>
            <a:r>
              <a:rPr lang="cs-CZ" smtClean="0"/>
              <a:t>(spolu s Rosalií Raynerovou)-původní emocionální reakce se mohou prostřednictvím podmiňování rozšířit na jiné </a:t>
            </a:r>
            <a:r>
              <a:rPr lang="cs-CZ" smtClean="0">
                <a:hlinkClick r:id="rId2"/>
              </a:rPr>
              <a:t>objekty</a:t>
            </a:r>
            <a:r>
              <a:rPr lang="cs-CZ" smtClean="0"/>
              <a:t>.</a:t>
            </a:r>
          </a:p>
          <a:p>
            <a:r>
              <a:rPr lang="cs-CZ" smtClean="0"/>
              <a:t>http://www.youtube.com/watch?v=aG6A66iV5tk</a:t>
            </a:r>
          </a:p>
          <a:p>
            <a:pPr algn="just"/>
            <a:r>
              <a:rPr lang="cs-CZ" smtClean="0"/>
              <a:t>1924-Mary Cover Jonesová-léčba fobie u malého chlapce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Neobehaviorismus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8155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err="1" smtClean="0"/>
              <a:t>Burhus</a:t>
            </a:r>
            <a:r>
              <a:rPr lang="cs-CZ" dirty="0" smtClean="0"/>
              <a:t> </a:t>
            </a:r>
            <a:r>
              <a:rPr lang="cs-CZ" dirty="0" err="1" smtClean="0"/>
              <a:t>Frederick</a:t>
            </a:r>
            <a:r>
              <a:rPr lang="cs-CZ" dirty="0" smtClean="0"/>
              <a:t> </a:t>
            </a:r>
            <a:r>
              <a:rPr lang="cs-CZ" dirty="0" err="1" smtClean="0"/>
              <a:t>Skinner</a:t>
            </a:r>
            <a:endParaRPr lang="cs-CZ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Stále zastánce přístupu S-R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err="1" smtClean="0"/>
              <a:t>Skinnerův</a:t>
            </a:r>
            <a:r>
              <a:rPr lang="cs-CZ" dirty="0" smtClean="0"/>
              <a:t> Box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Rozlišil 2 druhy chování-</a:t>
            </a:r>
            <a:r>
              <a:rPr lang="cs-CZ" dirty="0" err="1" smtClean="0"/>
              <a:t>operanty</a:t>
            </a:r>
            <a:r>
              <a:rPr lang="cs-CZ" dirty="0" smtClean="0"/>
              <a:t> (vysílané, spontánní) projevy a respondenty (vyvolané) projevy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Operantní učení-mění se pravděpodobnost výskytu </a:t>
            </a:r>
            <a:r>
              <a:rPr lang="cs-CZ" dirty="0" err="1" smtClean="0"/>
              <a:t>operantů</a:t>
            </a:r>
            <a:r>
              <a:rPr lang="cs-CZ" dirty="0" smtClean="0"/>
              <a:t> (aktů chování) na základě jejich důsledků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Druhy posílení – pozitivní (např. odměny) a negativní (např. tresty)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Jak ovlivňuje rozvržení </a:t>
            </a:r>
            <a:r>
              <a:rPr lang="cs-CZ" dirty="0" err="1" smtClean="0"/>
              <a:t>doměn</a:t>
            </a:r>
            <a:r>
              <a:rPr lang="cs-CZ" dirty="0" smtClean="0"/>
              <a:t> (pozitivního </a:t>
            </a:r>
            <a:r>
              <a:rPr lang="cs-CZ" dirty="0" err="1" smtClean="0"/>
              <a:t>zpěvňování</a:t>
            </a:r>
            <a:r>
              <a:rPr lang="cs-CZ" dirty="0" smtClean="0"/>
              <a:t>) učení?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Nepravidelné odměňování je mnohem účinnější než pravidelné!!!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Neobehaviorismus</a:t>
            </a:r>
            <a:endParaRPr lang="cs-CZ" dirty="0"/>
          </a:p>
        </p:txBody>
      </p:sp>
      <p:sp>
        <p:nvSpPr>
          <p:cNvPr id="2048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/>
              <a:t>Autor velmi známé novely Walden Two</a:t>
            </a:r>
          </a:p>
          <a:p>
            <a:r>
              <a:rPr lang="cs-CZ" smtClean="0"/>
              <a:t>Vize lidské komunity, kde chování členů je zpevňováno kladným posílením</a:t>
            </a:r>
          </a:p>
          <a:p>
            <a:r>
              <a:rPr lang="cs-CZ" smtClean="0"/>
              <a:t>„</a:t>
            </a:r>
            <a:r>
              <a:rPr lang="cs-CZ" i="1" smtClean="0"/>
              <a:t>Skupinová péče je lepší než rodičovská péče</a:t>
            </a:r>
            <a:r>
              <a:rPr lang="cs-CZ" smtClean="0"/>
              <a:t>….(Skinner in Plháková, 2006, s. 166)</a:t>
            </a:r>
          </a:p>
          <a:p>
            <a:r>
              <a:rPr lang="cs-CZ" smtClean="0"/>
              <a:t>Youtube-formování chování dítěte pomocí operantního podmiňování</a:t>
            </a:r>
          </a:p>
          <a:p>
            <a:r>
              <a:rPr lang="cs-CZ" smtClean="0"/>
              <a:t>http://www.youtube.com/watch?v=AK32448CgKE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Neobehaviorismus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>
                <a:solidFill>
                  <a:srgbClr val="FF0000"/>
                </a:solidFill>
              </a:rPr>
              <a:t>Edward </a:t>
            </a:r>
            <a:r>
              <a:rPr lang="cs-CZ" dirty="0" err="1" smtClean="0">
                <a:solidFill>
                  <a:srgbClr val="FF0000"/>
                </a:solidFill>
              </a:rPr>
              <a:t>Chace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Tolman</a:t>
            </a:r>
            <a:endParaRPr lang="cs-CZ" dirty="0" smtClean="0">
              <a:solidFill>
                <a:srgbClr val="FF000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Lidské i zvířecí chování lze modifikovat na základě zkušeností, zpochybnil S-R paradigma.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Podle </a:t>
            </a:r>
            <a:r>
              <a:rPr lang="cs-CZ" dirty="0" err="1" smtClean="0"/>
              <a:t>Tolmana</a:t>
            </a:r>
            <a:r>
              <a:rPr lang="cs-CZ" dirty="0" smtClean="0"/>
              <a:t> není chování pouhou bezprostřední reakcí na podnět, ale je ovlivňováno řadou vnitřních proměnných-dědičností, dřívějším učením, momentálním fyziologickým stavem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R=f (S,O)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>
                <a:solidFill>
                  <a:srgbClr val="FF0000"/>
                </a:solidFill>
              </a:rPr>
              <a:t>Kognitivní mapa</a:t>
            </a:r>
            <a:r>
              <a:rPr lang="cs-CZ" dirty="0" smtClean="0"/>
              <a:t>-postupné osvojování poznatků o prostorovém uspořádání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http://www.</a:t>
            </a:r>
            <a:r>
              <a:rPr lang="cs-CZ" dirty="0" err="1" smtClean="0"/>
              <a:t>youtube.com</a:t>
            </a:r>
            <a:r>
              <a:rPr lang="cs-CZ" dirty="0" smtClean="0"/>
              <a:t>/</a:t>
            </a:r>
            <a:r>
              <a:rPr lang="cs-CZ" dirty="0" err="1" smtClean="0"/>
              <a:t>watch</a:t>
            </a:r>
            <a:r>
              <a:rPr lang="cs-CZ" dirty="0" smtClean="0"/>
              <a:t>?v=Ma8HCM3Z5Ic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>
                <a:solidFill>
                  <a:srgbClr val="FF0000"/>
                </a:solidFill>
              </a:rPr>
              <a:t>Latentní učení</a:t>
            </a:r>
            <a:r>
              <a:rPr lang="cs-CZ" dirty="0" smtClean="0"/>
              <a:t>-učení, které probíhá i bez posilování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Předchůdce </a:t>
            </a:r>
            <a:r>
              <a:rPr lang="cs-CZ" dirty="0" err="1" smtClean="0"/>
              <a:t>kognitivistů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rkýř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324</TotalTime>
  <Words>420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7</vt:i4>
      </vt:variant>
      <vt:variant>
        <vt:lpstr>Nadpisy snímků</vt:lpstr>
      </vt:variant>
      <vt:variant>
        <vt:i4>10</vt:i4>
      </vt:variant>
    </vt:vector>
  </HeadingPairs>
  <TitlesOfParts>
    <vt:vector size="22" baseType="lpstr">
      <vt:lpstr>Century Schoolbook</vt:lpstr>
      <vt:lpstr>Arial</vt:lpstr>
      <vt:lpstr>Wingdings</vt:lpstr>
      <vt:lpstr>Wingdings 2</vt:lpstr>
      <vt:lpstr>Calibri</vt:lpstr>
      <vt:lpstr>Arkýř</vt:lpstr>
      <vt:lpstr>Arkýř</vt:lpstr>
      <vt:lpstr>Arkýř</vt:lpstr>
      <vt:lpstr>Arkýř</vt:lpstr>
      <vt:lpstr>Arkýř</vt:lpstr>
      <vt:lpstr>Arkýř</vt:lpstr>
      <vt:lpstr>Arkýř</vt:lpstr>
      <vt:lpstr>BEHAVIORISMUS</vt:lpstr>
      <vt:lpstr>ZÁKLADNÍ VÝCHODISKA BEHAVIORISMU</vt:lpstr>
      <vt:lpstr>PŘEDCHŮDCI BEHAVIORISMU</vt:lpstr>
      <vt:lpstr>PŘEDCHŮDCI BEHAVIORISMU</vt:lpstr>
      <vt:lpstr>RANÝ BEHAVIORISMUS </vt:lpstr>
      <vt:lpstr>RANÝ BEHAVIORISMUS </vt:lpstr>
      <vt:lpstr>NEOBEHAVIORISMUS</vt:lpstr>
      <vt:lpstr>NEOBEHAVIORISMUS</vt:lpstr>
      <vt:lpstr>NEOBEHAVIORISMUS</vt:lpstr>
      <vt:lpstr>DOPORUČENÁ LITERATURA K TÉMATU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Behaviorismus</dc:title>
  <dc:creator>hubertova</dc:creator>
  <cp:lastModifiedBy>lucik</cp:lastModifiedBy>
  <cp:revision>34</cp:revision>
  <dcterms:created xsi:type="dcterms:W3CDTF">2011-09-27T10:20:12Z</dcterms:created>
  <dcterms:modified xsi:type="dcterms:W3CDTF">2013-11-17T12:54:48Z</dcterms:modified>
</cp:coreProperties>
</file>