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18" r:id="rId2"/>
  </p:sldMasterIdLst>
  <p:handoutMasterIdLst>
    <p:handoutMasterId r:id="rId43"/>
  </p:handout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6DE51-AA9D-4D0C-832C-1E339AAFA278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F3A88-E0DE-4E9C-BB22-6FDB92FB3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70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4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9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9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9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8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6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7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0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9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CE57C6-1BFE-4D56-8362-2C86850EDE26}" type="datetimeFigureOut">
              <a:rPr lang="cs-CZ" smtClean="0"/>
              <a:t>22.9.2012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143ACE-D74F-461E-B331-B22C4D9A192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faith.webnode.cz/o-nas/?utm_source=copy&amp;utm_medium=paste&amp;utm_campaign=copypaste&amp;utm_content=http://interfaith.webnode.cz/o-nas/" TargetMode="Externa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MEZINÁBOŽENSKÉ VZTAHY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2800" dirty="0" smtClean="0"/>
              <a:t>Historie, strategie, dialog a sdílení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75088"/>
            <a:ext cx="2952328" cy="298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mezináboženských vztahů</a:t>
            </a:r>
            <a:br>
              <a:rPr lang="cs-CZ" dirty="0" smtClean="0"/>
            </a:br>
            <a:r>
              <a:rPr lang="cs-CZ" sz="2800" dirty="0" smtClean="0"/>
              <a:t>Cordóbský chalífát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557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Historie mezináboženských vztahů</a:t>
            </a:r>
            <a:br>
              <a:rPr lang="cs-CZ" dirty="0" smtClean="0"/>
            </a:br>
            <a:r>
              <a:rPr lang="cs-CZ" sz="3200" dirty="0" smtClean="0"/>
              <a:t>(Parlament náboženství světa, Chicago 1893)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8668512" cy="3814145"/>
          </a:xfrm>
        </p:spPr>
      </p:pic>
    </p:spTree>
    <p:extLst>
      <p:ext uri="{BB962C8B-B14F-4D97-AF65-F5344CB8AC3E}">
        <p14:creationId xmlns:p14="http://schemas.microsoft.com/office/powerpoint/2010/main" val="21209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b="1" u="sng" dirty="0" smtClean="0"/>
          </a:p>
          <a:p>
            <a:endParaRPr lang="cs-CZ" sz="3600" b="1" u="sng" dirty="0" smtClean="0"/>
          </a:p>
          <a:p>
            <a:r>
              <a:rPr lang="cs-CZ" sz="3600" b="1" u="sng" dirty="0" smtClean="0"/>
              <a:t>Exklusivismus</a:t>
            </a:r>
            <a:r>
              <a:rPr lang="cs-CZ" sz="3600" dirty="0" smtClean="0"/>
              <a:t> – my jediní máme pravdu, máme celou pravdu, my jediní směřujeme k duchovnímu cíli (spáse, vysvobození, probuzení, požehnání budoucího věku, ráji)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292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3600" b="1" u="sng" dirty="0"/>
              <a:t>Inklusivismus</a:t>
            </a:r>
            <a:r>
              <a:rPr lang="cs-CZ" sz="3600" dirty="0"/>
              <a:t> – dílčí pravdy jiných náboženství se vejdou </a:t>
            </a:r>
            <a:r>
              <a:rPr lang="cs-CZ" sz="3600" dirty="0" smtClean="0"/>
              <a:t>do celé pravdy našeho náboženství; příslušníci jiných náboženství </a:t>
            </a:r>
            <a:r>
              <a:rPr lang="cs-CZ" sz="3600" dirty="0" smtClean="0"/>
              <a:t>směřují k </a:t>
            </a:r>
            <a:r>
              <a:rPr lang="cs-CZ" sz="3600" dirty="0" smtClean="0"/>
              <a:t>témuž duchovnímu cíli jako my.</a:t>
            </a:r>
            <a:endParaRPr lang="cs-CZ" sz="3600" b="1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4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600" b="1" u="sng" dirty="0" smtClean="0"/>
          </a:p>
          <a:p>
            <a:r>
              <a:rPr lang="cs-CZ" sz="3600" b="1" u="sng" dirty="0" smtClean="0"/>
              <a:t>Pluralismus</a:t>
            </a:r>
            <a:r>
              <a:rPr lang="cs-CZ" sz="3600" dirty="0" smtClean="0"/>
              <a:t> – každé náboženství má svou pravdu, všechna náboženství vedou ke stejnému </a:t>
            </a:r>
            <a:r>
              <a:rPr lang="cs-CZ" sz="3600" dirty="0" smtClean="0"/>
              <a:t>cíli, </a:t>
            </a:r>
            <a:r>
              <a:rPr lang="cs-CZ" sz="3600" dirty="0" smtClean="0"/>
              <a:t>nebo každé ke svému cíli a ty jsou </a:t>
            </a:r>
            <a:r>
              <a:rPr lang="cs-CZ" sz="3600" dirty="0" smtClean="0"/>
              <a:t>stejně </a:t>
            </a:r>
            <a:r>
              <a:rPr lang="cs-CZ" sz="3600" dirty="0" smtClean="0"/>
              <a:t>hodnotné.</a:t>
            </a:r>
            <a:endParaRPr lang="cs-CZ" sz="3600" b="1" u="sng" dirty="0"/>
          </a:p>
        </p:txBody>
      </p:sp>
    </p:spTree>
    <p:extLst>
      <p:ext uri="{BB962C8B-B14F-4D97-AF65-F5344CB8AC3E}">
        <p14:creationId xmlns:p14="http://schemas.microsoft.com/office/powerpoint/2010/main" val="18733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Dialog </a:t>
            </a:r>
            <a:r>
              <a:rPr lang="cs-CZ" sz="3200" i="1" u="sng" dirty="0" smtClean="0"/>
              <a:t>v širokém smyslu</a:t>
            </a:r>
            <a:r>
              <a:rPr lang="cs-CZ" sz="3200" dirty="0" smtClean="0"/>
              <a:t>: jakýkoli rozhovor, např. </a:t>
            </a:r>
            <a:r>
              <a:rPr lang="cs-CZ" sz="3200" i="1" dirty="0" smtClean="0"/>
              <a:t>debata, konverzace</a:t>
            </a:r>
            <a:r>
              <a:rPr lang="cs-CZ" sz="3200" dirty="0" smtClean="0"/>
              <a:t> bez zvláštního cíle </a:t>
            </a:r>
            <a:r>
              <a:rPr lang="cs-CZ" sz="3200" dirty="0" smtClean="0"/>
              <a:t>s </a:t>
            </a:r>
            <a:r>
              <a:rPr lang="cs-CZ" sz="3200" dirty="0" smtClean="0"/>
              <a:t>libovůlí v tématech nebo </a:t>
            </a:r>
            <a:r>
              <a:rPr lang="cs-CZ" sz="3200" i="1" dirty="0" smtClean="0"/>
              <a:t>disputace</a:t>
            </a:r>
            <a:r>
              <a:rPr lang="cs-CZ" sz="3200" dirty="0" smtClean="0"/>
              <a:t> či </a:t>
            </a:r>
            <a:r>
              <a:rPr lang="cs-CZ" sz="3200" i="1" dirty="0" smtClean="0"/>
              <a:t>polemika, </a:t>
            </a:r>
            <a:r>
              <a:rPr lang="cs-CZ" sz="3200" dirty="0" smtClean="0"/>
              <a:t>kde se střetávají protikladné myšlenky, teze a její popření a jde o obhájení teze či její porážku; </a:t>
            </a:r>
            <a:r>
              <a:rPr lang="cs-CZ" sz="3200" i="1" dirty="0" smtClean="0"/>
              <a:t>diskuse, </a:t>
            </a:r>
            <a:r>
              <a:rPr lang="cs-CZ" sz="3200" dirty="0" smtClean="0"/>
              <a:t>která má pevné téma, nesměřuje </a:t>
            </a:r>
            <a:r>
              <a:rPr lang="cs-CZ" sz="3200" dirty="0" smtClean="0"/>
              <a:t>k vítězství </a:t>
            </a:r>
            <a:r>
              <a:rPr lang="cs-CZ" sz="3200" dirty="0" smtClean="0"/>
              <a:t>a porážce, má rozebrat téma z různých hledisek.	</a:t>
            </a:r>
            <a:endParaRPr lang="cs-CZ" sz="3200" i="1" u="sng" dirty="0"/>
          </a:p>
        </p:txBody>
      </p:sp>
    </p:spTree>
    <p:extLst>
      <p:ext uri="{BB962C8B-B14F-4D97-AF65-F5344CB8AC3E}">
        <p14:creationId xmlns:p14="http://schemas.microsoft.com/office/powerpoint/2010/main" val="2348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Dialog </a:t>
            </a:r>
            <a:r>
              <a:rPr lang="cs-CZ" sz="3200" i="1" u="sng" dirty="0" smtClean="0"/>
              <a:t>v užším smyslu</a:t>
            </a:r>
            <a:r>
              <a:rPr lang="cs-CZ" sz="3200" i="1" dirty="0" smtClean="0"/>
              <a:t> – </a:t>
            </a:r>
            <a:r>
              <a:rPr lang="cs-CZ" sz="3200" dirty="0" smtClean="0"/>
              <a:t>společné hledání pravdy v rozhovoru směřující ke shodě</a:t>
            </a:r>
          </a:p>
          <a:p>
            <a:endParaRPr lang="cs-CZ" sz="3200" i="1" dirty="0"/>
          </a:p>
          <a:p>
            <a:r>
              <a:rPr lang="cs-CZ" sz="3200" dirty="0" smtClean="0"/>
              <a:t>Podmínky dialogu: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uznání rovnosti zúčastněných stran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 ochota ke změně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- nadřazení pravdy loajalitě  </a:t>
            </a:r>
            <a:endParaRPr lang="cs-CZ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není mezináboženským dialogem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i="1" u="sng" dirty="0" smtClean="0"/>
          </a:p>
          <a:p>
            <a:r>
              <a:rPr lang="cs-CZ" sz="3200" i="1" u="sng" dirty="0" smtClean="0"/>
              <a:t>Náboženský synkretismus</a:t>
            </a:r>
            <a:r>
              <a:rPr lang="cs-CZ" sz="3200" dirty="0" smtClean="0"/>
              <a:t> – spojenectví náboženských směrů proti domnělému nebo skutečnému společnému protivníkovi, „svatá aliance“</a:t>
            </a:r>
          </a:p>
          <a:p>
            <a:endParaRPr lang="cs-CZ" sz="3200" i="1" u="sng" dirty="0"/>
          </a:p>
          <a:p>
            <a:r>
              <a:rPr lang="cs-CZ" sz="3200" i="1" u="sng" dirty="0" smtClean="0"/>
              <a:t>Náboženský eklekticismus</a:t>
            </a:r>
            <a:r>
              <a:rPr lang="cs-CZ" sz="3200" dirty="0" smtClean="0"/>
              <a:t> – libovolné míšení prvků různých náboženství bez vnitřní souvislosti</a:t>
            </a:r>
            <a:endParaRPr lang="cs-CZ" sz="3200" i="1" u="sng" dirty="0"/>
          </a:p>
        </p:txBody>
      </p:sp>
    </p:spTree>
    <p:extLst>
      <p:ext uri="{BB962C8B-B14F-4D97-AF65-F5344CB8AC3E}">
        <p14:creationId xmlns:p14="http://schemas.microsoft.com/office/powerpoint/2010/main" val="34612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Konkrétní podoby mezináboženského dialogu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r>
              <a:rPr lang="cs-CZ" sz="3200" dirty="0" smtClean="0"/>
              <a:t>Židovsko-křesťanský dialog</a:t>
            </a:r>
          </a:p>
          <a:p>
            <a:r>
              <a:rPr lang="cs-CZ" sz="3200" dirty="0" smtClean="0"/>
              <a:t>Abrahámovská ekuména</a:t>
            </a:r>
          </a:p>
          <a:p>
            <a:r>
              <a:rPr lang="cs-CZ" sz="3200" dirty="0" smtClean="0"/>
              <a:t>Světový étos</a:t>
            </a:r>
          </a:p>
          <a:p>
            <a:r>
              <a:rPr lang="cs-CZ" sz="3200" dirty="0" smtClean="0"/>
              <a:t>Parlament náboženství světa</a:t>
            </a:r>
          </a:p>
          <a:p>
            <a:r>
              <a:rPr lang="cs-CZ" sz="3200" dirty="0" smtClean="0"/>
              <a:t>Mezináboženský mnišský dialog</a:t>
            </a:r>
          </a:p>
          <a:p>
            <a:r>
              <a:rPr lang="cs-CZ" sz="3200" dirty="0" smtClean="0"/>
              <a:t>Společnost pro mezináboženský dialog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097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3206115" cy="3963924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26" y="1600200"/>
            <a:ext cx="3198347" cy="4525963"/>
          </a:xfrm>
        </p:spPr>
      </p:pic>
    </p:spTree>
    <p:extLst>
      <p:ext uri="{BB962C8B-B14F-4D97-AF65-F5344CB8AC3E}">
        <p14:creationId xmlns:p14="http://schemas.microsoft.com/office/powerpoint/2010/main" val="30759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Kdo jsou subjekty mezináboženských vztahů?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3600" dirty="0" smtClean="0"/>
              <a:t>Bereme-li náboženství jako uzavřené, samostatné subjekty, jde o vztahy </a:t>
            </a:r>
            <a:r>
              <a:rPr lang="cs-CZ" sz="3600" b="1" u="sng" dirty="0" smtClean="0"/>
              <a:t>mezi</a:t>
            </a:r>
            <a:r>
              <a:rPr lang="cs-CZ" sz="3600" b="1" dirty="0" smtClean="0"/>
              <a:t> </a:t>
            </a:r>
            <a:r>
              <a:rPr lang="cs-CZ" sz="3600" dirty="0" smtClean="0"/>
              <a:t>nimi, o vztahy </a:t>
            </a:r>
            <a:r>
              <a:rPr lang="cs-CZ" sz="3600" b="1" u="sng" dirty="0" smtClean="0"/>
              <a:t>inter</a:t>
            </a:r>
            <a:r>
              <a:rPr lang="cs-CZ" sz="3600" dirty="0" smtClean="0"/>
              <a:t>religiózní (mezináboženské</a:t>
            </a:r>
            <a:r>
              <a:rPr lang="cs-CZ" sz="3600" dirty="0" smtClean="0"/>
              <a:t>).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917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Nacistické pronásledování Židů vedlo již v létech II. světové války představitele křesťanů a Židů ve Velké Británii a v USA k hledání příčin a k rozhodnutí společně zabránit podobné tragédii.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81555"/>
            <a:ext cx="4038600" cy="2763252"/>
          </a:xfrm>
        </p:spPr>
      </p:pic>
    </p:spTree>
    <p:extLst>
      <p:ext uri="{BB962C8B-B14F-4D97-AF65-F5344CB8AC3E}">
        <p14:creationId xmlns:p14="http://schemas.microsoft.com/office/powerpoint/2010/main" val="36679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létě 1947 konference křesťanů a Židů ve švýcarském Seelisbergu, dohodnuto vytvořit společnou </a:t>
            </a:r>
            <a:r>
              <a:rPr lang="cs-CZ" dirty="0" smtClean="0"/>
              <a:t>organizaci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International Council </a:t>
            </a:r>
            <a:r>
              <a:rPr lang="cs-CZ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of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Christians and Jews </a:t>
            </a:r>
            <a:endParaRPr lang="cs-CZ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dirty="0" smtClean="0"/>
              <a:t>V současnosti spojuje 38 místních organizací z 32 zemí včetně české </a:t>
            </a:r>
            <a:r>
              <a:rPr lang="cs-CZ" i="1" dirty="0" smtClean="0"/>
              <a:t>Společnosti křesťanů a Židů</a:t>
            </a:r>
            <a:endParaRPr lang="cs-CZ" i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314700" cy="1600200"/>
          </a:xfrm>
        </p:spPr>
      </p:pic>
    </p:spTree>
    <p:extLst>
      <p:ext uri="{BB962C8B-B14F-4D97-AF65-F5344CB8AC3E}">
        <p14:creationId xmlns:p14="http://schemas.microsoft.com/office/powerpoint/2010/main" val="9675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5900" b="1" i="1" dirty="0" smtClean="0"/>
              <a:t>Společnost křesťanů a Židů</a:t>
            </a:r>
            <a:r>
              <a:rPr lang="cs-CZ" sz="5900" b="1" dirty="0" smtClean="0"/>
              <a:t>:</a:t>
            </a:r>
          </a:p>
          <a:p>
            <a:endParaRPr lang="cs-CZ" sz="4400" dirty="0" smtClean="0"/>
          </a:p>
          <a:p>
            <a:r>
              <a:rPr lang="cs-CZ" sz="4400" dirty="0" smtClean="0"/>
              <a:t>… </a:t>
            </a:r>
            <a:r>
              <a:rPr lang="cs-CZ" sz="4400" dirty="0"/>
              <a:t>byla založena v naší zemi v roce 1991 s cílem podporovat dialog mezi křesťany a Židy, ale také zprostředkovat rozhovor mezi těmito dvěma náboženstvími a širokou veřejností. </a:t>
            </a:r>
            <a:r>
              <a:rPr lang="cs-CZ" sz="4400" dirty="0" smtClean="0"/>
              <a:t>… se </a:t>
            </a:r>
            <a:r>
              <a:rPr lang="cs-CZ" sz="4400" dirty="0"/>
              <a:t>křesťané postupně přihlašovali ke své spoluodpovědnosti za holocaust, ale také na vývoj v naší zemi po pádu komunismu, který zde umožnil takový dialog rozvíjet</a:t>
            </a:r>
            <a:r>
              <a:rPr lang="cs-CZ" sz="4400" dirty="0" smtClean="0"/>
              <a:t>.</a:t>
            </a:r>
          </a:p>
          <a:p>
            <a:endParaRPr lang="cs-CZ" sz="900" dirty="0"/>
          </a:p>
          <a:p>
            <a:pPr algn="r"/>
            <a:r>
              <a:rPr lang="cs-CZ" sz="2900" dirty="0" smtClean="0"/>
              <a:t>(//http: </a:t>
            </a:r>
            <a:r>
              <a:rPr lang="cs-CZ" sz="2900" dirty="0" smtClean="0"/>
              <a:t>krestane-zide.info</a:t>
            </a:r>
            <a:r>
              <a:rPr lang="cs-CZ" sz="2900" dirty="0" smtClean="0"/>
              <a:t>)</a:t>
            </a:r>
            <a:endParaRPr lang="cs-CZ" sz="29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333750" cy="333375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1820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Židovsko-křesťanský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i="1" u="sng" dirty="0" smtClean="0"/>
              <a:t>Křesťané</a:t>
            </a:r>
            <a:r>
              <a:rPr lang="cs-CZ" sz="3000" dirty="0" smtClean="0"/>
              <a:t> ustoupili od        přesvědčení, že Bůh      odejmul Židům přísliby      a požehnání a přenesl      je na křesťany.</a:t>
            </a:r>
          </a:p>
          <a:p>
            <a:endParaRPr lang="cs-CZ" sz="3000" dirty="0" smtClean="0"/>
          </a:p>
          <a:p>
            <a:r>
              <a:rPr lang="cs-CZ" sz="3000" i="1" u="sng" dirty="0" smtClean="0"/>
              <a:t>Židé</a:t>
            </a:r>
            <a:r>
              <a:rPr lang="cs-CZ" sz="3000" dirty="0" smtClean="0"/>
              <a:t> uznávají, že křesťané nesou víru v jediného Boha a jeho zákon mezi pohany.</a:t>
            </a:r>
            <a:endParaRPr lang="cs-CZ" sz="3000" i="1" u="sng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4274820" cy="3580162"/>
          </a:xfrm>
        </p:spPr>
      </p:pic>
    </p:spTree>
    <p:extLst>
      <p:ext uri="{BB962C8B-B14F-4D97-AF65-F5344CB8AC3E}">
        <p14:creationId xmlns:p14="http://schemas.microsoft.com/office/powerpoint/2010/main" val="16309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Abrahámovská ekuména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brightnessContrast bright="-41000" contras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73057" cy="4801267"/>
          </a:xfrm>
        </p:spPr>
      </p:pic>
    </p:spTree>
    <p:extLst>
      <p:ext uri="{BB962C8B-B14F-4D97-AF65-F5344CB8AC3E}">
        <p14:creationId xmlns:p14="http://schemas.microsoft.com/office/powerpoint/2010/main" val="1311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Arahámovská ekuména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Spolupráce tří na sebe navazujících a příbuzných náboženství</a:t>
            </a:r>
          </a:p>
          <a:p>
            <a:r>
              <a:rPr lang="cs-CZ" sz="3200" dirty="0" smtClean="0"/>
              <a:t>Islám tradičně považuje Židy za součást ummy (společenství všech muslimů)</a:t>
            </a:r>
          </a:p>
          <a:p>
            <a:r>
              <a:rPr lang="cs-CZ" sz="3200" dirty="0" smtClean="0"/>
              <a:t>Islám již v Koránu má společná témata s judaismem (stvoření, proroci) a s křesťanstvím (Ježíš je prorok, posel Boží, duch Boží, slovo Boží, </a:t>
            </a:r>
            <a:r>
              <a:rPr lang="cs-CZ" sz="3200" dirty="0" smtClean="0"/>
              <a:t>mesiáš).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609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Abrahámovská ekuména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Abrahámovské fórum jako přidružená iniciativa ICCJ</a:t>
            </a:r>
          </a:p>
          <a:p>
            <a:endParaRPr lang="cs-CZ" dirty="0"/>
          </a:p>
          <a:p>
            <a:r>
              <a:rPr lang="cs-CZ" dirty="0" smtClean="0"/>
              <a:t>Jordánský korunní princ El Hassan bin Talal (potomek Muhammadovy rodiny), organizátor </a:t>
            </a:r>
            <a:r>
              <a:rPr lang="cs-CZ" dirty="0" smtClean="0"/>
              <a:t>setkávání </a:t>
            </a:r>
            <a:r>
              <a:rPr lang="cs-CZ" dirty="0" smtClean="0"/>
              <a:t>Židů, křesťanů a muslimů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021681"/>
            <a:ext cx="2794000" cy="3683000"/>
          </a:xfrm>
        </p:spPr>
      </p:pic>
    </p:spTree>
    <p:extLst>
      <p:ext uri="{BB962C8B-B14F-4D97-AF65-F5344CB8AC3E}">
        <p14:creationId xmlns:p14="http://schemas.microsoft.com/office/powerpoint/2010/main" val="12248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étos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Iniciativu založil švýcarský katolický teolog žijící v Německu Hans Küng</a:t>
            </a:r>
          </a:p>
          <a:p>
            <a:r>
              <a:rPr lang="cs-CZ" dirty="0" smtClean="0"/>
              <a:t>Bádání a osvěta ohledně mezináboženských vztahů</a:t>
            </a:r>
          </a:p>
          <a:p>
            <a:r>
              <a:rPr lang="cs-CZ" dirty="0" smtClean="0"/>
              <a:t>Hledání společných etických podnětů pro politiku a hospodářství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73780" cy="3573780"/>
          </a:xfrm>
        </p:spPr>
      </p:pic>
    </p:spTree>
    <p:extLst>
      <p:ext uri="{BB962C8B-B14F-4D97-AF65-F5344CB8AC3E}">
        <p14:creationId xmlns:p14="http://schemas.microsoft.com/office/powerpoint/2010/main" val="40337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étos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Česku reprezentuje iniciativu </a:t>
            </a:r>
            <a:r>
              <a:rPr lang="cs-CZ" i="1" dirty="0" smtClean="0"/>
              <a:t>Karel Floss</a:t>
            </a:r>
            <a:r>
              <a:rPr lang="cs-CZ" dirty="0" smtClean="0"/>
              <a:t> (senátor za ČSSD 1996 – 1998) a </a:t>
            </a:r>
            <a:r>
              <a:rPr lang="cs-CZ" i="1" dirty="0" smtClean="0"/>
              <a:t>Nadace Světový Étos – Centrum Prokopios</a:t>
            </a:r>
          </a:p>
          <a:p>
            <a:r>
              <a:rPr lang="cs-CZ" dirty="0" smtClean="0"/>
              <a:t>Překlady knih Hanse Künga a jeho spolupracovníků; studium tematiky světového étosu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6"/>
            <a:ext cx="3175000" cy="4241800"/>
          </a:xfrm>
        </p:spPr>
      </p:pic>
    </p:spTree>
    <p:extLst>
      <p:ext uri="{BB962C8B-B14F-4D97-AF65-F5344CB8AC3E}">
        <p14:creationId xmlns:p14="http://schemas.microsoft.com/office/powerpoint/2010/main" val="29643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8156829" cy="240792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40881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Kdo jsou subjekty mezináboženských vztahů?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3600" dirty="0" smtClean="0"/>
          </a:p>
          <a:p>
            <a:r>
              <a:rPr lang="cs-CZ" sz="3600" dirty="0" smtClean="0"/>
              <a:t>Bereme-li </a:t>
            </a:r>
            <a:r>
              <a:rPr lang="cs-CZ" sz="3600" dirty="0"/>
              <a:t>to tak, že existuje obecně lidská náboženskost proměnlivá v různých sociálních a kulturních kontextech, jde o vztahy </a:t>
            </a:r>
            <a:r>
              <a:rPr lang="cs-CZ" sz="3600" b="1" u="sng" dirty="0"/>
              <a:t>uvnitř</a:t>
            </a:r>
            <a:r>
              <a:rPr lang="cs-CZ" sz="3600" dirty="0"/>
              <a:t> </a:t>
            </a:r>
            <a:r>
              <a:rPr lang="cs-CZ" sz="3600" dirty="0" smtClean="0"/>
              <a:t>velkého celku náboženství</a:t>
            </a:r>
            <a:r>
              <a:rPr lang="cs-CZ" sz="3600" dirty="0"/>
              <a:t>, vztahy </a:t>
            </a:r>
            <a:r>
              <a:rPr lang="cs-CZ" sz="3600" dirty="0" smtClean="0"/>
              <a:t>jsou </a:t>
            </a:r>
            <a:r>
              <a:rPr lang="cs-CZ" sz="3600" b="1" u="sng" dirty="0" smtClean="0"/>
              <a:t>intra</a:t>
            </a:r>
            <a:r>
              <a:rPr lang="cs-CZ" sz="3600" dirty="0" smtClean="0"/>
              <a:t>religózní </a:t>
            </a:r>
            <a:r>
              <a:rPr lang="cs-CZ" sz="3600" dirty="0"/>
              <a:t>(</a:t>
            </a:r>
            <a:r>
              <a:rPr lang="cs-CZ" sz="3600" dirty="0" err="1"/>
              <a:t>vnitronáboženské</a:t>
            </a:r>
            <a:r>
              <a:rPr lang="cs-CZ" sz="3600" dirty="0" smtClean="0"/>
              <a:t>).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2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100 let po prvním Parlamentu se sešel </a:t>
            </a:r>
            <a:r>
              <a:rPr lang="cs-CZ" sz="2800" dirty="0" smtClean="0"/>
              <a:t>r. 1993 v </a:t>
            </a:r>
            <a:r>
              <a:rPr lang="cs-CZ" sz="2800" dirty="0" smtClean="0"/>
              <a:t>Chicagu další parlament náboženství světa za účasti asi osmi tisíc osob a vydal dokument věnovaný globální etice na základě iniciativy Hanse Künga</a:t>
            </a:r>
          </a:p>
          <a:p>
            <a:endParaRPr lang="cs-CZ" sz="2800" dirty="0"/>
          </a:p>
          <a:p>
            <a:r>
              <a:rPr lang="cs-CZ" sz="2800" dirty="0" smtClean="0"/>
              <a:t>Od té doby je Parlament trvalou institucí, má stálý sekretariát, který pořádá setkání různého rozsahu v různých částech světa. </a:t>
            </a:r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057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Parlament náboženství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Parlament r. 1993 vyslovil čtyři rozhodnutí, a sice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</a:t>
            </a:r>
            <a:r>
              <a:rPr lang="cs-CZ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závazek ke kultuře nenásilí a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úctě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 životu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solidarity a ke spravedlivému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ekonomickému řádu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tolerance a důvěry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- závazek ke kultuře rovných práv a partnerství 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mužů a žen</a:t>
            </a:r>
            <a:endParaRPr lang="cs-CZ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7786688" cy="93440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28002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/>
          <a:lstStyle/>
          <a:p>
            <a:r>
              <a:rPr lang="cs-CZ" dirty="0" smtClean="0"/>
              <a:t>Začátek: americký trapistický mnich </a:t>
            </a:r>
            <a:r>
              <a:rPr lang="cs-CZ" dirty="0" smtClean="0"/>
              <a:t>Thomas </a:t>
            </a:r>
            <a:r>
              <a:rPr lang="cs-CZ" dirty="0" err="1" smtClean="0"/>
              <a:t>Merton</a:t>
            </a:r>
            <a:r>
              <a:rPr lang="cs-CZ" dirty="0" smtClean="0"/>
              <a:t> </a:t>
            </a:r>
            <a:r>
              <a:rPr lang="cs-CZ" dirty="0" smtClean="0"/>
              <a:t>navazuje kontakt s mnichy hinduismu a buddhismu a na základě své zkušenosti vykládá spiritualitu těchto dvou mimokřesťanských náboženství.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46" y="1600200"/>
            <a:ext cx="3165907" cy="4525963"/>
          </a:xfrm>
        </p:spPr>
      </p:pic>
    </p:spTree>
    <p:extLst>
      <p:ext uri="{BB962C8B-B14F-4D97-AF65-F5344CB8AC3E}">
        <p14:creationId xmlns:p14="http://schemas.microsoft.com/office/powerpoint/2010/main" val="42924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Mezináboženský mnišský dialog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Dochází k setkáním a studijním pobytům křesťanských mnichů v hinduistických ášramech a buddhistických klášterech a naopak</a:t>
            </a:r>
          </a:p>
          <a:p>
            <a:r>
              <a:rPr lang="cs-CZ" dirty="0" smtClean="0"/>
              <a:t>Mniši společně propracovávají spiritualitu pro současného člověka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66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Společnost pro mezináboženský dialog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Dne 18. února vzniklo občanské sdružení </a:t>
            </a:r>
            <a:r>
              <a:rPr lang="cs-CZ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Společnost pro mezináboženský dialog</a:t>
            </a:r>
            <a:r>
              <a:rPr lang="cs-CZ" sz="3200" dirty="0" smtClean="0"/>
              <a:t>. Svou činnost představuje takto:</a:t>
            </a:r>
          </a:p>
          <a:p>
            <a:endParaRPr lang="cs-CZ" sz="1600" dirty="0"/>
          </a:p>
          <a:p>
            <a:r>
              <a:rPr lang="cs-CZ" dirty="0"/>
              <a:t>Činnost SMD probíhá zejména formou organizace společných aktivit jako jsou vzdělávací semináře, diskusní fóra, studijní skupiny, ale také společné výlety nebo prázdninové pobyty. SMD se také snaží o propagaci náboženské tolerance a respektu k jinakosti druhých lidí ve veřejné sekulární sféře, pro níž pořádá kulturní akce a veřejné přednášky či diskusní setkání.</a:t>
            </a:r>
            <a:br>
              <a:rPr lang="cs-CZ" dirty="0"/>
            </a:br>
            <a:r>
              <a:rPr lang="cs-CZ" dirty="0"/>
              <a:t>Více zde: </a:t>
            </a:r>
            <a:r>
              <a:rPr lang="cs-CZ" dirty="0">
                <a:hlinkClick r:id="rId2"/>
              </a:rPr>
              <a:t>http://interfaith.webnode.cz/o-nas</a:t>
            </a:r>
            <a:r>
              <a:rPr lang="cs-CZ" dirty="0" smtClean="0">
                <a:hlinkClick r:id="rId2"/>
              </a:rPr>
              <a:t>/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629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Náboženské sdílení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Raimon Panikkar (1918 – 2010), potomek španělského katolíka a hinduistky z Indie. Proslavil se výrokem: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Šel jsem jako křesťan, nalezl jsem sám sebe jako hinduista, vracím se jako buddhista, aniž bych přestal být křesťanem.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601"/>
            <a:ext cx="4038600" cy="2693160"/>
          </a:xfrm>
        </p:spPr>
      </p:pic>
    </p:spTree>
    <p:extLst>
      <p:ext uri="{BB962C8B-B14F-4D97-AF65-F5344CB8AC3E}">
        <p14:creationId xmlns:p14="http://schemas.microsoft.com/office/powerpoint/2010/main" val="42271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sdílení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Bede Griffiths (1906 – 1993), anglický kamaldulský mnich, v Indii založil křesťanský ášram. Jeho </a:t>
            </a:r>
            <a:r>
              <a:rPr lang="cs-CZ" sz="3000" dirty="0"/>
              <a:t>slova:</a:t>
            </a:r>
            <a:r>
              <a:rPr lang="cs-CZ" dirty="0"/>
              <a:t>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Byli jsme stvořeni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abychom měli rozdílné zkušenosti Jednoho.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Každý z nás je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odlišným zjevením Boha; Jediný je totálně zde ve vás a ve mně,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ale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jedinečným způsobem </a:t>
            </a:r>
            <a:r>
              <a:rPr lang="cs-CZ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 každém z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nás.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780739" cy="4280337"/>
          </a:xfrm>
        </p:spPr>
      </p:pic>
    </p:spTree>
    <p:extLst>
      <p:ext uri="{BB962C8B-B14F-4D97-AF65-F5344CB8AC3E}">
        <p14:creationId xmlns:p14="http://schemas.microsoft.com/office/powerpoint/2010/main" val="6651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Náboženské sdílení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Matthew Fox (</a:t>
            </a:r>
            <a:r>
              <a:rPr lang="en-US" dirty="0" smtClean="0"/>
              <a:t>*</a:t>
            </a:r>
            <a:r>
              <a:rPr lang="cs-CZ" dirty="0" smtClean="0"/>
              <a:t>1940), původně římskokatolický, později anglikánský kněz, nepokládá hranice křesťanských vyznání za významné, zapojuje do křesťanského života prvky jiných náboženství, mluví o </a:t>
            </a:r>
            <a:r>
              <a:rPr lang="cs-CZ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hlubinném ekumenismu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9008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I.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Náboženství se realizuje v různých kontextech různě a rané civilizační poměry vedly k tomu, že se utvořila jednotlivá náboženství, uzavřela se, lhostejně existovala vedle sebe nebo byla v konfliktu</a:t>
            </a:r>
          </a:p>
          <a:p>
            <a:endParaRPr lang="cs-CZ" sz="2800" dirty="0" smtClean="0"/>
          </a:p>
          <a:p>
            <a:r>
              <a:rPr lang="cs-CZ" sz="2800" dirty="0" smtClean="0"/>
              <a:t>S prehistorií ve starověku se v globální informační společnosti náboženství ocitla v těsné blízkosti a musí řešit vzájemné vztahy</a:t>
            </a:r>
          </a:p>
        </p:txBody>
      </p:sp>
    </p:spTree>
    <p:extLst>
      <p:ext uri="{BB962C8B-B14F-4D97-AF65-F5344CB8AC3E}">
        <p14:creationId xmlns:p14="http://schemas.microsoft.com/office/powerpoint/2010/main" val="41316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Číně a Japonsku koexistují původní domácí náboženství (v Číně taoismus, v Japonsku šintó) s buddhismem a prolínají se</a:t>
            </a:r>
          </a:p>
          <a:p>
            <a:r>
              <a:rPr lang="cs-CZ" dirty="0" smtClean="0"/>
              <a:t>Obrázek: japonská stúpa s motivy šintó a buddhismu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093817"/>
            <a:ext cx="2286000" cy="3538728"/>
          </a:xfrm>
        </p:spPr>
      </p:pic>
    </p:spTree>
    <p:extLst>
      <p:ext uri="{BB962C8B-B14F-4D97-AF65-F5344CB8AC3E}">
        <p14:creationId xmlns:p14="http://schemas.microsoft.com/office/powerpoint/2010/main" val="37440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Iniciativní jednotlivci a skupiny zahájily dialog mezi náboženstvími. Jeho předpokladem je svoboda vyznání a náboženská tolerance</a:t>
            </a:r>
          </a:p>
          <a:p>
            <a:endParaRPr lang="cs-CZ" sz="2800" dirty="0"/>
          </a:p>
          <a:p>
            <a:r>
              <a:rPr lang="cs-CZ" sz="2800" dirty="0" smtClean="0"/>
              <a:t>Náboženství se mohou prostřednictvím dialogu sblížit (při zachování své odlišnosti) a může mezi nimi nastat sdílení a hlubinný ekumenismus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244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Za panovníka Ašóky (vládl 304 – </a:t>
            </a:r>
            <a:r>
              <a:rPr lang="cs-CZ" dirty="0" smtClean="0"/>
              <a:t>232 před n.l.) </a:t>
            </a:r>
            <a:r>
              <a:rPr lang="cs-CZ" dirty="0" smtClean="0"/>
              <a:t>žily v míru vedle sebe v Indii hinduismus a buddhismus. Ašóka vybíral z obou hlavně morální témata a nechal tyto myšlenky vyrýt do železných dodnes zachovaných </a:t>
            </a:r>
            <a:r>
              <a:rPr lang="cs-CZ" dirty="0" smtClean="0"/>
              <a:t>sloupů.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605881"/>
            <a:ext cx="3533775" cy="2514600"/>
          </a:xfrm>
        </p:spPr>
      </p:pic>
    </p:spTree>
    <p:extLst>
      <p:ext uri="{BB962C8B-B14F-4D97-AF65-F5344CB8AC3E}">
        <p14:creationId xmlns:p14="http://schemas.microsoft.com/office/powerpoint/2010/main" val="32365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Buddhistický tradiční text Milindapaňha (Otázky Milindovy) vyjadřuje setkání buddhismu a řecké kultury ve 2. stol. </a:t>
            </a:r>
            <a:r>
              <a:rPr lang="cs-CZ" dirty="0" smtClean="0"/>
              <a:t>př</a:t>
            </a:r>
            <a:r>
              <a:rPr lang="cs-CZ" dirty="0" smtClean="0"/>
              <a:t>. n. l. Panovník řeckých obcí na území dnešního Afghánistánu) </a:t>
            </a:r>
            <a:r>
              <a:rPr lang="cs-CZ" dirty="0" err="1" smtClean="0"/>
              <a:t>Menander</a:t>
            </a:r>
            <a:r>
              <a:rPr lang="cs-CZ" dirty="0" smtClean="0"/>
              <a:t> I. klade </a:t>
            </a:r>
            <a:r>
              <a:rPr lang="cs-CZ" dirty="0" smtClean="0"/>
              <a:t>otázky mnichu Nágasenovi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brightnessContrast bright="1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980299" cy="4392487"/>
          </a:xfrm>
        </p:spPr>
      </p:pic>
    </p:spTree>
    <p:extLst>
      <p:ext uri="{BB962C8B-B14F-4D97-AF65-F5344CB8AC3E}">
        <p14:creationId xmlns:p14="http://schemas.microsoft.com/office/powerpoint/2010/main" val="24708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Historie mezináboženských vztahů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Rozhovor Menandra I. s </a:t>
            </a:r>
            <a:r>
              <a:rPr lang="cs-CZ" sz="2800" dirty="0" err="1" smtClean="0"/>
              <a:t>Nágasenou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783314" cy="5035182"/>
          </a:xfrm>
        </p:spPr>
      </p:pic>
    </p:spTree>
    <p:extLst>
      <p:ext uri="{BB962C8B-B14F-4D97-AF65-F5344CB8AC3E}">
        <p14:creationId xmlns:p14="http://schemas.microsoft.com/office/powerpoint/2010/main" val="253902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Klasické vyobrazení sedícího Buddhy se zřaseným oděvem je výsledkem vlivu řeckého antického výtvarného umění na indickou kulturu. Předtím se buddhismus vyjadřoval abstraktními vyobrazeními.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43944"/>
            <a:ext cx="3810000" cy="3038475"/>
          </a:xfrm>
        </p:spPr>
      </p:pic>
    </p:spTree>
    <p:extLst>
      <p:ext uri="{BB962C8B-B14F-4D97-AF65-F5344CB8AC3E}">
        <p14:creationId xmlns:p14="http://schemas.microsoft.com/office/powerpoint/2010/main" val="26440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mezináboženských vztahů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Cordóbském chalífátu (929 – 1031) i později žili na Pyrenejském poloostrově pod vládou muslimských Maurů v míru a spolupráci Židé, křesťané a muslimové a vytvořili vyspělou kulturu, vzor pro tehdejší Evropu.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4691"/>
            <a:ext cx="4038600" cy="3496980"/>
          </a:xfrm>
        </p:spPr>
      </p:pic>
    </p:spTree>
    <p:extLst>
      <p:ext uri="{BB962C8B-B14F-4D97-AF65-F5344CB8AC3E}">
        <p14:creationId xmlns:p14="http://schemas.microsoft.com/office/powerpoint/2010/main" val="3205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1304</Words>
  <Application>Microsoft Office PowerPoint</Application>
  <PresentationFormat>Předvádění na obrazovce (4:3)</PresentationFormat>
  <Paragraphs>131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2" baseType="lpstr">
      <vt:lpstr>Vlastní návrh</vt:lpstr>
      <vt:lpstr>Došky</vt:lpstr>
      <vt:lpstr>MEZINÁBOŽENSKÉ VZTAHY</vt:lpstr>
      <vt:lpstr>Kdo jsou subjekty mezináboženských vztahů?</vt:lpstr>
      <vt:lpstr>Kdo jsou subjekty mezináboženských vztahů?</vt:lpstr>
      <vt:lpstr>Historie mezináboženských vztahů</vt:lpstr>
      <vt:lpstr>Historie mezináboženských vztahů</vt:lpstr>
      <vt:lpstr>Historie mezináboženských vztahů</vt:lpstr>
      <vt:lpstr>Historie mezináboženských vztahů Rozhovor Menandra I. s Nágasenou</vt:lpstr>
      <vt:lpstr>Historie mezináboženských vztahů</vt:lpstr>
      <vt:lpstr>Historie mezináboženských vztahů</vt:lpstr>
      <vt:lpstr>Historie mezináboženských vztahů Cordóbský chalífát</vt:lpstr>
      <vt:lpstr>Historie mezináboženských vztahů (Parlament náboženství světa, Chicago 1893)</vt:lpstr>
      <vt:lpstr>Strategie mezináboženských vztahů</vt:lpstr>
      <vt:lpstr>Strategie mezináboženských vztahů</vt:lpstr>
      <vt:lpstr>Strategie mezináboženských vztahů</vt:lpstr>
      <vt:lpstr>Mezináboženský dialog</vt:lpstr>
      <vt:lpstr>Mezináboženský dialog</vt:lpstr>
      <vt:lpstr>Co není mezináboženským dialogem</vt:lpstr>
      <vt:lpstr>Konkrétní podoby mezináboženského dialogu</vt:lpstr>
      <vt:lpstr>Židovsko-křesťanský dialog</vt:lpstr>
      <vt:lpstr>Židovsko-křesťanský dialog</vt:lpstr>
      <vt:lpstr>Židovsko-křesťanský dialog</vt:lpstr>
      <vt:lpstr>Židovsko-křesťanský dialog</vt:lpstr>
      <vt:lpstr>Židovsko-křesťanský dialog</vt:lpstr>
      <vt:lpstr>Abrahámovská ekuména</vt:lpstr>
      <vt:lpstr>Arahámovská ekuména</vt:lpstr>
      <vt:lpstr>Abrahámovská ekuména</vt:lpstr>
      <vt:lpstr>Světový étos </vt:lpstr>
      <vt:lpstr>Světový étos</vt:lpstr>
      <vt:lpstr>Parlament náboženství světa</vt:lpstr>
      <vt:lpstr>Parlament náboženství světa</vt:lpstr>
      <vt:lpstr>Parlament náboženství světa</vt:lpstr>
      <vt:lpstr>Mezináboženský mnišský dialog</vt:lpstr>
      <vt:lpstr>Mezináboženský mnišský dialog</vt:lpstr>
      <vt:lpstr>Mezináboženský mnišský dialog</vt:lpstr>
      <vt:lpstr>Společnost pro mezináboženský dialog</vt:lpstr>
      <vt:lpstr>Náboženské sdílení</vt:lpstr>
      <vt:lpstr>Náboženské sdílení</vt:lpstr>
      <vt:lpstr>Náboženské sdílení</vt:lpstr>
      <vt:lpstr>Shrnutí I.</vt:lpstr>
      <vt:lpstr>Shrnutí II.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MEZINÁBOŽENSKÉ VZTAHY</dc:title>
  <dc:creator>Ivan Štampach</dc:creator>
  <cp:lastModifiedBy>Ivan Štampach</cp:lastModifiedBy>
  <cp:revision>48</cp:revision>
  <dcterms:created xsi:type="dcterms:W3CDTF">2012-09-18T18:35:48Z</dcterms:created>
  <dcterms:modified xsi:type="dcterms:W3CDTF">2012-09-22T22:04:08Z</dcterms:modified>
</cp:coreProperties>
</file>