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5" r:id="rId15"/>
    <p:sldId id="274" r:id="rId16"/>
    <p:sldId id="270" r:id="rId17"/>
    <p:sldId id="271" r:id="rId18"/>
    <p:sldId id="276" r:id="rId19"/>
    <p:sldId id="272" r:id="rId20"/>
    <p:sldId id="277" r:id="rId21"/>
    <p:sldId id="273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FEA2-A396-4F5C-A3DE-1CDB0626E4DD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práce</a:t>
            </a:r>
          </a:p>
          <a:p>
            <a:r>
              <a:rPr lang="cs-CZ" dirty="0" smtClean="0"/>
              <a:t>ZS 2012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Povinnosti a práva rodičů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/>
              <a:t>rodiče :</a:t>
            </a:r>
            <a:endParaRPr lang="cs-CZ" dirty="0"/>
          </a:p>
          <a:p>
            <a:pPr lvl="0"/>
            <a:r>
              <a:rPr lang="cs-CZ" dirty="0"/>
              <a:t>povinnost důsledně chránit zájmy dítěte</a:t>
            </a:r>
          </a:p>
          <a:p>
            <a:pPr lvl="0"/>
            <a:r>
              <a:rPr lang="cs-CZ" dirty="0"/>
              <a:t>povinnost řídit  jednání dítěte   a dohlížet  nad ním s ohledem na </a:t>
            </a:r>
            <a:r>
              <a:rPr lang="cs-CZ" dirty="0" err="1"/>
              <a:t>na</a:t>
            </a:r>
            <a:r>
              <a:rPr lang="cs-CZ" dirty="0"/>
              <a:t> stupeň  jeho vývoje</a:t>
            </a:r>
          </a:p>
          <a:p>
            <a:pPr lvl="0"/>
            <a:r>
              <a:rPr lang="cs-CZ" dirty="0"/>
              <a:t>právo užít přiměřené výchovné prostředky, nesmí být dotčena důstojnost dítěte, ohroženo jeho zdraví nebo </a:t>
            </a:r>
            <a:r>
              <a:rPr lang="cs-CZ" dirty="0" smtClean="0"/>
              <a:t>vývoj  (tělesné tresty)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Povinnosti a práva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cs-CZ" b="1" dirty="0"/>
              <a:t>dítě 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právo na vlastní názor  (podle  schopnosti  posoudit obsah opatření , která se dítěte týkají,  právo  na  informace, být slyšeno a  vyjadřovat se k rozhodnutím )</a:t>
            </a:r>
          </a:p>
          <a:p>
            <a:pPr lvl="0"/>
            <a:r>
              <a:rPr lang="cs-CZ" dirty="0"/>
              <a:t>povinnost pomáhat svým rodičům</a:t>
            </a:r>
          </a:p>
          <a:p>
            <a:pPr lvl="0"/>
            <a:r>
              <a:rPr lang="cs-CZ" dirty="0"/>
              <a:t>povinnost přispívat na úhradu společných potřeb rodiny, pokud má vlastní </a:t>
            </a:r>
            <a:r>
              <a:rPr lang="cs-CZ" dirty="0" smtClean="0"/>
              <a:t>příjem</a:t>
            </a:r>
            <a:endParaRPr lang="cs-CZ" dirty="0"/>
          </a:p>
          <a:p>
            <a:pPr lvl="0"/>
            <a:r>
              <a:rPr lang="cs-CZ" dirty="0"/>
              <a:t>rozhodující úlohu ve výchově dětí mají rodiče</a:t>
            </a:r>
          </a:p>
          <a:p>
            <a:pPr lvl="0"/>
            <a:r>
              <a:rPr lang="cs-CZ" dirty="0"/>
              <a:t>dítě je povinno své rodiče ctít a respektovat</a:t>
            </a:r>
          </a:p>
          <a:p>
            <a:pPr lvl="0"/>
            <a:r>
              <a:rPr lang="cs-CZ" b="1" dirty="0"/>
              <a:t>možnost střetu zájmů mezi rodiči a dítětem </a:t>
            </a:r>
            <a:r>
              <a:rPr lang="cs-CZ" dirty="0"/>
              <a:t>při právních úkonech, žádný rodič nemůže dítě </a:t>
            </a:r>
            <a:r>
              <a:rPr lang="cs-CZ" dirty="0" smtClean="0"/>
              <a:t>zastupovat</a:t>
            </a:r>
          </a:p>
          <a:p>
            <a:pPr lvl="0">
              <a:buNone/>
            </a:pPr>
            <a:r>
              <a:rPr lang="cs-CZ" dirty="0" smtClean="0"/>
              <a:t>      (kolizní </a:t>
            </a:r>
            <a:r>
              <a:rPr lang="cs-CZ" dirty="0" err="1" smtClean="0"/>
              <a:t>opatzrovník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Výchovná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b="1" dirty="0"/>
              <a:t>napomenutí</a:t>
            </a:r>
            <a:endParaRPr lang="cs-CZ" dirty="0"/>
          </a:p>
          <a:p>
            <a:pPr lvl="0"/>
            <a:r>
              <a:rPr lang="cs-CZ" b="1" dirty="0"/>
              <a:t>dohled</a:t>
            </a:r>
            <a:endParaRPr lang="cs-CZ" dirty="0"/>
          </a:p>
          <a:p>
            <a:pPr lvl="0"/>
            <a:r>
              <a:rPr lang="cs-CZ" b="1" dirty="0"/>
              <a:t>omezení</a:t>
            </a:r>
            <a:endParaRPr lang="cs-CZ" dirty="0"/>
          </a:p>
          <a:p>
            <a:pPr lvl="0"/>
            <a:r>
              <a:rPr lang="cs-CZ" b="1" dirty="0"/>
              <a:t>pozastavení, omezení nebo zbavení rodičovské zodpovědnosti</a:t>
            </a:r>
            <a:endParaRPr lang="cs-CZ" dirty="0"/>
          </a:p>
          <a:p>
            <a:pPr lvl="0"/>
            <a:r>
              <a:rPr lang="cs-CZ" b="1" dirty="0"/>
              <a:t>ústavní výchova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Zákon o sociálně právní ochraně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b="1" dirty="0" smtClean="0"/>
              <a:t>Zákon </a:t>
            </a:r>
            <a:r>
              <a:rPr lang="cs-CZ" b="1" dirty="0" smtClean="0"/>
              <a:t>č</a:t>
            </a:r>
            <a:r>
              <a:rPr lang="cs-CZ" b="1" dirty="0" smtClean="0"/>
              <a:t>. 359/1999 Sb. (v platném znění)</a:t>
            </a:r>
          </a:p>
          <a:p>
            <a:pPr lvl="0"/>
            <a:r>
              <a:rPr lang="cs-CZ" b="1" dirty="0" smtClean="0"/>
              <a:t>ochrana </a:t>
            </a:r>
            <a:r>
              <a:rPr lang="cs-CZ" b="1" dirty="0"/>
              <a:t>oprávněných zájmů dítěte, včetně ochrany jeho jmění</a:t>
            </a:r>
            <a:endParaRPr lang="cs-CZ" dirty="0"/>
          </a:p>
          <a:p>
            <a:pPr lvl="0"/>
            <a:r>
              <a:rPr lang="cs-CZ" b="1" dirty="0"/>
              <a:t>působení směřující k obnovení narušených funkcí rodiny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Na které děti se SPOD vztahuje 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jejichž  rodiče zemřeli, neplní povinnosti nebo zneužívají  práva plynoucí z rodičovské zodpovědnosti</a:t>
            </a:r>
          </a:p>
          <a:p>
            <a:r>
              <a:rPr lang="cs-CZ" dirty="0" smtClean="0"/>
              <a:t>Děti s výchovnými problémy (např. záškoláctví,  útěky z domova, požívání alkoholu, drog)</a:t>
            </a:r>
          </a:p>
          <a:p>
            <a:r>
              <a:rPr lang="cs-CZ" dirty="0" smtClean="0"/>
              <a:t>Děti, které spáchaly trestný čin (nebo čin jinak trestný, trestní zodpovědnost)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Děti, na kterých byl spáchán trestný čin ohrožující život, zdraví,  svobodu, lidskou důstojnost, mravní vývoj, jmění</a:t>
            </a:r>
          </a:p>
          <a:p>
            <a:r>
              <a:rPr lang="cs-CZ" dirty="0" smtClean="0"/>
              <a:t>Děti, které jsou ohroženy násilím mezi rodiči</a:t>
            </a:r>
          </a:p>
          <a:p>
            <a:r>
              <a:rPr lang="cs-CZ" dirty="0" smtClean="0"/>
              <a:t>Děti, které jsou žadateli o azyl a odloučené od rodičů</a:t>
            </a:r>
          </a:p>
          <a:p>
            <a:r>
              <a:rPr lang="cs-CZ" b="1" dirty="0" smtClean="0"/>
              <a:t>Pokud tyto skutečnosti trvají po takovou dobu nebo jsou takové intenzity, že nepříznivě ovlivňují vývoj dětí nebo jsou anebo mohou být příčinou nepříznivého vývoje dětí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Kdo  SPOD zajišťuje 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/>
              <a:t>orgány sociálně-právní ochrany</a:t>
            </a:r>
            <a:r>
              <a:rPr lang="cs-CZ" dirty="0"/>
              <a:t>, jimiž jsou :</a:t>
            </a:r>
            <a:br>
              <a:rPr lang="cs-CZ" dirty="0"/>
            </a:br>
            <a:r>
              <a:rPr lang="cs-CZ" dirty="0"/>
              <a:t>a) krajské úřady,</a:t>
            </a:r>
            <a:br>
              <a:rPr lang="cs-CZ" dirty="0"/>
            </a:br>
            <a:r>
              <a:rPr lang="cs-CZ" dirty="0"/>
              <a:t>b) obecní úřady obcí s rozšířenou působností,</a:t>
            </a:r>
            <a:br>
              <a:rPr lang="cs-CZ" dirty="0"/>
            </a:br>
            <a:r>
              <a:rPr lang="cs-CZ" dirty="0"/>
              <a:t>c) obecní úřady,</a:t>
            </a:r>
            <a:br>
              <a:rPr lang="cs-CZ" dirty="0"/>
            </a:br>
            <a:r>
              <a:rPr lang="cs-CZ" dirty="0"/>
              <a:t>d)ministerstvo (MPSV ) a  Úřad.pro mezinárodněprávní ochranu dětí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Sociálně-právní ochranu dále zajišťují : </a:t>
            </a:r>
            <a:br>
              <a:rPr lang="cs-CZ" dirty="0"/>
            </a:br>
            <a:r>
              <a:rPr lang="cs-CZ" dirty="0"/>
              <a:t>a) obce v samostatné působnosti,</a:t>
            </a:r>
            <a:br>
              <a:rPr lang="cs-CZ" dirty="0"/>
            </a:br>
            <a:r>
              <a:rPr lang="cs-CZ" dirty="0"/>
              <a:t>b) kraje v samostatné působnosti,</a:t>
            </a:r>
            <a:br>
              <a:rPr lang="cs-CZ" dirty="0"/>
            </a:br>
            <a:r>
              <a:rPr lang="cs-CZ" dirty="0"/>
              <a:t>c) komise pro sociálně-právní ochranu dětí,</a:t>
            </a:r>
            <a:br>
              <a:rPr lang="cs-CZ" dirty="0"/>
            </a:br>
            <a:r>
              <a:rPr lang="cs-CZ" dirty="0"/>
              <a:t>d) další právnické a fyzické osoby, jsou-li výkonem sociálně-právní ochrany </a:t>
            </a:r>
            <a:r>
              <a:rPr lang="cs-CZ" dirty="0" smtClean="0"/>
              <a:t>pověřeny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Sociální  (terénní) pracovníci OSPOD  </a:t>
            </a:r>
          </a:p>
          <a:p>
            <a:r>
              <a:rPr lang="cs-CZ" dirty="0" smtClean="0"/>
              <a:t>rodiny, které o děti  řádně nepečují (nemohou, nechtějí, nejsou schopni)</a:t>
            </a:r>
          </a:p>
          <a:p>
            <a:r>
              <a:rPr lang="cs-CZ" dirty="0" smtClean="0"/>
              <a:t>kolizní opatrovnictví (rozhodování o změně výchovy, výživném,  výchovných opatřeních)</a:t>
            </a:r>
          </a:p>
          <a:p>
            <a:pPr>
              <a:buNone/>
            </a:pPr>
            <a:r>
              <a:rPr lang="cs-CZ" dirty="0" smtClean="0"/>
              <a:t>Sociální kurátoři pro  děti a mládež  </a:t>
            </a:r>
          </a:p>
          <a:p>
            <a:r>
              <a:rPr lang="cs-CZ" dirty="0" smtClean="0"/>
              <a:t>děti a mladiství s výchovnými problémy,  mladiství  a nezletilí pachatelé trestné činnosti (popř. přestupků).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Oprávnění a povinnosti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Každý je oprávněn upozornit na závadné chování dětí jejich rodiče.</a:t>
            </a:r>
          </a:p>
          <a:p>
            <a:pPr lvl="0"/>
            <a:r>
              <a:rPr lang="cs-CZ" dirty="0" smtClean="0"/>
              <a:t>Každý je oprávněn upozornit orgán SPOD  na skutečnost, že došlo k porušení nebo zneužití rodičovské zodpovědnosti nebo na další situace, kdy dochází k ohrožení dětí.</a:t>
            </a:r>
          </a:p>
          <a:p>
            <a:pPr lvl="0"/>
            <a:r>
              <a:rPr lang="cs-CZ" dirty="0" smtClean="0"/>
              <a:t>(mlčenlivost)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Ochrana práv dětí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Ochrana rozsáhlého souboru  práv a oprávněných zájmů dítěte</a:t>
            </a:r>
          </a:p>
          <a:p>
            <a:r>
              <a:rPr lang="cs-CZ" dirty="0" smtClean="0"/>
              <a:t>Zakotvení  v různých právních odvětvích a právních předpisech různé právní síly</a:t>
            </a:r>
          </a:p>
          <a:p>
            <a:r>
              <a:rPr lang="cs-CZ" dirty="0" smtClean="0"/>
              <a:t>Oblasti : rodinně právní, sociální, školská  zdravotnická,  občanskoprávní, trestní, atd.</a:t>
            </a:r>
          </a:p>
          <a:p>
            <a:r>
              <a:rPr lang="cs-CZ" dirty="0" smtClean="0"/>
              <a:t>Listina základních práv a svobod</a:t>
            </a:r>
          </a:p>
          <a:p>
            <a:r>
              <a:rPr lang="cs-CZ" dirty="0" smtClean="0"/>
              <a:t>Úmluva o právech dítěte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b="1" dirty="0" smtClean="0"/>
              <a:t>Dítě má právo požádat orgány SPOD  a další zařízení  (např. školy, školská a zdravotnická zařízení apod.) o pomoc při ochraně života nebo  svých dalších práv. </a:t>
            </a:r>
          </a:p>
          <a:p>
            <a:pPr lvl="0"/>
            <a:r>
              <a:rPr lang="cs-CZ" b="1" dirty="0" smtClean="0"/>
              <a:t>Ti mají povinnost poskytnout dítěti odpovídající pomoc. </a:t>
            </a:r>
          </a:p>
          <a:p>
            <a:pPr lvl="0"/>
            <a:r>
              <a:rPr lang="cs-CZ" b="1" dirty="0" smtClean="0"/>
              <a:t>Dítě má právo požádat o pomoc i bez vědomí rodičů.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Oprávnění  </a:t>
            </a:r>
            <a:r>
              <a:rPr lang="cs-CZ" b="1" dirty="0"/>
              <a:t>O</a:t>
            </a:r>
            <a:r>
              <a:rPr lang="cs-CZ" b="1" dirty="0" smtClean="0"/>
              <a:t>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Navštěvovat dítě a rodinu v prostředí, kde žijí nebo se zdržují</a:t>
            </a:r>
          </a:p>
          <a:p>
            <a:r>
              <a:rPr lang="cs-CZ" dirty="0" smtClean="0"/>
              <a:t>Pořizovat  obrazové snímky, obrazové a zvukové záznamy dítěte a prostředí , ve kterém se zdržuje.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Povinnosti státních orgánů a rodičů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Zákon ukládá povinnost státním orgánům, zaměstnavatelům, školám, školským, zdravotnickým a jiným  obdobným zařízením a pověřeným osobám  sdělit  bezplatně údaje  potřebné pro poskytnutí SPOD.</a:t>
            </a:r>
          </a:p>
          <a:p>
            <a:r>
              <a:rPr lang="cs-CZ" dirty="0" smtClean="0"/>
              <a:t>Rodiče jsou povinni spolupracovat s orgány SPOD, sdělovat potřebné údaje, předložit doklady a listiny, umožnit návštěvu v bytě nebo v jiném prostředí, kde dítě žije.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Zajištění práva dítěte na :</a:t>
            </a:r>
          </a:p>
          <a:p>
            <a:pPr>
              <a:buNone/>
            </a:pPr>
            <a:r>
              <a:rPr lang="cs-CZ" dirty="0" smtClean="0"/>
              <a:t>    život, příznivý vývoj, rodičovskou péči a život v rodině, na identitu dítěte, svobodu myšlení, svědomí, náboženství, na vzdělávání, zaměstnávání,  na ochranu před tělesným a duševním  násilím, zanedbáváním, zneužíváním,  vykořisťováním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Nejlepší zájem, prospěch a blaho dětí</a:t>
            </a:r>
          </a:p>
          <a:p>
            <a:r>
              <a:rPr lang="cs-CZ" dirty="0" smtClean="0"/>
              <a:t>Spoluúčast dítěte</a:t>
            </a:r>
          </a:p>
          <a:p>
            <a:r>
              <a:rPr lang="cs-CZ" dirty="0" smtClean="0"/>
              <a:t>Týká se </a:t>
            </a:r>
            <a:r>
              <a:rPr lang="cs-CZ" b="1" dirty="0" smtClean="0"/>
              <a:t>všech dětí </a:t>
            </a:r>
            <a:r>
              <a:rPr lang="cs-CZ" dirty="0" smtClean="0"/>
              <a:t>není přípustná jakákoliv diskriminace</a:t>
            </a:r>
          </a:p>
          <a:p>
            <a:r>
              <a:rPr lang="cs-CZ" dirty="0" smtClean="0"/>
              <a:t>Odpovědnost státu za ochranu práv  dětí nenahrazuje rodičovskou zodpovědnost</a:t>
            </a:r>
          </a:p>
          <a:p>
            <a:r>
              <a:rPr lang="cs-CZ" dirty="0" smtClean="0"/>
              <a:t>Stát nezasahuje  do postavení rodičů, nejsou-li práva nebo vývoj dítěte ohroženy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ucelený </a:t>
            </a:r>
            <a:r>
              <a:rPr lang="cs-CZ" dirty="0"/>
              <a:t>systém, fungující v </a:t>
            </a:r>
            <a:r>
              <a:rPr lang="cs-CZ" dirty="0" smtClean="0"/>
              <a:t>systému práva ČR s dlouholetou tradicí</a:t>
            </a:r>
          </a:p>
          <a:p>
            <a:pPr lvl="0"/>
            <a:r>
              <a:rPr lang="cs-CZ" b="1" dirty="0" smtClean="0"/>
              <a:t>zákonem </a:t>
            </a:r>
            <a:r>
              <a:rPr lang="cs-CZ" b="1" dirty="0"/>
              <a:t>č. 359/1999 Sb</a:t>
            </a:r>
            <a:r>
              <a:rPr lang="cs-CZ" b="1" dirty="0" smtClean="0"/>
              <a:t>. o sociálně právní ochraně dětí </a:t>
            </a:r>
            <a:r>
              <a:rPr lang="cs-CZ" b="1" dirty="0"/>
              <a:t>získala tato oblast  samostatnou právní úpravu</a:t>
            </a:r>
          </a:p>
          <a:p>
            <a:r>
              <a:rPr lang="cs-CZ" dirty="0" smtClean="0"/>
              <a:t>důraz na preventivní působení a ochranu dětí před SPJ</a:t>
            </a:r>
          </a:p>
          <a:p>
            <a:r>
              <a:rPr lang="cs-CZ" dirty="0"/>
              <a:t>c</a:t>
            </a:r>
            <a:r>
              <a:rPr lang="cs-CZ" dirty="0" smtClean="0"/>
              <a:t>ílem SPOD je též působení na rodinu  a sanace rodin</a:t>
            </a:r>
          </a:p>
          <a:p>
            <a:r>
              <a:rPr lang="cs-CZ" dirty="0"/>
              <a:t>p</a:t>
            </a:r>
            <a:r>
              <a:rPr lang="cs-CZ" dirty="0" smtClean="0"/>
              <a:t>rostor pro působení NNO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Legislativní zakotvení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b="1" dirty="0" smtClean="0"/>
              <a:t>Zákon </a:t>
            </a:r>
            <a:r>
              <a:rPr lang="cs-CZ" b="1" dirty="0"/>
              <a:t>č. 359/1999 Sb., o sociálně právní ochraně dětí ( v platném znění</a:t>
            </a:r>
            <a:r>
              <a:rPr lang="cs-CZ" b="1" dirty="0" smtClean="0"/>
              <a:t>)</a:t>
            </a:r>
            <a:endParaRPr lang="cs-CZ" dirty="0"/>
          </a:p>
          <a:p>
            <a:r>
              <a:rPr lang="cs-CZ" b="1" dirty="0"/>
              <a:t>Ústava ČR</a:t>
            </a:r>
          </a:p>
          <a:p>
            <a:r>
              <a:rPr lang="cs-CZ" b="1" dirty="0"/>
              <a:t>Listina základních práv a svobod   (čl. 32)</a:t>
            </a:r>
          </a:p>
          <a:p>
            <a:r>
              <a:rPr lang="cs-CZ" b="1" dirty="0"/>
              <a:t>Úmluva  o právech dítěte</a:t>
            </a:r>
          </a:p>
          <a:p>
            <a:r>
              <a:rPr lang="cs-CZ" b="1" dirty="0"/>
              <a:t>Zákon č. 94/1963 Sb. , o rodině, v platném </a:t>
            </a:r>
            <a:r>
              <a:rPr lang="cs-CZ" b="1" dirty="0" smtClean="0"/>
              <a:t>znění</a:t>
            </a:r>
          </a:p>
          <a:p>
            <a:pPr>
              <a:buNone/>
            </a:pPr>
            <a:r>
              <a:rPr lang="cs-CZ" dirty="0"/>
              <a:t>d</a:t>
            </a:r>
            <a:r>
              <a:rPr lang="cs-CZ" dirty="0" smtClean="0"/>
              <a:t>alší související předpisy (např.): </a:t>
            </a:r>
            <a:endParaRPr lang="cs-CZ" dirty="0"/>
          </a:p>
          <a:p>
            <a:r>
              <a:rPr lang="cs-CZ" dirty="0" smtClean="0"/>
              <a:t> Zákon </a:t>
            </a:r>
            <a:r>
              <a:rPr lang="cs-CZ" dirty="0"/>
              <a:t>č. 218/2003 Sb. o soudnictví ve věcech mládeže)</a:t>
            </a:r>
          </a:p>
          <a:p>
            <a:r>
              <a:rPr lang="cs-CZ" dirty="0" smtClean="0"/>
              <a:t> </a:t>
            </a:r>
            <a:r>
              <a:rPr lang="cs-CZ" dirty="0"/>
              <a:t>Zákon č. 109/2002 Sb. o výkonu ústavní nebo ochranné </a:t>
            </a:r>
            <a:r>
              <a:rPr lang="cs-CZ" dirty="0" smtClean="0"/>
              <a:t>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výchovy </a:t>
            </a:r>
            <a:r>
              <a:rPr lang="cs-CZ" dirty="0"/>
              <a:t>ve školských zařízeních   </a:t>
            </a:r>
            <a:r>
              <a:rPr lang="cs-CZ" dirty="0" smtClean="0"/>
              <a:t> </a:t>
            </a:r>
            <a:r>
              <a:rPr lang="cs-CZ" dirty="0"/>
              <a:t>a preventivně výchovné </a:t>
            </a:r>
            <a:r>
              <a:rPr lang="cs-CZ" dirty="0" smtClean="0"/>
              <a:t>péči </a:t>
            </a:r>
            <a:r>
              <a:rPr lang="cs-CZ" dirty="0"/>
              <a:t>ve školských zařízeních (v platném znění</a:t>
            </a:r>
            <a:r>
              <a:rPr lang="cs-CZ" dirty="0" smtClean="0"/>
              <a:t>)</a:t>
            </a:r>
          </a:p>
          <a:p>
            <a:r>
              <a:rPr lang="cs-CZ" dirty="0" err="1"/>
              <a:t>a</a:t>
            </a:r>
            <a:r>
              <a:rPr lang="cs-CZ" dirty="0" err="1" smtClean="0"/>
              <a:t>td</a:t>
            </a:r>
            <a:r>
              <a:rPr lang="cs-CZ" dirty="0" smtClean="0"/>
              <a:t>…………..</a:t>
            </a:r>
            <a:endParaRPr lang="cs-CZ" dirty="0"/>
          </a:p>
          <a:p>
            <a:pPr>
              <a:buNone/>
            </a:pPr>
            <a:r>
              <a:rPr lang="cs-CZ" dirty="0" smtClean="0"/>
              <a:t>  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/>
              <a:t>dokument OSN, mezinárodní smlouva</a:t>
            </a:r>
          </a:p>
          <a:p>
            <a:pPr lvl="0"/>
            <a:r>
              <a:rPr lang="cs-CZ" dirty="0"/>
              <a:t>děti jsou plnohodnotné lidské bytosti s vlastním myšlením a názory</a:t>
            </a:r>
          </a:p>
          <a:p>
            <a:pPr lvl="0"/>
            <a:r>
              <a:rPr lang="cs-CZ" dirty="0"/>
              <a:t>dětství má nárok na zvláštní péči a pomoc</a:t>
            </a:r>
          </a:p>
          <a:p>
            <a:pPr lvl="0"/>
            <a:r>
              <a:rPr lang="cs-CZ" dirty="0"/>
              <a:t>v ČR  od 1. 1. 1993 součástí právního řádu </a:t>
            </a:r>
          </a:p>
          <a:p>
            <a:pPr lvl="0"/>
            <a:r>
              <a:rPr lang="cs-CZ" dirty="0"/>
              <a:t>má vyšší právní sílu než ostatní zákony</a:t>
            </a:r>
          </a:p>
          <a:p>
            <a:pPr lvl="0"/>
            <a:r>
              <a:rPr lang="cs-CZ" dirty="0"/>
              <a:t>závazná  pro všechny orgány a občany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Práva dětí jsou formulována celkem ve 41 článcích </a:t>
            </a:r>
            <a:r>
              <a:rPr lang="cs-CZ" dirty="0" smtClean="0"/>
              <a:t>  (např.) : </a:t>
            </a:r>
          </a:p>
          <a:p>
            <a:r>
              <a:rPr lang="cs-CZ" dirty="0" smtClean="0"/>
              <a:t>definice dítěte, přednostní zájem dítěte,  právo na jméno a státní příslušnost, rodičovské vedení a rozvoj dětských schopností, právo žít s oběma rodiči a oddělení od rodičů,   právo na ochranu soukromí, ochranu před násilím a zanedbáváním</a:t>
            </a:r>
            <a:r>
              <a:rPr lang="cs-CZ" dirty="0" smtClean="0"/>
              <a:t>, ………………….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/>
              <a:t>Zákon o rodině</a:t>
            </a:r>
            <a:br>
              <a:rPr lang="cs-CZ" b="1" dirty="0"/>
            </a:br>
            <a:r>
              <a:rPr lang="cs-CZ" dirty="0"/>
              <a:t>(zákon č. 94/1963 Sb. , o </a:t>
            </a:r>
            <a:r>
              <a:rPr lang="cs-CZ" dirty="0" smtClean="0"/>
              <a:t>rodině</a:t>
            </a:r>
            <a:r>
              <a:rPr lang="cs-CZ" dirty="0"/>
              <a:t>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/>
              <a:t>Vztahy mezi rodiči a </a:t>
            </a:r>
            <a:r>
              <a:rPr lang="cs-CZ" b="1" dirty="0" smtClean="0"/>
              <a:t>dětmi</a:t>
            </a:r>
          </a:p>
          <a:p>
            <a:r>
              <a:rPr lang="cs-CZ" b="1" dirty="0" smtClean="0"/>
              <a:t>Rodičovská zodpovědnost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souhrn </a:t>
            </a:r>
            <a:r>
              <a:rPr lang="cs-CZ" b="1" dirty="0"/>
              <a:t>práv a </a:t>
            </a:r>
            <a:r>
              <a:rPr lang="cs-CZ" b="1" dirty="0" smtClean="0"/>
              <a:t>povinností při péči o </a:t>
            </a:r>
            <a:r>
              <a:rPr lang="cs-CZ" b="1" dirty="0" err="1" smtClean="0"/>
              <a:t>nezl.dítě</a:t>
            </a:r>
            <a:r>
              <a:rPr lang="cs-CZ" dirty="0" smtClean="0"/>
              <a:t>,</a:t>
            </a:r>
            <a:r>
              <a:rPr lang="cs-CZ" dirty="0"/>
              <a:t> </a:t>
            </a:r>
            <a:r>
              <a:rPr lang="cs-CZ" dirty="0" smtClean="0"/>
              <a:t>především péče o jeho zdraví,tělesný, citový, rozumový a mravní vývoj ,při </a:t>
            </a:r>
            <a:r>
              <a:rPr lang="cs-CZ" b="1" dirty="0"/>
              <a:t>zastupování </a:t>
            </a:r>
            <a:r>
              <a:rPr lang="cs-CZ" dirty="0"/>
              <a:t> </a:t>
            </a:r>
            <a:r>
              <a:rPr lang="cs-CZ" dirty="0" err="1"/>
              <a:t>nezl</a:t>
            </a:r>
            <a:r>
              <a:rPr lang="cs-CZ" dirty="0"/>
              <a:t>. d</a:t>
            </a:r>
            <a:r>
              <a:rPr lang="cs-CZ" dirty="0" smtClean="0"/>
              <a:t>ítěte a při </a:t>
            </a:r>
            <a:r>
              <a:rPr lang="cs-CZ" b="1" dirty="0"/>
              <a:t>správě </a:t>
            </a:r>
            <a:r>
              <a:rPr lang="cs-CZ" dirty="0"/>
              <a:t>jeho </a:t>
            </a:r>
            <a:r>
              <a:rPr lang="cs-CZ" dirty="0" smtClean="0"/>
              <a:t>jmění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693</Words>
  <Application>Microsoft Office PowerPoint</Application>
  <PresentationFormat>Předvádění na obrazovce (4:3)</PresentationFormat>
  <Paragraphs>103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Sociálně právní ochrana dětí</vt:lpstr>
      <vt:lpstr> Ochrana práv dětí   </vt:lpstr>
      <vt:lpstr>Sociálně právní ochrana dětí</vt:lpstr>
      <vt:lpstr>Principy SPOD</vt:lpstr>
      <vt:lpstr>Snímek 5</vt:lpstr>
      <vt:lpstr>Legislativní zakotvení</vt:lpstr>
      <vt:lpstr>Úmluva o právech dítěte</vt:lpstr>
      <vt:lpstr>Snímek 8</vt:lpstr>
      <vt:lpstr>Zákon o rodině (zákon č. 94/1963 Sb. , o rodině) </vt:lpstr>
      <vt:lpstr>Povinnosti a práva rodičů</vt:lpstr>
      <vt:lpstr>Povinnosti a práva dětí</vt:lpstr>
      <vt:lpstr>Výchovná opatření</vt:lpstr>
      <vt:lpstr>Zákon o sociálně právní ochraně dětí</vt:lpstr>
      <vt:lpstr>Na které děti se SPOD vztahuje ?</vt:lpstr>
      <vt:lpstr>Snímek 15</vt:lpstr>
      <vt:lpstr>Kdo  SPOD zajišťuje ?</vt:lpstr>
      <vt:lpstr>Snímek 17</vt:lpstr>
      <vt:lpstr>Snímek 18</vt:lpstr>
      <vt:lpstr>Oprávnění a povinnosti v rámci SPOD</vt:lpstr>
      <vt:lpstr>Snímek 20</vt:lpstr>
      <vt:lpstr>Oprávnění  OSPOD</vt:lpstr>
      <vt:lpstr>Povinnosti státních orgánů a rodičů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vorlova</dc:creator>
  <cp:lastModifiedBy>vorlova</cp:lastModifiedBy>
  <cp:revision>10</cp:revision>
  <dcterms:created xsi:type="dcterms:W3CDTF">2012-10-29T11:38:05Z</dcterms:created>
  <dcterms:modified xsi:type="dcterms:W3CDTF">2012-11-12T13:22:03Z</dcterms:modified>
</cp:coreProperties>
</file>