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EKONOMIE jako společenská věda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A10265F-4D21-45BF-91AE-57018C331407}" type="datetimeFigureOut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D539B1-CD82-49D6-A2FB-10D78980E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EKONOMIE jako společenská věda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0E6458-301F-4A3C-839C-6C3CD98F4C7D}" type="datetimeFigureOut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F7886B2-9461-48F1-A7B9-6D406EA650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7892" name="Zástupný symbol pro zápatí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Jabok VOŠ, 2.roč., šk. rok 2010/11</a:t>
            </a:r>
          </a:p>
        </p:txBody>
      </p:sp>
      <p:sp>
        <p:nvSpPr>
          <p:cNvPr id="37893" name="Zástupný symbol pro záhlaví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EKONOMIE jako společenská věda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C1722-5BDF-4B57-80D9-35FF84BCA70F}" type="datetime1">
              <a:rPr lang="cs-CZ"/>
              <a:pPr>
                <a:defRPr/>
              </a:pPr>
              <a:t>26.9.2011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</a:t>
            </a:r>
            <a:r>
              <a:rPr lang="cs-CZ" err="1"/>
              <a:t>šk</a:t>
            </a:r>
            <a:r>
              <a:rPr lang="cs-CZ"/>
              <a:t>. rok 2010/11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B5322-CBAC-4A98-BBFA-B47D9580288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28CD3-2862-4A85-BDB0-DF0B1AC330BA}" type="datetime1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055CD-42E5-4ACC-AEA9-214A3D1B6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044C3-5EB8-45C7-A018-A2CE9085DDF7}" type="datetime1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A714-5B3A-4C70-93E2-A84B18B6CE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489A3-7474-4037-AC7F-F9AC1B282B99}" type="datetime1">
              <a:rPr lang="cs-CZ"/>
              <a:pPr>
                <a:defRPr/>
              </a:pPr>
              <a:t>26.9.2011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</a:t>
            </a:r>
            <a:r>
              <a:rPr lang="cs-CZ" err="1"/>
              <a:t>šk</a:t>
            </a:r>
            <a:r>
              <a:rPr lang="cs-CZ"/>
              <a:t>. rok 2010/11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FCE1E-84FA-4696-A5C7-6D48376196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67204-6DD1-4176-90E9-AC3D3C31A28A}" type="datetime1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1405E-A912-4796-972B-BC4C7DEB74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0823-EE73-4763-97CF-D6CBC86E99F3}" type="datetime1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62E3B-2C17-4BC1-9A7D-780D4AF4B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D5C5-3304-45BF-9BDE-C1EC47F2C5B6}" type="datetime1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61171-D79B-4526-9A47-3874EB1819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40CAB-8775-487B-AEE7-67BC80856E4F}" type="datetime1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C2DA6-4F4C-4F5D-8BEE-EC76A4F463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9E7B6-AB1F-44EF-9763-F7D7DC8CB1EC}" type="datetime1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BDAFB-B8C7-4676-9E2F-44402EDD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56C5C-D620-4073-BC8F-287EC71BB6ED}" type="datetime1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5D07-8C5C-4F2D-A4C4-9377EDC004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1BDC3-F171-4A80-89FE-5CE841649BC7}" type="datetime1">
              <a:rPr lang="cs-CZ"/>
              <a:pPr>
                <a:defRPr/>
              </a:pPr>
              <a:t>26.9.2011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D7CBF-2928-46BB-831F-41504F9CF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49A5C4-5CE5-4858-901B-C1DBAF6B71C7}" type="datetime1">
              <a:rPr lang="cs-CZ"/>
              <a:pPr>
                <a:defRPr/>
              </a:pPr>
              <a:t>26.9.2011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Jabok VOŠ, 2.roč., </a:t>
            </a:r>
            <a:r>
              <a:rPr lang="cs-CZ" err="1"/>
              <a:t>šk</a:t>
            </a:r>
            <a:r>
              <a:rPr lang="cs-CZ"/>
              <a:t>. rok 2010/11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7BA4A6-4FE3-490C-BF3D-84A4AB55804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Jabok VOŠ, 2.roč., </a:t>
            </a:r>
            <a:r>
              <a:rPr lang="cs-CZ" dirty="0" err="1"/>
              <a:t>šk</a:t>
            </a:r>
            <a:r>
              <a:rPr lang="cs-CZ" dirty="0"/>
              <a:t>. rok </a:t>
            </a:r>
            <a:r>
              <a:rPr lang="cs-CZ" dirty="0" smtClean="0"/>
              <a:t>2011/12 zim.semestr</a:t>
            </a:r>
          </a:p>
        </p:txBody>
      </p:sp>
      <p:sp>
        <p:nvSpPr>
          <p:cNvPr id="11267" name="TextovéPole 2"/>
          <p:cNvSpPr txBox="1">
            <a:spLocks noChangeArrowheads="1"/>
          </p:cNvSpPr>
          <p:nvPr/>
        </p:nvSpPr>
        <p:spPr bwMode="auto">
          <a:xfrm>
            <a:off x="179388" y="333375"/>
            <a:ext cx="8785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3600" b="1">
                <a:latin typeface="Constantia" pitchFamily="18" charset="0"/>
              </a:rPr>
              <a:t>EKONOMIE JAKO SPOLEČENSKÁ VĚDA</a:t>
            </a:r>
          </a:p>
        </p:txBody>
      </p:sp>
      <p:sp>
        <p:nvSpPr>
          <p:cNvPr id="11268" name="TextovéPole 3"/>
          <p:cNvSpPr txBox="1">
            <a:spLocks noChangeArrowheads="1"/>
          </p:cNvSpPr>
          <p:nvPr/>
        </p:nvSpPr>
        <p:spPr bwMode="auto">
          <a:xfrm>
            <a:off x="323850" y="981075"/>
            <a:ext cx="8569325" cy="544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Ekonomie je věda, která se zabývá </a:t>
            </a:r>
          </a:p>
          <a:p>
            <a:pPr algn="ctr"/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společenskou realitou zvanou – EKONOMIKA</a:t>
            </a:r>
          </a:p>
          <a:p>
            <a:pPr algn="ctr"/>
            <a:endParaRPr lang="cs-CZ" sz="1600" b="1">
              <a:solidFill>
                <a:srgbClr val="FFC000"/>
              </a:solidFill>
              <a:latin typeface="Constantia" pitchFamily="18" charset="0"/>
            </a:endParaRPr>
          </a:p>
          <a:p>
            <a:pPr>
              <a:buFont typeface="Arial" charset="0"/>
              <a:buChar char="•"/>
            </a:pPr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  patří do skupiny společenských věd               / sociologie, demografie, zeměpis, právo,</a:t>
            </a:r>
          </a:p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   politika, management, marketing, … /</a:t>
            </a:r>
          </a:p>
          <a:p>
            <a:pPr>
              <a:buFont typeface="Arial" charset="0"/>
              <a:buChar char="•"/>
            </a:pPr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  spolupracuje s dalšími obory</a:t>
            </a:r>
          </a:p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/ matematika, statistika, účetnictví, … /</a:t>
            </a:r>
          </a:p>
          <a:p>
            <a:endParaRPr lang="cs-CZ" sz="1200" b="1">
              <a:solidFill>
                <a:srgbClr val="FFC000"/>
              </a:solidFill>
              <a:latin typeface="Constantia" pitchFamily="18" charset="0"/>
            </a:endParaRPr>
          </a:p>
          <a:p>
            <a:r>
              <a:rPr lang="cs-CZ" sz="3200" b="1">
                <a:latin typeface="Constantia" pitchFamily="18" charset="0"/>
              </a:rPr>
              <a:t>Ekonomie – ekonomická teorie</a:t>
            </a:r>
          </a:p>
          <a:p>
            <a:r>
              <a:rPr lang="cs-CZ" sz="3200" b="1">
                <a:latin typeface="Constantia" pitchFamily="18" charset="0"/>
              </a:rPr>
              <a:t>Ekonomika – ekonomická praxe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20483" name="TextovéPole 2"/>
          <p:cNvSpPr txBox="1">
            <a:spLocks noChangeArrowheads="1"/>
          </p:cNvSpPr>
          <p:nvPr/>
        </p:nvSpPr>
        <p:spPr bwMode="auto">
          <a:xfrm>
            <a:off x="179388" y="188913"/>
            <a:ext cx="8743950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Výnosy z výrobního faktoru</a:t>
            </a:r>
          </a:p>
          <a:p>
            <a:endParaRPr lang="cs-CZ" sz="1400" b="1">
              <a:solidFill>
                <a:srgbClr val="FFC000"/>
              </a:solidFill>
              <a:latin typeface="Constant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>
                <a:latin typeface="Constantia" pitchFamily="18" charset="0"/>
              </a:rPr>
              <a:t> použití výrobních faktorů za účelem získání </a:t>
            </a:r>
          </a:p>
          <a:p>
            <a:r>
              <a:rPr lang="cs-CZ" sz="3200">
                <a:latin typeface="Constantia" pitchFamily="18" charset="0"/>
              </a:rPr>
              <a:t>    něčeho (zisku, výhod atd.)</a:t>
            </a:r>
          </a:p>
          <a:p>
            <a:pPr>
              <a:buFont typeface="Wingdings" pitchFamily="2" charset="2"/>
              <a:buChar char="Ø"/>
            </a:pPr>
            <a:r>
              <a:rPr lang="cs-CZ" sz="3200">
                <a:latin typeface="Constantia" pitchFamily="18" charset="0"/>
              </a:rPr>
              <a:t> efektivnost výroby (jak rychle přináší zisk) </a:t>
            </a:r>
          </a:p>
          <a:p>
            <a:r>
              <a:rPr lang="cs-CZ" sz="3200">
                <a:latin typeface="Constantia" pitchFamily="18" charset="0"/>
              </a:rPr>
              <a:t>  = kvantitativní vztah mezi vstupem a výstupem</a:t>
            </a:r>
          </a:p>
          <a:p>
            <a:endParaRPr lang="cs-CZ" sz="1600">
              <a:latin typeface="Constantia" pitchFamily="18" charset="0"/>
            </a:endParaRPr>
          </a:p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   výnosy z výrobního faktoru </a:t>
            </a:r>
          </a:p>
          <a:p>
            <a:r>
              <a:rPr lang="cs-CZ" sz="3200">
                <a:solidFill>
                  <a:srgbClr val="FFC000"/>
                </a:solidFill>
                <a:latin typeface="Constantia" pitchFamily="18" charset="0"/>
              </a:rPr>
              <a:t>   </a:t>
            </a:r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= vstup </a:t>
            </a:r>
            <a:r>
              <a:rPr lang="cs-CZ" sz="3200" i="1">
                <a:latin typeface="Constantia" pitchFamily="18" charset="0"/>
              </a:rPr>
              <a:t>(objem použitých výrobních faktorů) </a:t>
            </a:r>
            <a:r>
              <a:rPr lang="cs-CZ" sz="3200">
                <a:solidFill>
                  <a:srgbClr val="FFC000"/>
                </a:solidFill>
                <a:latin typeface="Constantia" pitchFamily="18" charset="0"/>
              </a:rPr>
              <a:t>/ </a:t>
            </a:r>
          </a:p>
          <a:p>
            <a:r>
              <a:rPr lang="cs-CZ" sz="3200">
                <a:solidFill>
                  <a:srgbClr val="FFC000"/>
                </a:solidFill>
                <a:latin typeface="Constantia" pitchFamily="18" charset="0"/>
              </a:rPr>
              <a:t>   / </a:t>
            </a:r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výstup</a:t>
            </a:r>
            <a:r>
              <a:rPr lang="cs-CZ" sz="3200">
                <a:solidFill>
                  <a:srgbClr val="FFC000"/>
                </a:solidFill>
                <a:latin typeface="Constantia" pitchFamily="18" charset="0"/>
              </a:rPr>
              <a:t> </a:t>
            </a:r>
            <a:r>
              <a:rPr lang="cs-CZ" sz="3200" i="1">
                <a:latin typeface="Constantia" pitchFamily="18" charset="0"/>
              </a:rPr>
              <a:t>(objem vyrobených užitečných statků)</a:t>
            </a:r>
          </a:p>
          <a:p>
            <a:endParaRPr lang="cs-CZ" sz="1400">
              <a:latin typeface="Constantia" pitchFamily="18" charset="0"/>
            </a:endParaRPr>
          </a:p>
          <a:p>
            <a:r>
              <a:rPr lang="cs-CZ" sz="3200" b="1">
                <a:latin typeface="Constantia" pitchFamily="18" charset="0"/>
              </a:rPr>
              <a:t>   </a:t>
            </a:r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Zákon klesajících výnosů </a:t>
            </a:r>
          </a:p>
          <a:p>
            <a:r>
              <a:rPr lang="cs-CZ" sz="2800">
                <a:latin typeface="Constantia" pitchFamily="18" charset="0"/>
              </a:rPr>
              <a:t>   – platí za předpokladu, že výstup roste vlivem růstu </a:t>
            </a:r>
          </a:p>
          <a:p>
            <a:r>
              <a:rPr lang="cs-CZ" sz="2800">
                <a:latin typeface="Constantia" pitchFamily="18" charset="0"/>
              </a:rPr>
              <a:t>   objemu jediného výrobního faktoru a objem dalších </a:t>
            </a:r>
          </a:p>
          <a:p>
            <a:r>
              <a:rPr lang="cs-CZ" sz="2800">
                <a:latin typeface="Constantia" pitchFamily="18" charset="0"/>
              </a:rPr>
              <a:t>   používaných výrobních faktorů se nemění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21507" name="TextovéPole 2"/>
          <p:cNvSpPr txBox="1">
            <a:spLocks noChangeArrowheads="1"/>
          </p:cNvSpPr>
          <p:nvPr/>
        </p:nvSpPr>
        <p:spPr bwMode="auto">
          <a:xfrm>
            <a:off x="0" y="115888"/>
            <a:ext cx="931545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latin typeface="Constantia" pitchFamily="18" charset="0"/>
              </a:rPr>
              <a:t>   </a:t>
            </a:r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Výnosy z rozsahu</a:t>
            </a:r>
          </a:p>
          <a:p>
            <a:r>
              <a:rPr lang="cs-CZ" sz="2800" b="1" i="1">
                <a:latin typeface="Constantia" pitchFamily="18" charset="0"/>
              </a:rPr>
              <a:t>   /</a:t>
            </a:r>
            <a:r>
              <a:rPr lang="cs-CZ" sz="2800" i="1">
                <a:latin typeface="Constantia" pitchFamily="18" charset="0"/>
              </a:rPr>
              <a:t>objem všech výrobních faktorů roste rovnoměrně/</a:t>
            </a:r>
          </a:p>
          <a:p>
            <a:endParaRPr lang="cs-CZ" sz="1200" i="1">
              <a:latin typeface="Constantia" pitchFamily="18" charset="0"/>
            </a:endParaRPr>
          </a:p>
          <a:p>
            <a:r>
              <a:rPr lang="cs-CZ" sz="3200">
                <a:latin typeface="Constantia" pitchFamily="18" charset="0"/>
              </a:rPr>
              <a:t>   </a:t>
            </a:r>
            <a:r>
              <a:rPr lang="cs-CZ" sz="3200" b="1">
                <a:latin typeface="Constantia" pitchFamily="18" charset="0"/>
              </a:rPr>
              <a:t>1. rostoucí výnos z rozsahu</a:t>
            </a:r>
          </a:p>
          <a:p>
            <a:r>
              <a:rPr lang="cs-CZ" sz="3200">
                <a:latin typeface="Constantia" pitchFamily="18" charset="0"/>
              </a:rPr>
              <a:t>   - pokud růst objemu použitých výrobních faktorů </a:t>
            </a:r>
          </a:p>
          <a:p>
            <a:r>
              <a:rPr lang="cs-CZ" sz="3200">
                <a:latin typeface="Constantia" pitchFamily="18" charset="0"/>
              </a:rPr>
              <a:t>      vede k vyššímu tempu růstu výnosů z nich</a:t>
            </a:r>
          </a:p>
          <a:p>
            <a:endParaRPr lang="cs-CZ" sz="1200">
              <a:latin typeface="Constantia" pitchFamily="18" charset="0"/>
            </a:endParaRPr>
          </a:p>
          <a:p>
            <a:r>
              <a:rPr lang="cs-CZ" sz="3200">
                <a:latin typeface="Constantia" pitchFamily="18" charset="0"/>
              </a:rPr>
              <a:t>   </a:t>
            </a:r>
            <a:r>
              <a:rPr lang="cs-CZ" sz="3200" b="1">
                <a:latin typeface="Constantia" pitchFamily="18" charset="0"/>
              </a:rPr>
              <a:t>2. konstantní výnos z rozsahu</a:t>
            </a:r>
          </a:p>
          <a:p>
            <a:r>
              <a:rPr lang="cs-CZ" sz="3200">
                <a:latin typeface="Constantia" pitchFamily="18" charset="0"/>
              </a:rPr>
              <a:t>   - pokud výnos z výrobních faktorů roste </a:t>
            </a:r>
          </a:p>
          <a:p>
            <a:r>
              <a:rPr lang="cs-CZ" sz="3200">
                <a:latin typeface="Constantia" pitchFamily="18" charset="0"/>
              </a:rPr>
              <a:t>     proporcionálně s růstem rozsahu jejich zapojení </a:t>
            </a:r>
          </a:p>
          <a:p>
            <a:r>
              <a:rPr lang="cs-CZ" sz="3200">
                <a:latin typeface="Constantia" pitchFamily="18" charset="0"/>
              </a:rPr>
              <a:t>    do výroby</a:t>
            </a:r>
          </a:p>
          <a:p>
            <a:endParaRPr lang="cs-CZ" sz="1200">
              <a:latin typeface="Constantia" pitchFamily="18" charset="0"/>
            </a:endParaRPr>
          </a:p>
          <a:p>
            <a:r>
              <a:rPr lang="cs-CZ" sz="3200">
                <a:latin typeface="Constantia" pitchFamily="18" charset="0"/>
              </a:rPr>
              <a:t>   </a:t>
            </a:r>
            <a:r>
              <a:rPr lang="cs-CZ" sz="3200" b="1">
                <a:latin typeface="Constantia" pitchFamily="18" charset="0"/>
              </a:rPr>
              <a:t>3. klesající výnos z rozsahu</a:t>
            </a:r>
          </a:p>
          <a:p>
            <a:r>
              <a:rPr lang="cs-CZ" sz="3200">
                <a:latin typeface="Constantia" pitchFamily="18" charset="0"/>
              </a:rPr>
              <a:t>   - pokud růst výnosů z výrobních faktorů je </a:t>
            </a:r>
          </a:p>
          <a:p>
            <a:r>
              <a:rPr lang="cs-CZ" sz="3200">
                <a:latin typeface="Constantia" pitchFamily="18" charset="0"/>
              </a:rPr>
              <a:t>     nižší než růst těchto faktorů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Jabok VOŠ, 2.roč., šk. rok 2010/11</a:t>
            </a:r>
          </a:p>
        </p:txBody>
      </p:sp>
      <p:sp>
        <p:nvSpPr>
          <p:cNvPr id="22531" name="TextovéPole 2"/>
          <p:cNvSpPr txBox="1">
            <a:spLocks noChangeArrowheads="1"/>
          </p:cNvSpPr>
          <p:nvPr/>
        </p:nvSpPr>
        <p:spPr bwMode="auto">
          <a:xfrm>
            <a:off x="179388" y="260350"/>
            <a:ext cx="8710612" cy="661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>
                <a:solidFill>
                  <a:srgbClr val="FFC000"/>
                </a:solidFill>
                <a:latin typeface="Constantia" pitchFamily="18" charset="0"/>
              </a:rPr>
              <a:t>Základní ekonomické pojmy</a:t>
            </a:r>
            <a:endParaRPr lang="cs-CZ" sz="3600">
              <a:solidFill>
                <a:srgbClr val="FFC000"/>
              </a:solidFill>
              <a:latin typeface="Constantia" pitchFamily="18" charset="0"/>
            </a:endParaRPr>
          </a:p>
          <a:p>
            <a:endParaRPr lang="cs-CZ">
              <a:latin typeface="Constantia" pitchFamily="18" charset="0"/>
            </a:endParaRPr>
          </a:p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Ekonomická potřeba</a:t>
            </a:r>
            <a:r>
              <a:rPr lang="cs-CZ" sz="3200">
                <a:solidFill>
                  <a:srgbClr val="FFC000"/>
                </a:solidFill>
                <a:latin typeface="Constantia" pitchFamily="18" charset="0"/>
              </a:rPr>
              <a:t> </a:t>
            </a:r>
            <a:r>
              <a:rPr lang="cs-CZ" sz="3200">
                <a:latin typeface="Constantia" pitchFamily="18" charset="0"/>
              </a:rPr>
              <a:t>je označení stavu, kdy </a:t>
            </a:r>
          </a:p>
          <a:p>
            <a:r>
              <a:rPr lang="cs-CZ" sz="3200">
                <a:latin typeface="Constantia" pitchFamily="18" charset="0"/>
              </a:rPr>
              <a:t>ekonomický subjekt cítí nedostatek a vynakládá </a:t>
            </a:r>
          </a:p>
          <a:p>
            <a:r>
              <a:rPr lang="cs-CZ" sz="3200">
                <a:latin typeface="Constantia" pitchFamily="18" charset="0"/>
              </a:rPr>
              <a:t>úsilí o jeho překonání. </a:t>
            </a:r>
          </a:p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Ekonomický subjekt </a:t>
            </a:r>
            <a:r>
              <a:rPr lang="cs-CZ" sz="3200">
                <a:latin typeface="Constantia" pitchFamily="18" charset="0"/>
              </a:rPr>
              <a:t>spotřebou statků získává </a:t>
            </a:r>
          </a:p>
          <a:p>
            <a:r>
              <a:rPr lang="cs-CZ" sz="3200">
                <a:latin typeface="Constantia" pitchFamily="18" charset="0"/>
              </a:rPr>
              <a:t>užitek. </a:t>
            </a:r>
          </a:p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Užitek</a:t>
            </a:r>
            <a:r>
              <a:rPr lang="cs-CZ" sz="3200">
                <a:latin typeface="Constantia" pitchFamily="18" charset="0"/>
              </a:rPr>
              <a:t> je subjektivní pojem, a proto ze stejného </a:t>
            </a:r>
          </a:p>
          <a:p>
            <a:r>
              <a:rPr lang="cs-CZ" sz="3200">
                <a:latin typeface="Constantia" pitchFamily="18" charset="0"/>
              </a:rPr>
              <a:t>statků plyne různým subjektům různý užitek. </a:t>
            </a:r>
          </a:p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Statek</a:t>
            </a:r>
            <a:r>
              <a:rPr lang="cs-CZ" sz="3200">
                <a:latin typeface="Constantia" pitchFamily="18" charset="0"/>
              </a:rPr>
              <a:t> v ekonomii znamená schopnost osob </a:t>
            </a:r>
          </a:p>
          <a:p>
            <a:r>
              <a:rPr lang="cs-CZ" sz="3200">
                <a:latin typeface="Constantia" pitchFamily="18" charset="0"/>
              </a:rPr>
              <a:t>nebo předmětů sloužit k vyhovění potřebám </a:t>
            </a:r>
          </a:p>
          <a:p>
            <a:r>
              <a:rPr lang="cs-CZ" sz="3200">
                <a:latin typeface="Constantia" pitchFamily="18" charset="0"/>
              </a:rPr>
              <a:t>(včetně zamýšlených činností) ekonomických </a:t>
            </a:r>
          </a:p>
          <a:p>
            <a:r>
              <a:rPr lang="cs-CZ" sz="3200">
                <a:latin typeface="Constantia" pitchFamily="18" charset="0"/>
              </a:rPr>
              <a:t>subjektů. 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23555" name="TextovéPole 2"/>
          <p:cNvSpPr txBox="1">
            <a:spLocks noChangeArrowheads="1"/>
          </p:cNvSpPr>
          <p:nvPr/>
        </p:nvSpPr>
        <p:spPr bwMode="auto">
          <a:xfrm>
            <a:off x="179388" y="209550"/>
            <a:ext cx="8655050" cy="66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Výrobní faktor </a:t>
            </a:r>
            <a:r>
              <a:rPr lang="cs-CZ" sz="3200" b="1">
                <a:latin typeface="Constantia" pitchFamily="18" charset="0"/>
              </a:rPr>
              <a:t>- </a:t>
            </a:r>
            <a:r>
              <a:rPr lang="cs-CZ" sz="3200">
                <a:latin typeface="Constantia" pitchFamily="18" charset="0"/>
              </a:rPr>
              <a:t>slouží pro výrobu statků </a:t>
            </a:r>
          </a:p>
          <a:p>
            <a:r>
              <a:rPr lang="cs-CZ" sz="3200">
                <a:latin typeface="Constantia" pitchFamily="18" charset="0"/>
              </a:rPr>
              <a:t>a prostřednictvím směny přináší svému majiteli </a:t>
            </a:r>
          </a:p>
          <a:p>
            <a:r>
              <a:rPr lang="cs-CZ" sz="3200">
                <a:latin typeface="Constantia" pitchFamily="18" charset="0"/>
              </a:rPr>
              <a:t>důchod (přínos). </a:t>
            </a:r>
          </a:p>
          <a:p>
            <a:endParaRPr lang="cs-CZ" sz="1200">
              <a:latin typeface="Constantia" pitchFamily="18" charset="0"/>
            </a:endParaRPr>
          </a:p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Výroba</a:t>
            </a:r>
            <a:r>
              <a:rPr lang="cs-CZ" sz="3200">
                <a:latin typeface="Constantia" pitchFamily="18" charset="0"/>
              </a:rPr>
              <a:t> - je činnost, jejímž výsledkem je </a:t>
            </a:r>
          </a:p>
          <a:p>
            <a:r>
              <a:rPr lang="cs-CZ" sz="3200">
                <a:latin typeface="Constantia" pitchFamily="18" charset="0"/>
              </a:rPr>
              <a:t>poskytování služeb, které přinášejí současný </a:t>
            </a:r>
          </a:p>
          <a:p>
            <a:r>
              <a:rPr lang="cs-CZ" sz="3200">
                <a:latin typeface="Constantia" pitchFamily="18" charset="0"/>
              </a:rPr>
              <a:t>nebo budoucí užitek.</a:t>
            </a:r>
          </a:p>
          <a:p>
            <a:endParaRPr lang="cs-CZ" sz="1200">
              <a:latin typeface="Constantia" pitchFamily="18" charset="0"/>
            </a:endParaRPr>
          </a:p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Směna </a:t>
            </a:r>
            <a:r>
              <a:rPr lang="cs-CZ" sz="3200" b="1">
                <a:latin typeface="Constantia" pitchFamily="18" charset="0"/>
              </a:rPr>
              <a:t>- </a:t>
            </a:r>
            <a:r>
              <a:rPr lang="cs-CZ" sz="3200">
                <a:latin typeface="Constantia" pitchFamily="18" charset="0"/>
              </a:rPr>
              <a:t>je činnost, při které si ekonomické </a:t>
            </a:r>
          </a:p>
          <a:p>
            <a:r>
              <a:rPr lang="cs-CZ" sz="3200">
                <a:latin typeface="Constantia" pitchFamily="18" charset="0"/>
              </a:rPr>
              <a:t>subjekty navzájem vyměňují statky. </a:t>
            </a:r>
          </a:p>
          <a:p>
            <a:r>
              <a:rPr lang="cs-CZ" sz="3200" i="1">
                <a:latin typeface="Constantia" pitchFamily="18" charset="0"/>
              </a:rPr>
              <a:t>Informaci, kolik lze získat množství jednoho </a:t>
            </a:r>
          </a:p>
          <a:p>
            <a:r>
              <a:rPr lang="cs-CZ" sz="3200" i="1">
                <a:latin typeface="Constantia" pitchFamily="18" charset="0"/>
              </a:rPr>
              <a:t>statku za statek jiný, poskytují sjednávané ceny. </a:t>
            </a:r>
          </a:p>
          <a:p>
            <a:r>
              <a:rPr lang="cs-CZ" sz="3200">
                <a:latin typeface="Constantia" pitchFamily="18" charset="0"/>
              </a:rPr>
              <a:t>Pro opakované statky se ceny formují na trzích, </a:t>
            </a:r>
          </a:p>
          <a:p>
            <a:r>
              <a:rPr lang="cs-CZ" sz="3200">
                <a:latin typeface="Constantia" pitchFamily="18" charset="0"/>
              </a:rPr>
              <a:t>jako výsledek střetnutí nabídky a poptávky. 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250825" y="476250"/>
            <a:ext cx="8583613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Dělba práce</a:t>
            </a:r>
            <a:r>
              <a:rPr lang="cs-CZ" sz="3200">
                <a:solidFill>
                  <a:srgbClr val="FFC000"/>
                </a:solidFill>
                <a:latin typeface="Constantia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cs-CZ" sz="3200">
                <a:latin typeface="Constantia" pitchFamily="18" charset="0"/>
              </a:rPr>
              <a:t> označuje specializaci ekonomických subjektů </a:t>
            </a:r>
          </a:p>
          <a:p>
            <a:r>
              <a:rPr lang="cs-CZ" sz="3200">
                <a:latin typeface="Constantia" pitchFamily="18" charset="0"/>
              </a:rPr>
              <a:t>  v různých činnostech, v kterých získávají vyšší </a:t>
            </a:r>
          </a:p>
          <a:p>
            <a:r>
              <a:rPr lang="cs-CZ" sz="3200">
                <a:latin typeface="Constantia" pitchFamily="18" charset="0"/>
              </a:rPr>
              <a:t>  výkonnost. 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25603" name="TextovéPole 2"/>
          <p:cNvSpPr txBox="1">
            <a:spLocks noChangeArrowheads="1"/>
          </p:cNvSpPr>
          <p:nvPr/>
        </p:nvSpPr>
        <p:spPr bwMode="auto">
          <a:xfrm>
            <a:off x="179388" y="188913"/>
            <a:ext cx="9132887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>
                <a:solidFill>
                  <a:srgbClr val="FFC000"/>
                </a:solidFill>
                <a:latin typeface="Constantia" pitchFamily="18" charset="0"/>
              </a:rPr>
              <a:t>Vývoj základních ekonomických teorií</a:t>
            </a:r>
            <a:endParaRPr lang="cs-CZ" sz="3600">
              <a:solidFill>
                <a:srgbClr val="FFC000"/>
              </a:solidFill>
              <a:latin typeface="Constantia" pitchFamily="18" charset="0"/>
            </a:endParaRPr>
          </a:p>
          <a:p>
            <a:endParaRPr lang="cs-CZ" sz="1000" b="1">
              <a:latin typeface="Constantia" pitchFamily="18" charset="0"/>
            </a:endParaRPr>
          </a:p>
          <a:p>
            <a:r>
              <a:rPr lang="cs-CZ" sz="3200" b="1">
                <a:latin typeface="Constantia" pitchFamily="18" charset="0"/>
              </a:rPr>
              <a:t>Starověk</a:t>
            </a:r>
            <a:r>
              <a:rPr lang="cs-CZ" sz="3200">
                <a:latin typeface="Constantia" pitchFamily="18" charset="0"/>
              </a:rPr>
              <a:t> </a:t>
            </a:r>
          </a:p>
          <a:p>
            <a:r>
              <a:rPr lang="cs-CZ" sz="3200">
                <a:latin typeface="Constantia" pitchFamily="18" charset="0"/>
              </a:rPr>
              <a:t>Starověké Řecko - Homér, Platón, Xenofon, </a:t>
            </a:r>
          </a:p>
          <a:p>
            <a:r>
              <a:rPr lang="cs-CZ" sz="3200">
                <a:latin typeface="Constantia" pitchFamily="18" charset="0"/>
              </a:rPr>
              <a:t>                                Aristoteles </a:t>
            </a:r>
          </a:p>
          <a:p>
            <a:r>
              <a:rPr lang="cs-CZ" sz="3200">
                <a:latin typeface="Constantia" pitchFamily="18" charset="0"/>
              </a:rPr>
              <a:t>Starověký Řím - ekonomické názory jsou </a:t>
            </a:r>
          </a:p>
          <a:p>
            <a:r>
              <a:rPr lang="cs-CZ" sz="3200">
                <a:latin typeface="Constantia" pitchFamily="18" charset="0"/>
              </a:rPr>
              <a:t>                            uváděny různými autory zejména </a:t>
            </a:r>
          </a:p>
          <a:p>
            <a:r>
              <a:rPr lang="cs-CZ" sz="3200">
                <a:latin typeface="Constantia" pitchFamily="18" charset="0"/>
              </a:rPr>
              <a:t>                        ve spisech týkajících se zemědělství  </a:t>
            </a:r>
          </a:p>
          <a:p>
            <a:r>
              <a:rPr lang="cs-CZ" sz="3200" b="1">
                <a:latin typeface="Constantia" pitchFamily="18" charset="0"/>
              </a:rPr>
              <a:t>Středověk</a:t>
            </a:r>
            <a:endParaRPr lang="cs-CZ" sz="3200">
              <a:latin typeface="Constantia" pitchFamily="18" charset="0"/>
            </a:endParaRP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Scholastika 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Kanonisté - církevní myslitelé , kteří se podíleli </a:t>
            </a:r>
          </a:p>
          <a:p>
            <a:r>
              <a:rPr lang="cs-CZ" sz="3200">
                <a:latin typeface="Constantia" pitchFamily="18" charset="0"/>
              </a:rPr>
              <a:t>na vypracování církevního, tzv. kanonického práva </a:t>
            </a:r>
          </a:p>
          <a:p>
            <a:r>
              <a:rPr lang="cs-CZ" sz="3200">
                <a:latin typeface="Constantia" pitchFamily="18" charset="0"/>
              </a:rPr>
              <a:t>(Tomáš Akvinský) 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26627" name="TextovéPole 2"/>
          <p:cNvSpPr txBox="1">
            <a:spLocks noChangeArrowheads="1"/>
          </p:cNvSpPr>
          <p:nvPr/>
        </p:nvSpPr>
        <p:spPr bwMode="auto">
          <a:xfrm>
            <a:off x="250825" y="115888"/>
            <a:ext cx="9051925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latin typeface="Constantia" pitchFamily="18" charset="0"/>
              </a:rPr>
              <a:t>Novověk</a:t>
            </a:r>
            <a:endParaRPr lang="cs-CZ" sz="3200">
              <a:latin typeface="Constantia" pitchFamily="18" charset="0"/>
            </a:endParaRP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Merkantilismus 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Fyziokratismus 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Klasická škola (Klasická politická ekonomie) </a:t>
            </a:r>
          </a:p>
          <a:p>
            <a:r>
              <a:rPr lang="cs-CZ" sz="2800" i="1">
                <a:latin typeface="Constantia" pitchFamily="18" charset="0"/>
              </a:rPr>
              <a:t>   Zakladatelem počátků moderní ekonomie se </a:t>
            </a:r>
          </a:p>
          <a:p>
            <a:r>
              <a:rPr lang="cs-CZ" sz="2800" i="1">
                <a:latin typeface="Constantia" pitchFamily="18" charset="0"/>
              </a:rPr>
              <a:t>   stal Adam Smith (1723–1790) se svým dílem </a:t>
            </a:r>
          </a:p>
          <a:p>
            <a:r>
              <a:rPr lang="cs-CZ" sz="2800" i="1">
                <a:latin typeface="Constantia" pitchFamily="18" charset="0"/>
              </a:rPr>
              <a:t>  „Pojednání o podstatě a původu bohatství národů“. </a:t>
            </a:r>
          </a:p>
          <a:p>
            <a:r>
              <a:rPr lang="cs-CZ" sz="2800" i="1">
                <a:latin typeface="Constantia" pitchFamily="18" charset="0"/>
              </a:rPr>
              <a:t>   Spolu s Davidem Ricardem a Johnem Stuartem Millem </a:t>
            </a:r>
          </a:p>
          <a:p>
            <a:r>
              <a:rPr lang="cs-CZ" sz="2800" i="1">
                <a:latin typeface="Constantia" pitchFamily="18" charset="0"/>
              </a:rPr>
              <a:t>   je považován za průkopníka klasické politické ekonomie. </a:t>
            </a:r>
          </a:p>
          <a:p>
            <a:r>
              <a:rPr lang="cs-CZ" sz="2800" i="1">
                <a:latin typeface="Constantia" pitchFamily="18" charset="0"/>
              </a:rPr>
              <a:t>  Ekonomika je dle této teorie ovládána svými vlastními </a:t>
            </a:r>
          </a:p>
          <a:p>
            <a:r>
              <a:rPr lang="cs-CZ" sz="2800" i="1">
                <a:latin typeface="Constantia" pitchFamily="18" charset="0"/>
              </a:rPr>
              <a:t>  zákony („neviditelná ruka trhu“). Teorie prosazuje </a:t>
            </a:r>
          </a:p>
          <a:p>
            <a:r>
              <a:rPr lang="cs-CZ" sz="2800" i="1">
                <a:latin typeface="Constantia" pitchFamily="18" charset="0"/>
              </a:rPr>
              <a:t>  zásady ekonomického liberalismu.</a:t>
            </a:r>
            <a:r>
              <a:rPr lang="cs-CZ" sz="3200">
                <a:latin typeface="Constantia" pitchFamily="18" charset="0"/>
              </a:rPr>
              <a:t> 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Německá historická škola 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Rakouská škola 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27651" name="TextovéPole 2"/>
          <p:cNvSpPr txBox="1">
            <a:spLocks noChangeArrowheads="1"/>
          </p:cNvSpPr>
          <p:nvPr/>
        </p:nvSpPr>
        <p:spPr bwMode="auto">
          <a:xfrm>
            <a:off x="0" y="0"/>
            <a:ext cx="9144000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</a:t>
            </a:r>
            <a:r>
              <a:rPr lang="cs-CZ" sz="3200" b="1">
                <a:latin typeface="Constantia" pitchFamily="18" charset="0"/>
              </a:rPr>
              <a:t>Neoklasická škola </a:t>
            </a:r>
          </a:p>
          <a:p>
            <a:r>
              <a:rPr lang="cs-CZ" sz="3200">
                <a:latin typeface="Constantia" pitchFamily="18" charset="0"/>
              </a:rPr>
              <a:t>  </a:t>
            </a:r>
            <a:r>
              <a:rPr lang="cs-CZ" sz="3200" i="1">
                <a:latin typeface="Constantia" pitchFamily="18" charset="0"/>
              </a:rPr>
              <a:t>V 70. letech 19. století navazují na klasickou </a:t>
            </a:r>
          </a:p>
          <a:p>
            <a:r>
              <a:rPr lang="cs-CZ" sz="3200" i="1">
                <a:latin typeface="Constantia" pitchFamily="18" charset="0"/>
              </a:rPr>
              <a:t>   politickou ekonomii počátky neoklasické </a:t>
            </a:r>
          </a:p>
          <a:p>
            <a:r>
              <a:rPr lang="cs-CZ" sz="3200" i="1">
                <a:latin typeface="Constantia" pitchFamily="18" charset="0"/>
              </a:rPr>
              <a:t>   ekonomie, která se více zaměřuje na rozbor </a:t>
            </a:r>
          </a:p>
          <a:p>
            <a:r>
              <a:rPr lang="cs-CZ" sz="3200" i="1">
                <a:latin typeface="Constantia" pitchFamily="18" charset="0"/>
              </a:rPr>
              <a:t>   menších ekonomických subjektů. Mezi teoretiky </a:t>
            </a:r>
          </a:p>
          <a:p>
            <a:r>
              <a:rPr lang="cs-CZ" sz="3200" i="1">
                <a:latin typeface="Constantia" pitchFamily="18" charset="0"/>
              </a:rPr>
              <a:t>   patří Alfred Marshall a další. </a:t>
            </a:r>
          </a:p>
          <a:p>
            <a:r>
              <a:rPr lang="cs-CZ" sz="3200" i="1">
                <a:latin typeface="Constantia" pitchFamily="18" charset="0"/>
              </a:rPr>
              <a:t>  Během 70. let 20. století se výrazně prosadil </a:t>
            </a:r>
          </a:p>
          <a:p>
            <a:r>
              <a:rPr lang="cs-CZ" sz="3200" i="1">
                <a:latin typeface="Constantia" pitchFamily="18" charset="0"/>
              </a:rPr>
              <a:t>  </a:t>
            </a:r>
            <a:r>
              <a:rPr lang="cs-CZ" sz="3200" b="1" i="1">
                <a:latin typeface="Constantia" pitchFamily="18" charset="0"/>
              </a:rPr>
              <a:t>monetarismus</a:t>
            </a:r>
            <a:r>
              <a:rPr lang="cs-CZ" sz="3200" i="1">
                <a:latin typeface="Constantia" pitchFamily="18" charset="0"/>
              </a:rPr>
              <a:t>, navazující na neoklasickou </a:t>
            </a:r>
          </a:p>
          <a:p>
            <a:r>
              <a:rPr lang="cs-CZ" sz="3200" i="1">
                <a:latin typeface="Constantia" pitchFamily="18" charset="0"/>
              </a:rPr>
              <a:t>  ekonomii a doporučující opětovnou ekonomickou </a:t>
            </a:r>
          </a:p>
          <a:p>
            <a:r>
              <a:rPr lang="cs-CZ" sz="3200" i="1">
                <a:latin typeface="Constantia" pitchFamily="18" charset="0"/>
              </a:rPr>
              <a:t>  liberalizaci. </a:t>
            </a:r>
          </a:p>
          <a:p>
            <a:r>
              <a:rPr lang="cs-CZ" sz="3200" i="1">
                <a:latin typeface="Constantia" pitchFamily="18" charset="0"/>
              </a:rPr>
              <a:t>  Paul A. Samuelson je spolu s Kenneth Arrowem </a:t>
            </a:r>
          </a:p>
          <a:p>
            <a:r>
              <a:rPr lang="cs-CZ" sz="3200" i="1">
                <a:latin typeface="Constantia" pitchFamily="18" charset="0"/>
              </a:rPr>
              <a:t>  považován za zakladatele moderní neoklasické </a:t>
            </a:r>
          </a:p>
          <a:p>
            <a:r>
              <a:rPr lang="cs-CZ" sz="3200" i="1">
                <a:latin typeface="Constantia" pitchFamily="18" charset="0"/>
              </a:rPr>
              <a:t>  ekonomie. V roce 1970 dostal Nobelovu cenu.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28675" name="TextovéPole 2"/>
          <p:cNvSpPr txBox="1">
            <a:spLocks noChangeArrowheads="1"/>
          </p:cNvSpPr>
          <p:nvPr/>
        </p:nvSpPr>
        <p:spPr bwMode="auto">
          <a:xfrm>
            <a:off x="179388" y="188913"/>
            <a:ext cx="9144000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3200" b="1">
                <a:latin typeface="Constantia" pitchFamily="18" charset="0"/>
              </a:rPr>
              <a:t> Keynesiánství </a:t>
            </a:r>
          </a:p>
          <a:p>
            <a:r>
              <a:rPr lang="cs-CZ" sz="3200">
                <a:latin typeface="Constantia" pitchFamily="18" charset="0"/>
              </a:rPr>
              <a:t>  Ve 30. letech 20. století Angličan John Maynard </a:t>
            </a:r>
          </a:p>
          <a:p>
            <a:r>
              <a:rPr lang="cs-CZ" sz="3200">
                <a:latin typeface="Constantia" pitchFamily="18" charset="0"/>
              </a:rPr>
              <a:t>  Keynes reagoval na hlubokou hospodářskou krizi </a:t>
            </a:r>
          </a:p>
          <a:p>
            <a:r>
              <a:rPr lang="cs-CZ" sz="3200">
                <a:latin typeface="Constantia" pitchFamily="18" charset="0"/>
              </a:rPr>
              <a:t>  a definoval teorii keynesovské makroekonomie </a:t>
            </a:r>
          </a:p>
          <a:p>
            <a:r>
              <a:rPr lang="cs-CZ" sz="3200">
                <a:latin typeface="Constantia" pitchFamily="18" charset="0"/>
              </a:rPr>
              <a:t> (keynesiánství), ve které prosazuje stabilizaci </a:t>
            </a:r>
          </a:p>
          <a:p>
            <a:r>
              <a:rPr lang="cs-CZ" sz="3200">
                <a:latin typeface="Constantia" pitchFamily="18" charset="0"/>
              </a:rPr>
              <a:t>  kapitalistických ekonomik za pomocí státních </a:t>
            </a:r>
          </a:p>
          <a:p>
            <a:r>
              <a:rPr lang="cs-CZ" sz="3200">
                <a:latin typeface="Constantia" pitchFamily="18" charset="0"/>
              </a:rPr>
              <a:t>  zásahů. </a:t>
            </a:r>
          </a:p>
          <a:p>
            <a:endParaRPr lang="cs-CZ" sz="1400">
              <a:latin typeface="Constantia" pitchFamily="18" charset="0"/>
            </a:endParaRPr>
          </a:p>
          <a:p>
            <a:pPr>
              <a:buFont typeface="Arial" charset="0"/>
              <a:buChar char="•"/>
            </a:pPr>
            <a:r>
              <a:rPr lang="cs-CZ" sz="3200" b="1">
                <a:latin typeface="Constantia" pitchFamily="18" charset="0"/>
              </a:rPr>
              <a:t> Současnost</a:t>
            </a:r>
          </a:p>
          <a:p>
            <a:r>
              <a:rPr lang="cs-CZ" sz="3200">
                <a:latin typeface="Constantia" pitchFamily="18" charset="0"/>
              </a:rPr>
              <a:t>   Současné ekonomické teorie čerpají z </a:t>
            </a:r>
          </a:p>
          <a:p>
            <a:r>
              <a:rPr lang="cs-CZ" sz="3200">
                <a:latin typeface="Constantia" pitchFamily="18" charset="0"/>
              </a:rPr>
              <a:t>   keynesiánství i neoklasické ekonomie, nebo </a:t>
            </a:r>
          </a:p>
          <a:p>
            <a:r>
              <a:rPr lang="cs-CZ" sz="3200">
                <a:latin typeface="Constantia" pitchFamily="18" charset="0"/>
              </a:rPr>
              <a:t>   se stavějí za institucionální ekonomii, nový </a:t>
            </a:r>
          </a:p>
          <a:p>
            <a:r>
              <a:rPr lang="cs-CZ" sz="3200">
                <a:latin typeface="Constantia" pitchFamily="18" charset="0"/>
              </a:rPr>
              <a:t>   proud zdůrazňující ekonomickou roli institucí. 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29699" name="TextovéPole 2"/>
          <p:cNvSpPr txBox="1">
            <a:spLocks noChangeArrowheads="1"/>
          </p:cNvSpPr>
          <p:nvPr/>
        </p:nvSpPr>
        <p:spPr bwMode="auto">
          <a:xfrm>
            <a:off x="0" y="188913"/>
            <a:ext cx="93853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Pojem ekonomika může mít tyto významy:</a:t>
            </a:r>
            <a:endParaRPr lang="cs-CZ" sz="3200">
              <a:solidFill>
                <a:srgbClr val="FFC000"/>
              </a:solidFill>
              <a:latin typeface="Constantia" pitchFamily="18" charset="0"/>
            </a:endParaRPr>
          </a:p>
          <a:p>
            <a:r>
              <a:rPr lang="cs-CZ">
                <a:latin typeface="Constantia" pitchFamily="18" charset="0"/>
              </a:rPr>
              <a:t> </a:t>
            </a:r>
          </a:p>
          <a:p>
            <a:pPr>
              <a:buFont typeface="Wingdings" pitchFamily="2" charset="2"/>
              <a:buChar char="§"/>
            </a:pPr>
            <a:r>
              <a:rPr lang="cs-CZ" sz="3200" b="1">
                <a:latin typeface="Constantia" pitchFamily="18" charset="0"/>
              </a:rPr>
              <a:t> hospodářství: </a:t>
            </a:r>
            <a:r>
              <a:rPr lang="cs-CZ" sz="3200">
                <a:latin typeface="Constantia" pitchFamily="18" charset="0"/>
              </a:rPr>
              <a:t>nadnárodní, národní, podnikové </a:t>
            </a:r>
          </a:p>
          <a:p>
            <a:pPr>
              <a:buFont typeface="Wingdings" pitchFamily="2" charset="2"/>
              <a:buChar char="§"/>
            </a:pPr>
            <a:r>
              <a:rPr lang="cs-CZ" sz="3200" b="1">
                <a:latin typeface="Constantia" pitchFamily="18" charset="0"/>
              </a:rPr>
              <a:t> hospodaření: </a:t>
            </a:r>
            <a:r>
              <a:rPr lang="cs-CZ" sz="3200">
                <a:latin typeface="Constantia" pitchFamily="18" charset="0"/>
              </a:rPr>
              <a:t>ekonomické činnosti, jako je </a:t>
            </a:r>
          </a:p>
          <a:p>
            <a:r>
              <a:rPr lang="cs-CZ" sz="3200">
                <a:latin typeface="Constantia" pitchFamily="18" charset="0"/>
              </a:rPr>
              <a:t>   plánování, organizace, výroba, prodej, investování </a:t>
            </a:r>
          </a:p>
          <a:p>
            <a:pPr>
              <a:buFont typeface="Wingdings" pitchFamily="2" charset="2"/>
              <a:buChar char="§"/>
            </a:pPr>
            <a:r>
              <a:rPr lang="cs-CZ" sz="3200" b="1">
                <a:latin typeface="Constantia" pitchFamily="18" charset="0"/>
              </a:rPr>
              <a:t> hospodárnost: </a:t>
            </a:r>
            <a:r>
              <a:rPr lang="cs-CZ" sz="3200">
                <a:latin typeface="Constantia" pitchFamily="18" charset="0"/>
              </a:rPr>
              <a:t>využití dostupných prostředků </a:t>
            </a:r>
          </a:p>
          <a:p>
            <a:r>
              <a:rPr lang="cs-CZ" sz="3200">
                <a:latin typeface="Constantia" pitchFamily="18" charset="0"/>
              </a:rPr>
              <a:t>   ekonomickými subjekty tak, aby bylo dosaženo </a:t>
            </a:r>
          </a:p>
          <a:p>
            <a:r>
              <a:rPr lang="cs-CZ" sz="3200">
                <a:latin typeface="Constantia" pitchFamily="18" charset="0"/>
              </a:rPr>
              <a:t>   minimálních nákladů a zároveň maximálního </a:t>
            </a:r>
          </a:p>
          <a:p>
            <a:r>
              <a:rPr lang="cs-CZ" sz="3200">
                <a:latin typeface="Constantia" pitchFamily="18" charset="0"/>
              </a:rPr>
              <a:t>   možného zisku.</a:t>
            </a:r>
          </a:p>
          <a:p>
            <a:endParaRPr lang="cs-CZ">
              <a:latin typeface="Constantia" pitchFamily="18" charset="0"/>
            </a:endParaRPr>
          </a:p>
          <a:p>
            <a:r>
              <a:rPr lang="cs-CZ" sz="3200">
                <a:latin typeface="Constantia" pitchFamily="18" charset="0"/>
              </a:rPr>
              <a:t>  </a:t>
            </a:r>
            <a:r>
              <a:rPr lang="cs-CZ" sz="3200" b="1">
                <a:latin typeface="Constantia" pitchFamily="18" charset="0"/>
              </a:rPr>
              <a:t>V ekonomice lze rozpoznat děje jako</a:t>
            </a:r>
            <a:r>
              <a:rPr lang="cs-CZ" sz="3200">
                <a:latin typeface="Constantia" pitchFamily="18" charset="0"/>
              </a:rPr>
              <a:t>:</a:t>
            </a:r>
          </a:p>
          <a:p>
            <a:r>
              <a:rPr lang="cs-CZ" sz="3200">
                <a:latin typeface="Constantia" pitchFamily="18" charset="0"/>
              </a:rPr>
              <a:t>  výrobu, přerozdělování, směnu </a:t>
            </a:r>
          </a:p>
          <a:p>
            <a:r>
              <a:rPr lang="cs-CZ" sz="3200">
                <a:latin typeface="Constantia" pitchFamily="18" charset="0"/>
              </a:rPr>
              <a:t>  a spotřebu statků a služeb.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12291" name="TextovéPole 2"/>
          <p:cNvSpPr txBox="1">
            <a:spLocks noChangeArrowheads="1"/>
          </p:cNvSpPr>
          <p:nvPr/>
        </p:nvSpPr>
        <p:spPr bwMode="auto">
          <a:xfrm>
            <a:off x="179388" y="188913"/>
            <a:ext cx="8674100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>
                <a:solidFill>
                  <a:srgbClr val="FFC000"/>
                </a:solidFill>
                <a:latin typeface="Constantia" pitchFamily="18" charset="0"/>
              </a:rPr>
              <a:t>Ekonomie</a:t>
            </a:r>
          </a:p>
          <a:p>
            <a:pPr>
              <a:buFont typeface="Arial" charset="0"/>
              <a:buChar char="•"/>
            </a:pPr>
            <a:r>
              <a:rPr lang="cs-CZ" sz="3600">
                <a:latin typeface="Constantia" pitchFamily="18" charset="0"/>
              </a:rPr>
              <a:t> interdisciplinární věda zkoumající zejm.</a:t>
            </a:r>
          </a:p>
          <a:p>
            <a:r>
              <a:rPr lang="cs-CZ" sz="3600">
                <a:latin typeface="Constantia" pitchFamily="18" charset="0"/>
              </a:rPr>
              <a:t>   chování ekonomických subjektů</a:t>
            </a:r>
          </a:p>
          <a:p>
            <a:pPr>
              <a:buFont typeface="Arial" charset="0"/>
              <a:buChar char="•"/>
            </a:pPr>
            <a:r>
              <a:rPr lang="cs-CZ" sz="3600">
                <a:latin typeface="Constantia" pitchFamily="18" charset="0"/>
              </a:rPr>
              <a:t> hospodárnost, úspornost, …</a:t>
            </a:r>
          </a:p>
          <a:p>
            <a:endParaRPr lang="cs-CZ">
              <a:latin typeface="Constantia" pitchFamily="18" charset="0"/>
            </a:endParaRPr>
          </a:p>
          <a:p>
            <a:r>
              <a:rPr lang="cs-CZ" sz="3600" b="1">
                <a:solidFill>
                  <a:srgbClr val="FFC000"/>
                </a:solidFill>
                <a:latin typeface="Constantia" pitchFamily="18" charset="0"/>
              </a:rPr>
              <a:t>Ekonomika</a:t>
            </a:r>
          </a:p>
          <a:p>
            <a:pPr>
              <a:buFont typeface="Arial" charset="0"/>
              <a:buChar char="•"/>
            </a:pPr>
            <a:r>
              <a:rPr lang="cs-CZ" sz="3600">
                <a:latin typeface="Constantia" pitchFamily="18" charset="0"/>
              </a:rPr>
              <a:t> hospodářství určitého státu jako celek</a:t>
            </a:r>
          </a:p>
          <a:p>
            <a:pPr>
              <a:buFont typeface="Arial" charset="0"/>
              <a:buChar char="•"/>
            </a:pPr>
            <a:r>
              <a:rPr lang="cs-CZ" sz="3600">
                <a:latin typeface="Constantia" pitchFamily="18" charset="0"/>
              </a:rPr>
              <a:t> obor zkoumající jednotlivé úseky NH</a:t>
            </a:r>
          </a:p>
          <a:p>
            <a:pPr>
              <a:buFont typeface="Arial" charset="0"/>
              <a:buChar char="•"/>
            </a:pPr>
            <a:endParaRPr lang="cs-CZ">
              <a:latin typeface="Constantia" pitchFamily="18" charset="0"/>
            </a:endParaRPr>
          </a:p>
          <a:p>
            <a:r>
              <a:rPr lang="cs-CZ" sz="3600" b="1">
                <a:solidFill>
                  <a:srgbClr val="FFC000"/>
                </a:solidFill>
                <a:latin typeface="Constantia" pitchFamily="18" charset="0"/>
              </a:rPr>
              <a:t>Ekonomie je věda zabývající se lidským</a:t>
            </a:r>
          </a:p>
          <a:p>
            <a:r>
              <a:rPr lang="cs-CZ" sz="3600" b="1">
                <a:solidFill>
                  <a:srgbClr val="FFC000"/>
                </a:solidFill>
                <a:latin typeface="Constantia" pitchFamily="18" charset="0"/>
              </a:rPr>
              <a:t>jednáním ve světe omezených zdrojů</a:t>
            </a:r>
          </a:p>
          <a:p>
            <a:r>
              <a:rPr lang="cs-CZ" sz="3600" b="1">
                <a:solidFill>
                  <a:srgbClr val="FFC000"/>
                </a:solidFill>
                <a:latin typeface="Constantia" pitchFamily="18" charset="0"/>
              </a:rPr>
              <a:t>a neomezených potřeb.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30723" name="TextovéPole 2"/>
          <p:cNvSpPr txBox="1">
            <a:spLocks noChangeArrowheads="1"/>
          </p:cNvSpPr>
          <p:nvPr/>
        </p:nvSpPr>
        <p:spPr bwMode="auto">
          <a:xfrm>
            <a:off x="179388" y="260350"/>
            <a:ext cx="8726487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solidFill>
                  <a:srgbClr val="FFC000"/>
                </a:solidFill>
                <a:latin typeface="Constantia" pitchFamily="18" charset="0"/>
              </a:rPr>
              <a:t>Ekonomické subjekty</a:t>
            </a:r>
          </a:p>
          <a:p>
            <a:endParaRPr lang="cs-CZ" sz="3200">
              <a:solidFill>
                <a:srgbClr val="FFC000"/>
              </a:solidFill>
              <a:latin typeface="Constantia" pitchFamily="18" charset="0"/>
            </a:endParaRPr>
          </a:p>
          <a:p>
            <a:r>
              <a:rPr lang="cs-CZ" sz="3200">
                <a:latin typeface="Constantia" pitchFamily="18" charset="0"/>
              </a:rPr>
              <a:t>V ekonomickém životě společnosti mají zásadní </a:t>
            </a:r>
          </a:p>
          <a:p>
            <a:r>
              <a:rPr lang="cs-CZ" sz="3200">
                <a:latin typeface="Constantia" pitchFamily="18" charset="0"/>
              </a:rPr>
              <a:t>význam následující ekonomické subjekty:</a:t>
            </a:r>
          </a:p>
          <a:p>
            <a:endParaRPr lang="cs-CZ" sz="1400">
              <a:latin typeface="Constant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>
                <a:latin typeface="Constantia" pitchFamily="18" charset="0"/>
              </a:rPr>
              <a:t> domácnosti</a:t>
            </a:r>
            <a:r>
              <a:rPr lang="cs-CZ" sz="3200">
                <a:latin typeface="Constantia" pitchFamily="18" charset="0"/>
              </a:rPr>
              <a:t>:  </a:t>
            </a:r>
          </a:p>
          <a:p>
            <a:r>
              <a:rPr lang="cs-CZ" sz="3200">
                <a:latin typeface="Constantia" pitchFamily="18" charset="0"/>
              </a:rPr>
              <a:t>    sestávající z jednotlivých členů, </a:t>
            </a:r>
          </a:p>
          <a:p>
            <a:r>
              <a:rPr lang="cs-CZ" sz="3200">
                <a:latin typeface="Constantia" pitchFamily="18" charset="0"/>
              </a:rPr>
              <a:t>    kteří mají vlastní ekonomické potřeby, hledají </a:t>
            </a:r>
          </a:p>
          <a:p>
            <a:r>
              <a:rPr lang="cs-CZ" sz="3200">
                <a:latin typeface="Constantia" pitchFamily="18" charset="0"/>
              </a:rPr>
              <a:t>    proto cesty k získání statků a služeb </a:t>
            </a:r>
          </a:p>
          <a:p>
            <a:r>
              <a:rPr lang="cs-CZ" sz="3200">
                <a:latin typeface="Constantia" pitchFamily="18" charset="0"/>
              </a:rPr>
              <a:t>    (např. směnou), </a:t>
            </a:r>
          </a:p>
          <a:p>
            <a:r>
              <a:rPr lang="cs-CZ" sz="3200">
                <a:latin typeface="Constantia" pitchFamily="18" charset="0"/>
              </a:rPr>
              <a:t>    mezi subjekty jsou domácnosti zpravidla </a:t>
            </a:r>
          </a:p>
          <a:p>
            <a:r>
              <a:rPr lang="cs-CZ" sz="3200">
                <a:latin typeface="Constantia" pitchFamily="18" charset="0"/>
              </a:rPr>
              <a:t>    nejpočetnější .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31747" name="TextovéPole 2"/>
          <p:cNvSpPr txBox="1">
            <a:spLocks noChangeArrowheads="1"/>
          </p:cNvSpPr>
          <p:nvPr/>
        </p:nvSpPr>
        <p:spPr bwMode="auto">
          <a:xfrm>
            <a:off x="107950" y="115888"/>
            <a:ext cx="9142413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>
                <a:latin typeface="Constantia" pitchFamily="18" charset="0"/>
              </a:rPr>
              <a:t> Firmy (podniky)</a:t>
            </a:r>
          </a:p>
          <a:p>
            <a:r>
              <a:rPr lang="cs-CZ" sz="3200" b="1">
                <a:latin typeface="Constantia" pitchFamily="18" charset="0"/>
              </a:rPr>
              <a:t>    </a:t>
            </a:r>
            <a:r>
              <a:rPr lang="cs-CZ" sz="3200">
                <a:latin typeface="Constantia" pitchFamily="18" charset="0"/>
              </a:rPr>
              <a:t>výrobní, prodejní subjekty či subjekty </a:t>
            </a:r>
          </a:p>
          <a:p>
            <a:r>
              <a:rPr lang="cs-CZ" sz="3200">
                <a:latin typeface="Constantia" pitchFamily="18" charset="0"/>
              </a:rPr>
              <a:t>    poskytující služby, jsou ekonomicky činné za </a:t>
            </a:r>
          </a:p>
          <a:p>
            <a:r>
              <a:rPr lang="cs-CZ" sz="3200">
                <a:latin typeface="Constantia" pitchFamily="18" charset="0"/>
              </a:rPr>
              <a:t>    účelem zisku </a:t>
            </a:r>
          </a:p>
          <a:p>
            <a:pPr>
              <a:buFont typeface="Wingdings" pitchFamily="2" charset="2"/>
              <a:buChar char="Ø"/>
            </a:pPr>
            <a:r>
              <a:rPr lang="cs-CZ" sz="3200" b="1">
                <a:latin typeface="Constantia" pitchFamily="18" charset="0"/>
              </a:rPr>
              <a:t> stát (vláda, samospráva)</a:t>
            </a:r>
            <a:endParaRPr lang="cs-CZ" sz="3200">
              <a:latin typeface="Constantia" pitchFamily="18" charset="0"/>
            </a:endParaRPr>
          </a:p>
          <a:p>
            <a:r>
              <a:rPr lang="cs-CZ" sz="3200">
                <a:latin typeface="Constantia" pitchFamily="18" charset="0"/>
              </a:rPr>
              <a:t>    sestávající ze všech orgánů státní moci, tyto </a:t>
            </a:r>
          </a:p>
          <a:p>
            <a:r>
              <a:rPr lang="cs-CZ" sz="3200">
                <a:latin typeface="Constantia" pitchFamily="18" charset="0"/>
              </a:rPr>
              <a:t>    definují pravidla, v rámci kterých budou </a:t>
            </a:r>
          </a:p>
          <a:p>
            <a:r>
              <a:rPr lang="cs-CZ" sz="3200">
                <a:latin typeface="Constantia" pitchFamily="18" charset="0"/>
              </a:rPr>
              <a:t>    ekonomické procesy probíhat, stát sám o sobě </a:t>
            </a:r>
          </a:p>
          <a:p>
            <a:r>
              <a:rPr lang="cs-CZ" sz="3200">
                <a:latin typeface="Constantia" pitchFamily="18" charset="0"/>
              </a:rPr>
              <a:t>    má též, podobně jako firmy, své vlastní potřeby, </a:t>
            </a:r>
          </a:p>
          <a:p>
            <a:r>
              <a:rPr lang="cs-CZ" sz="3200">
                <a:latin typeface="Constantia" pitchFamily="18" charset="0"/>
              </a:rPr>
              <a:t>    kterým vyhovuje vynakládáním dalších </a:t>
            </a:r>
          </a:p>
          <a:p>
            <a:r>
              <a:rPr lang="cs-CZ" sz="3200">
                <a:latin typeface="Constantia" pitchFamily="18" charset="0"/>
              </a:rPr>
              <a:t>    prostředků, mezi úkoly státu v ekonomice </a:t>
            </a:r>
          </a:p>
          <a:p>
            <a:r>
              <a:rPr lang="cs-CZ" sz="3200">
                <a:latin typeface="Constantia" pitchFamily="18" charset="0"/>
              </a:rPr>
              <a:t>    náleží zejména zvyšování efektivnosti, </a:t>
            </a:r>
          </a:p>
          <a:p>
            <a:r>
              <a:rPr lang="cs-CZ" sz="3200">
                <a:latin typeface="Constantia" pitchFamily="18" charset="0"/>
              </a:rPr>
              <a:t>    spravedlivosti a stability ekonomického systému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32771" name="TextovéPole 2"/>
          <p:cNvSpPr txBox="1">
            <a:spLocks noChangeArrowheads="1"/>
          </p:cNvSpPr>
          <p:nvPr/>
        </p:nvSpPr>
        <p:spPr bwMode="auto">
          <a:xfrm>
            <a:off x="0" y="115888"/>
            <a:ext cx="9196388" cy="628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>
                <a:latin typeface="Constantia" pitchFamily="18" charset="0"/>
              </a:rPr>
              <a:t> </a:t>
            </a:r>
            <a:r>
              <a:rPr lang="cs-CZ" b="1">
                <a:latin typeface="Constantia" pitchFamily="18" charset="0"/>
              </a:rPr>
              <a:t> </a:t>
            </a:r>
            <a:r>
              <a:rPr lang="cs-CZ" sz="3200" b="1">
                <a:latin typeface="Constantia" pitchFamily="18" charset="0"/>
              </a:rPr>
              <a:t>zahraniční subjekty</a:t>
            </a:r>
            <a:endParaRPr lang="cs-CZ" sz="3200">
              <a:latin typeface="Constantia" pitchFamily="18" charset="0"/>
            </a:endParaRPr>
          </a:p>
          <a:p>
            <a:r>
              <a:rPr lang="cs-CZ" sz="3200">
                <a:latin typeface="Constantia" pitchFamily="18" charset="0"/>
              </a:rPr>
              <a:t>    domácnosti, firmy a vlády mimo národní </a:t>
            </a:r>
          </a:p>
          <a:p>
            <a:r>
              <a:rPr lang="cs-CZ" sz="3200">
                <a:latin typeface="Constantia" pitchFamily="18" charset="0"/>
              </a:rPr>
              <a:t>    ekonomiku, vstupující do ní zvenčí, platí pro ně </a:t>
            </a:r>
          </a:p>
          <a:p>
            <a:r>
              <a:rPr lang="cs-CZ" sz="3200">
                <a:latin typeface="Constantia" pitchFamily="18" charset="0"/>
              </a:rPr>
              <a:t>    ve většině případů zvláštní režim vztahů, musí </a:t>
            </a:r>
          </a:p>
          <a:p>
            <a:r>
              <a:rPr lang="cs-CZ" sz="3200">
                <a:latin typeface="Constantia" pitchFamily="18" charset="0"/>
              </a:rPr>
              <a:t>    být zajištěno ošetření jejich postavení </a:t>
            </a:r>
          </a:p>
          <a:p>
            <a:r>
              <a:rPr lang="cs-CZ" sz="3200">
                <a:latin typeface="Constantia" pitchFamily="18" charset="0"/>
              </a:rPr>
              <a:t>    v rozdílných právních systémech.</a:t>
            </a:r>
          </a:p>
          <a:p>
            <a:endParaRPr lang="cs-CZ">
              <a:latin typeface="Constant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>
                <a:latin typeface="Constantia" pitchFamily="18" charset="0"/>
              </a:rPr>
              <a:t> neziskové subjekty</a:t>
            </a:r>
          </a:p>
          <a:p>
            <a:r>
              <a:rPr lang="cs-CZ" sz="3200" b="1">
                <a:latin typeface="Constantia" pitchFamily="18" charset="0"/>
              </a:rPr>
              <a:t>    </a:t>
            </a:r>
            <a:r>
              <a:rPr lang="cs-CZ" sz="3200">
                <a:latin typeface="Constantia" pitchFamily="18" charset="0"/>
              </a:rPr>
              <a:t>spolky, nadace a strany s ekonomicky obdobným </a:t>
            </a:r>
          </a:p>
          <a:p>
            <a:r>
              <a:rPr lang="cs-CZ" sz="3200">
                <a:latin typeface="Constantia" pitchFamily="18" charset="0"/>
              </a:rPr>
              <a:t>    postavením, jako domácnosti s větším důrazem </a:t>
            </a:r>
          </a:p>
          <a:p>
            <a:r>
              <a:rPr lang="cs-CZ" sz="3200">
                <a:latin typeface="Constantia" pitchFamily="18" charset="0"/>
              </a:rPr>
              <a:t>    na autonomní přerozdělování; jejich cílem je </a:t>
            </a:r>
          </a:p>
          <a:p>
            <a:r>
              <a:rPr lang="cs-CZ" sz="3200">
                <a:latin typeface="Constantia" pitchFamily="18" charset="0"/>
              </a:rPr>
              <a:t>    bezprostřední dosahování konkrétních potřeb </a:t>
            </a:r>
          </a:p>
          <a:p>
            <a:r>
              <a:rPr lang="cs-CZ" sz="3200">
                <a:latin typeface="Constantia" pitchFamily="18" charset="0"/>
              </a:rPr>
              <a:t>    bez organizování výroby a směny.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950" y="188913"/>
            <a:ext cx="8089900" cy="64944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rgbClr val="FFC000"/>
                </a:solidFill>
                <a:latin typeface="+mn-lt"/>
              </a:rPr>
              <a:t>Ekonomické systémy</a:t>
            </a:r>
            <a:endParaRPr lang="cs-CZ" sz="3200" dirty="0">
              <a:solidFill>
                <a:srgbClr val="FFC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Každá ekonomika musí pro zajištění svého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fungování splnit několik základních úkolů,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které lze shrnout do tří otázek: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200" b="1" dirty="0">
                <a:latin typeface="+mn-lt"/>
              </a:rPr>
              <a:t>co a kolik vyrábět</a:t>
            </a:r>
            <a:endParaRPr lang="cs-CZ" sz="3200" dirty="0"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   definice struktury a množství výroby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cs-CZ" sz="3200" b="1" dirty="0">
                <a:latin typeface="+mn-lt"/>
              </a:rPr>
              <a:t>jak vyrábět</a:t>
            </a:r>
            <a:endParaRPr lang="cs-CZ" sz="3200" dirty="0"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   stanovení vyrábějícího subjektu, způsobu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   výroby, určení zdrojů a nástrojů výroby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cs-CZ" sz="3200" b="1" dirty="0">
                <a:latin typeface="+mn-lt"/>
              </a:rPr>
              <a:t>pro koho vyrábět</a:t>
            </a:r>
            <a:endParaRPr lang="cs-CZ" sz="3200" dirty="0"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   pravidla, podle kterých dojde k rozdělení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   produktů mezi spotřebitele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950" y="260350"/>
            <a:ext cx="8769350" cy="52943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Vzhledem k tomu, jakým způsobem výše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uvedené otázky řeší různé ekonomické systémy,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je možné rozeznávat následující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4 významné skupiny: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200" dirty="0"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200" dirty="0">
                <a:latin typeface="+mn-lt"/>
              </a:rPr>
              <a:t>Zvykový systém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200" dirty="0">
                <a:latin typeface="+mn-lt"/>
              </a:rPr>
              <a:t>Tržní systém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200" dirty="0">
                <a:latin typeface="+mn-lt"/>
              </a:rPr>
              <a:t>Centrálně plánovaný systém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200" dirty="0">
                <a:latin typeface="+mn-lt"/>
              </a:rPr>
              <a:t>Smíšený systém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35843" name="TextovéPole 2"/>
          <p:cNvSpPr txBox="1">
            <a:spLocks noChangeArrowheads="1"/>
          </p:cNvSpPr>
          <p:nvPr/>
        </p:nvSpPr>
        <p:spPr bwMode="auto">
          <a:xfrm>
            <a:off x="107950" y="115888"/>
            <a:ext cx="9036050" cy="631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latin typeface="Constantia" pitchFamily="18" charset="0"/>
              </a:rPr>
              <a:t>V ekonomice je možné rozeznat čtyři sektory, </a:t>
            </a:r>
          </a:p>
          <a:p>
            <a:r>
              <a:rPr lang="cs-CZ" sz="2800" b="1">
                <a:latin typeface="Constantia" pitchFamily="18" charset="0"/>
              </a:rPr>
              <a:t>lišící se druhem ekonomické činnosti:</a:t>
            </a:r>
            <a:endParaRPr lang="cs-CZ" sz="2800">
              <a:latin typeface="Constantia" pitchFamily="18" charset="0"/>
            </a:endParaRPr>
          </a:p>
          <a:p>
            <a:endParaRPr lang="cs-CZ" sz="1200">
              <a:latin typeface="Constantia" pitchFamily="18" charset="0"/>
            </a:endParaRPr>
          </a:p>
          <a:p>
            <a:r>
              <a:rPr lang="cs-CZ" sz="2800" b="1">
                <a:solidFill>
                  <a:srgbClr val="FFC000"/>
                </a:solidFill>
                <a:latin typeface="Constantia" pitchFamily="18" charset="0"/>
              </a:rPr>
              <a:t>primární sektor</a:t>
            </a:r>
            <a:r>
              <a:rPr lang="cs-CZ" sz="2800" b="1">
                <a:latin typeface="Constantia" pitchFamily="18" charset="0"/>
              </a:rPr>
              <a:t>: </a:t>
            </a:r>
            <a:r>
              <a:rPr lang="cs-CZ" sz="2800">
                <a:latin typeface="Constantia" pitchFamily="18" charset="0"/>
              </a:rPr>
              <a:t>činnost zemědělství, hornictví </a:t>
            </a:r>
          </a:p>
          <a:p>
            <a:r>
              <a:rPr lang="cs-CZ" sz="2800">
                <a:latin typeface="Constantia" pitchFamily="18" charset="0"/>
              </a:rPr>
              <a:t>a příbuzných oborů, ve vyspělých ekonomikách je </a:t>
            </a:r>
          </a:p>
          <a:p>
            <a:r>
              <a:rPr lang="cs-CZ" sz="2800">
                <a:latin typeface="Constantia" pitchFamily="18" charset="0"/>
              </a:rPr>
              <a:t>jeho význam utlumen </a:t>
            </a:r>
          </a:p>
          <a:p>
            <a:r>
              <a:rPr lang="cs-CZ" sz="2800" b="1">
                <a:solidFill>
                  <a:srgbClr val="FFC000"/>
                </a:solidFill>
                <a:latin typeface="Constantia" pitchFamily="18" charset="0"/>
              </a:rPr>
              <a:t>sekundární sektor</a:t>
            </a:r>
            <a:r>
              <a:rPr lang="cs-CZ" sz="2800" b="1">
                <a:latin typeface="Constantia" pitchFamily="18" charset="0"/>
              </a:rPr>
              <a:t>: </a:t>
            </a:r>
            <a:r>
              <a:rPr lang="cs-CZ" sz="2800">
                <a:latin typeface="Constantia" pitchFamily="18" charset="0"/>
              </a:rPr>
              <a:t>zpracovatelský průmysl </a:t>
            </a:r>
          </a:p>
          <a:p>
            <a:r>
              <a:rPr lang="cs-CZ" sz="2800">
                <a:latin typeface="Constantia" pitchFamily="18" charset="0"/>
              </a:rPr>
              <a:t>(např. potravinářství, strojírenství), podíl </a:t>
            </a:r>
          </a:p>
          <a:p>
            <a:r>
              <a:rPr lang="cs-CZ" sz="2800">
                <a:latin typeface="Constantia" pitchFamily="18" charset="0"/>
              </a:rPr>
              <a:t>sekundáru ve vyspělých ekonomikách stagnuje </a:t>
            </a:r>
          </a:p>
          <a:p>
            <a:r>
              <a:rPr lang="cs-CZ" sz="2800" b="1">
                <a:solidFill>
                  <a:srgbClr val="FFC000"/>
                </a:solidFill>
                <a:latin typeface="Constantia" pitchFamily="18" charset="0"/>
              </a:rPr>
              <a:t>terciární sektor</a:t>
            </a:r>
            <a:r>
              <a:rPr lang="cs-CZ" sz="2800" b="1">
                <a:latin typeface="Constantia" pitchFamily="18" charset="0"/>
              </a:rPr>
              <a:t>: </a:t>
            </a:r>
            <a:r>
              <a:rPr lang="cs-CZ" sz="2800">
                <a:latin typeface="Constantia" pitchFamily="18" charset="0"/>
              </a:rPr>
              <a:t>služby a související ekonomické </a:t>
            </a:r>
          </a:p>
          <a:p>
            <a:r>
              <a:rPr lang="cs-CZ" sz="2800">
                <a:latin typeface="Constantia" pitchFamily="18" charset="0"/>
              </a:rPr>
              <a:t>činnosti, ve vyspělých ekonomikách zcela </a:t>
            </a:r>
          </a:p>
          <a:p>
            <a:r>
              <a:rPr lang="cs-CZ" sz="2800">
                <a:latin typeface="Constantia" pitchFamily="18" charset="0"/>
              </a:rPr>
              <a:t>dominuje nad ostatními sektory </a:t>
            </a:r>
          </a:p>
          <a:p>
            <a:r>
              <a:rPr lang="cs-CZ" sz="2800" b="1">
                <a:solidFill>
                  <a:srgbClr val="FFC000"/>
                </a:solidFill>
                <a:latin typeface="Constantia" pitchFamily="18" charset="0"/>
              </a:rPr>
              <a:t>kvarternární sektor</a:t>
            </a:r>
            <a:r>
              <a:rPr lang="cs-CZ" sz="2800" b="1">
                <a:latin typeface="Constantia" pitchFamily="18" charset="0"/>
              </a:rPr>
              <a:t>: </a:t>
            </a:r>
            <a:r>
              <a:rPr lang="cs-CZ" sz="2800">
                <a:latin typeface="Constantia" pitchFamily="18" charset="0"/>
              </a:rPr>
              <a:t>činnosti ve vědě, výzkumu, </a:t>
            </a:r>
          </a:p>
          <a:p>
            <a:r>
              <a:rPr lang="cs-CZ" sz="2800">
                <a:latin typeface="Constantia" pitchFamily="18" charset="0"/>
              </a:rPr>
              <a:t>školství, podíl tohoto sektoru prudce narůstá </a:t>
            </a:r>
          </a:p>
          <a:p>
            <a:r>
              <a:rPr lang="cs-CZ" sz="2800">
                <a:latin typeface="Constantia" pitchFamily="18" charset="0"/>
              </a:rPr>
              <a:t>zejména v nejvyspělejších ekonomikách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13315" name="TextovéPole 2"/>
          <p:cNvSpPr txBox="1">
            <a:spLocks noChangeArrowheads="1"/>
          </p:cNvSpPr>
          <p:nvPr/>
        </p:nvSpPr>
        <p:spPr bwMode="auto">
          <a:xfrm>
            <a:off x="323850" y="404813"/>
            <a:ext cx="8610600" cy="695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>
                <a:latin typeface="Constantia" pitchFamily="18" charset="0"/>
              </a:rPr>
              <a:t>Pro ekonomické zákonitosti je typické, </a:t>
            </a:r>
          </a:p>
          <a:p>
            <a:r>
              <a:rPr lang="cs-CZ" sz="3600">
                <a:latin typeface="Constantia" pitchFamily="18" charset="0"/>
              </a:rPr>
              <a:t>že neplatí v každém dílčím případě, ale </a:t>
            </a:r>
          </a:p>
          <a:p>
            <a:r>
              <a:rPr lang="cs-CZ" sz="3600">
                <a:latin typeface="Constantia" pitchFamily="18" charset="0"/>
              </a:rPr>
              <a:t>prosazují se dlouhodobě.</a:t>
            </a:r>
          </a:p>
          <a:p>
            <a:endParaRPr lang="cs-CZ" sz="3600">
              <a:latin typeface="Constantia" pitchFamily="18" charset="0"/>
            </a:endParaRPr>
          </a:p>
          <a:p>
            <a:r>
              <a:rPr lang="cs-CZ" sz="3600">
                <a:latin typeface="Constantia" pitchFamily="18" charset="0"/>
              </a:rPr>
              <a:t>Ekonomický subjekt /občan, firma, banka,</a:t>
            </a:r>
          </a:p>
          <a:p>
            <a:r>
              <a:rPr lang="cs-CZ" sz="3600">
                <a:latin typeface="Constantia" pitchFamily="18" charset="0"/>
              </a:rPr>
              <a:t>vláda, stát, …/ - jeho jednotlivé projevy </a:t>
            </a:r>
          </a:p>
          <a:p>
            <a:r>
              <a:rPr lang="cs-CZ" sz="3600">
                <a:latin typeface="Constantia" pitchFamily="18" charset="0"/>
              </a:rPr>
              <a:t>v rámci skupiny = </a:t>
            </a:r>
            <a:r>
              <a:rPr lang="cs-CZ" sz="3600" b="1">
                <a:solidFill>
                  <a:srgbClr val="FFC000"/>
                </a:solidFill>
                <a:latin typeface="Constantia" pitchFamily="18" charset="0"/>
              </a:rPr>
              <a:t>MIKROEKONOMIE</a:t>
            </a:r>
          </a:p>
          <a:p>
            <a:endParaRPr lang="cs-CZ" sz="1400">
              <a:latin typeface="Constantia" pitchFamily="18" charset="0"/>
            </a:endParaRPr>
          </a:p>
          <a:p>
            <a:r>
              <a:rPr lang="cs-CZ" sz="3600">
                <a:latin typeface="Constantia" pitchFamily="18" charset="0"/>
              </a:rPr>
              <a:t>Ekonomie státu – HDP, inflace, </a:t>
            </a:r>
          </a:p>
          <a:p>
            <a:r>
              <a:rPr lang="cs-CZ" sz="3600">
                <a:latin typeface="Constantia" pitchFamily="18" charset="0"/>
              </a:rPr>
              <a:t>nezaměstnanost, /firmy tvoří jeden </a:t>
            </a:r>
          </a:p>
          <a:p>
            <a:r>
              <a:rPr lang="cs-CZ" sz="3600">
                <a:latin typeface="Constantia" pitchFamily="18" charset="0"/>
              </a:rPr>
              <a:t>agregátní celek/ = </a:t>
            </a:r>
            <a:r>
              <a:rPr lang="cs-CZ" sz="3600" b="1">
                <a:solidFill>
                  <a:srgbClr val="FFC000"/>
                </a:solidFill>
                <a:latin typeface="Constantia" pitchFamily="18" charset="0"/>
              </a:rPr>
              <a:t>MAKROEKONOMIE</a:t>
            </a:r>
            <a:endParaRPr lang="cs-CZ" sz="3600">
              <a:latin typeface="Constantia" pitchFamily="18" charset="0"/>
            </a:endParaRPr>
          </a:p>
          <a:p>
            <a:endParaRPr lang="cs-CZ" sz="3600">
              <a:latin typeface="Constantia" pitchFamily="18" charset="0"/>
            </a:endParaRPr>
          </a:p>
          <a:p>
            <a:endParaRPr lang="cs-CZ" sz="36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850" y="333375"/>
            <a:ext cx="8897938" cy="640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C000"/>
                </a:solidFill>
                <a:latin typeface="+mn-lt"/>
              </a:rPr>
              <a:t>Mikroekonomie  x  makroekonomie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rgbClr val="FFC000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200" b="1" dirty="0">
                <a:latin typeface="+mn-lt"/>
              </a:rPr>
              <a:t>Mikroekonomie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 zkoumá chování dílčích ekonomických subjektů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 používá pohled jednotlivce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(podnikatel, zemědělec, zaměstnanec)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2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latin typeface="+mn-lt"/>
              </a:rPr>
              <a:t>2. Makroekonomie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 zkoumá celé hospodářství jako celek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 dívá se na ekonomii z pohledu státu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(hospodářská politika)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950" y="188913"/>
            <a:ext cx="9242425" cy="69865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C000"/>
                </a:solidFill>
                <a:latin typeface="+mn-lt"/>
              </a:rPr>
              <a:t>Působení ekonomie na život společnosti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200" b="1" dirty="0">
                <a:latin typeface="+mn-lt"/>
              </a:rPr>
              <a:t>pozitivní ekonomie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 </a:t>
            </a:r>
            <a:r>
              <a:rPr lang="cs-CZ" dirty="0">
                <a:latin typeface="+mn-lt"/>
              </a:rPr>
              <a:t> </a:t>
            </a:r>
            <a:r>
              <a:rPr lang="cs-CZ" sz="3200" dirty="0">
                <a:latin typeface="+mn-lt"/>
              </a:rPr>
              <a:t>přijímá ekonomickou realitu jako takovou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 cílem je realitu popisovat a hledat v ní zákonitosti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(fungování)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 ekonomický systém dokáže fungovat sám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(avšak drobné zásahy nevylučují)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latin typeface="+mn-lt"/>
              </a:rPr>
              <a:t>2. normativní ekonomie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 zkoumání reality (pouze určité východisko)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 konstruovat předobraz dokonalejšího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ekonomického systému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16387" name="TextovéPole 2"/>
          <p:cNvSpPr txBox="1">
            <a:spLocks noChangeArrowheads="1"/>
          </p:cNvSpPr>
          <p:nvPr/>
        </p:nvSpPr>
        <p:spPr bwMode="auto">
          <a:xfrm>
            <a:off x="395288" y="549275"/>
            <a:ext cx="7997825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 u="sng">
                <a:solidFill>
                  <a:srgbClr val="FFC000"/>
                </a:solidFill>
                <a:latin typeface="Constantia" pitchFamily="18" charset="0"/>
              </a:rPr>
              <a:t>Předmět  ekonomické  teorie</a:t>
            </a:r>
          </a:p>
          <a:p>
            <a:r>
              <a:rPr lang="cs-CZ" sz="3600">
                <a:solidFill>
                  <a:srgbClr val="FFC000"/>
                </a:solidFill>
                <a:latin typeface="Constantia" pitchFamily="18" charset="0"/>
              </a:rPr>
              <a:t> 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zkoumání pohnutek lidí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co vede jednotlivé subjekty k jejich chování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proč uspokojují své potřeby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analyzuje způsoby, jakými je mohou </a:t>
            </a:r>
          </a:p>
          <a:p>
            <a:r>
              <a:rPr lang="cs-CZ" sz="3200">
                <a:latin typeface="Constantia" pitchFamily="18" charset="0"/>
              </a:rPr>
              <a:t>   uspokojovat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vysvětluje ochotu lidí něco vyrábět</a:t>
            </a:r>
          </a:p>
          <a:p>
            <a:pPr>
              <a:buFont typeface="Arial" charset="0"/>
              <a:buChar char="•"/>
            </a:pPr>
            <a:r>
              <a:rPr lang="cs-CZ" sz="3200">
                <a:latin typeface="Constantia" pitchFamily="18" charset="0"/>
              </a:rPr>
              <a:t> definuje nesoulad mezi potřebami a zdroji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9388" y="87313"/>
            <a:ext cx="9121775" cy="6708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FFC000"/>
                </a:solidFill>
                <a:latin typeface="+mn-lt"/>
              </a:rPr>
              <a:t>Ekonomická vzácnost</a:t>
            </a:r>
            <a:r>
              <a:rPr lang="cs-CZ" sz="3600" b="1" dirty="0">
                <a:solidFill>
                  <a:srgbClr val="FFC000"/>
                </a:solidFill>
                <a:latin typeface="+mn-lt"/>
              </a:rPr>
              <a:t>  </a:t>
            </a:r>
            <a:r>
              <a:rPr lang="cs-CZ" sz="3200" b="1" dirty="0">
                <a:solidFill>
                  <a:srgbClr val="FFC000"/>
                </a:solidFill>
                <a:latin typeface="+mn-lt"/>
              </a:rPr>
              <a:t>(</a:t>
            </a:r>
            <a:r>
              <a:rPr lang="cs-CZ" sz="3200" b="1" dirty="0" err="1">
                <a:solidFill>
                  <a:srgbClr val="FFC000"/>
                </a:solidFill>
                <a:latin typeface="+mn-lt"/>
              </a:rPr>
              <a:t>Scarcity</a:t>
            </a:r>
            <a:r>
              <a:rPr lang="cs-CZ" sz="3200" b="1" dirty="0">
                <a:solidFill>
                  <a:srgbClr val="FFC000"/>
                </a:solidFill>
                <a:latin typeface="+mn-lt"/>
              </a:rPr>
              <a:t>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latin typeface="+mn-lt"/>
              </a:rPr>
              <a:t>1. omezenost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statek, který není volně dostupný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užitečnost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využití dle oblasti a případného nízkého výskytu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i="1" dirty="0">
                <a:latin typeface="+mn-lt"/>
              </a:rPr>
              <a:t>Pokud je statek sice užitečný, ale zároveň volně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i="1" dirty="0">
                <a:latin typeface="+mn-lt"/>
              </a:rPr>
              <a:t>dostupný, nazýváme ho volným statkem</a:t>
            </a:r>
            <a:r>
              <a:rPr lang="cs-CZ" i="1" dirty="0">
                <a:latin typeface="+mn-l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latin typeface="+mn-lt"/>
              </a:rPr>
              <a:t>2. Výroba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proces přeměny přírodních zdrojů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  v ekonomické statky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některé jsou statky jsou volně dostupné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i="1" dirty="0" smtClean="0">
                <a:latin typeface="+mn-lt"/>
              </a:rPr>
              <a:t>                                                     /viz volný statek/</a:t>
            </a:r>
            <a:endParaRPr lang="cs-CZ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950" y="0"/>
            <a:ext cx="8824913" cy="66786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400" b="1" dirty="0">
                <a:solidFill>
                  <a:srgbClr val="FFC000"/>
                </a:solidFill>
                <a:latin typeface="+mn-lt"/>
              </a:rPr>
              <a:t>Výrobní faktory</a:t>
            </a:r>
            <a:r>
              <a:rPr lang="cs-CZ" sz="3400" dirty="0">
                <a:solidFill>
                  <a:srgbClr val="FFC000"/>
                </a:solidFill>
                <a:latin typeface="+mn-lt"/>
              </a:rPr>
              <a:t> a d</a:t>
            </a:r>
            <a:r>
              <a:rPr lang="cs-CZ" sz="3400" b="1" dirty="0">
                <a:solidFill>
                  <a:srgbClr val="FFC000"/>
                </a:solidFill>
                <a:latin typeface="+mn-lt"/>
              </a:rPr>
              <a:t>ruhy výrobních faktorů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3200" b="1" dirty="0">
                <a:latin typeface="+mn-lt"/>
              </a:rPr>
              <a:t>Půda</a:t>
            </a:r>
            <a:endParaRPr lang="cs-CZ" sz="1600" b="1" dirty="0"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je produktem přírody a není volným statkem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pozemková renta je důchod plynoucí z půdy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  (pronajímání)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přírodní zdroje – nerosty, drahé kovy atd.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  (omezené množství)</a:t>
            </a:r>
            <a:endParaRPr lang="cs-CZ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latin typeface="+mn-lt"/>
              </a:rPr>
              <a:t>2. Práce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lidská činnost, která přeměňuje přírodní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    zdroje v užitečné statky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výsledkem použití pracovních sil je mzda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sz="3200" dirty="0">
                <a:latin typeface="+mn-lt"/>
              </a:rPr>
              <a:t> efektivita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Jabok VOŠ, 2.roč., </a:t>
            </a:r>
            <a:r>
              <a:rPr lang="cs-CZ" dirty="0" err="1" smtClean="0"/>
              <a:t>šk</a:t>
            </a:r>
            <a:r>
              <a:rPr lang="cs-CZ" dirty="0" smtClean="0"/>
              <a:t>. rok 2011/12 zim.semestr</a:t>
            </a:r>
          </a:p>
        </p:txBody>
      </p:sp>
      <p:sp>
        <p:nvSpPr>
          <p:cNvPr id="19459" name="TextovéPole 2"/>
          <p:cNvSpPr txBox="1">
            <a:spLocks noChangeArrowheads="1"/>
          </p:cNvSpPr>
          <p:nvPr/>
        </p:nvSpPr>
        <p:spPr bwMode="auto">
          <a:xfrm>
            <a:off x="323850" y="260350"/>
            <a:ext cx="8618538" cy="597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latin typeface="Constantia" pitchFamily="18" charset="0"/>
              </a:rPr>
              <a:t>3. Kapitál</a:t>
            </a:r>
          </a:p>
          <a:p>
            <a:endParaRPr lang="cs-CZ" sz="1600" b="1">
              <a:latin typeface="Constant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3200">
                <a:latin typeface="Constantia" pitchFamily="18" charset="0"/>
              </a:rPr>
              <a:t> výsledek předchozí výroby</a:t>
            </a:r>
          </a:p>
          <a:p>
            <a:pPr>
              <a:buFont typeface="Wingdings" pitchFamily="2" charset="2"/>
              <a:buChar char="ü"/>
            </a:pPr>
            <a:r>
              <a:rPr lang="cs-CZ" sz="3200">
                <a:latin typeface="Constantia" pitchFamily="18" charset="0"/>
              </a:rPr>
              <a:t> může mít hmotný nebo nehmotný charakter</a:t>
            </a:r>
          </a:p>
          <a:p>
            <a:pPr>
              <a:buFont typeface="Wingdings" pitchFamily="2" charset="2"/>
              <a:buChar char="ü"/>
            </a:pPr>
            <a:r>
              <a:rPr lang="cs-CZ" sz="3200">
                <a:latin typeface="Constantia" pitchFamily="18" charset="0"/>
              </a:rPr>
              <a:t> výsledkem použití kapitálu je zisk nebo úrok</a:t>
            </a:r>
          </a:p>
          <a:p>
            <a:pPr>
              <a:buFont typeface="Wingdings" pitchFamily="2" charset="2"/>
              <a:buChar char="ü"/>
            </a:pPr>
            <a:endParaRPr lang="cs-CZ" sz="3200">
              <a:latin typeface="Constantia" pitchFamily="18" charset="0"/>
            </a:endParaRPr>
          </a:p>
          <a:p>
            <a:r>
              <a:rPr lang="cs-CZ" sz="3200" b="1">
                <a:latin typeface="Constantia" pitchFamily="18" charset="0"/>
              </a:rPr>
              <a:t>4. Technologie</a:t>
            </a:r>
          </a:p>
          <a:p>
            <a:endParaRPr lang="cs-CZ" sz="1400" b="1">
              <a:latin typeface="Constant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3200">
                <a:latin typeface="Constantia" pitchFamily="18" charset="0"/>
              </a:rPr>
              <a:t> zvláštní forma kapitálu</a:t>
            </a:r>
          </a:p>
          <a:p>
            <a:pPr>
              <a:buFont typeface="Wingdings" pitchFamily="2" charset="2"/>
              <a:buChar char="ü"/>
            </a:pPr>
            <a:r>
              <a:rPr lang="cs-CZ" sz="3200">
                <a:latin typeface="Constantia" pitchFamily="18" charset="0"/>
              </a:rPr>
              <a:t> nemá podobu hmotných statků </a:t>
            </a:r>
          </a:p>
          <a:p>
            <a:r>
              <a:rPr lang="cs-CZ" sz="3200">
                <a:latin typeface="Constantia" pitchFamily="18" charset="0"/>
              </a:rPr>
              <a:t>   </a:t>
            </a:r>
            <a:r>
              <a:rPr lang="cs-CZ" sz="2800">
                <a:latin typeface="Constantia" pitchFamily="18" charset="0"/>
              </a:rPr>
              <a:t>(myšlenka, originální řešení výrobního postupu atd.)</a:t>
            </a:r>
          </a:p>
          <a:p>
            <a:pPr>
              <a:buFont typeface="Wingdings" pitchFamily="2" charset="2"/>
              <a:buChar char="ü"/>
            </a:pPr>
            <a:r>
              <a:rPr lang="cs-CZ" sz="3200">
                <a:latin typeface="Constantia" pitchFamily="18" charset="0"/>
              </a:rPr>
              <a:t> důchody = plynou z jednotlivých výrobních </a:t>
            </a:r>
          </a:p>
          <a:p>
            <a:r>
              <a:rPr lang="cs-CZ" sz="3200">
                <a:latin typeface="Constantia" pitchFamily="18" charset="0"/>
              </a:rPr>
              <a:t>                       faktorů (motivační charakter)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1378</Words>
  <Application>Microsoft Office PowerPoint</Application>
  <PresentationFormat>Předvádění na obrazovce (4:3)</PresentationFormat>
  <Paragraphs>346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Tok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Wendy</dc:creator>
  <cp:lastModifiedBy>hnizdil</cp:lastModifiedBy>
  <cp:revision>17</cp:revision>
  <dcterms:created xsi:type="dcterms:W3CDTF">2010-10-18T03:14:28Z</dcterms:created>
  <dcterms:modified xsi:type="dcterms:W3CDTF">2011-09-26T07:54:00Z</dcterms:modified>
</cp:coreProperties>
</file>