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</p:sldIdLst>
  <p:sldSz cx="9144000" cy="6858000" type="screen4x3"/>
  <p:notesSz cx="6858000" cy="97377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8376071-37F5-4750-A492-C4D49164446E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625975"/>
            <a:ext cx="5486400" cy="4381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248775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9248775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7E95EB-E59A-4DCF-8EC9-6ED766938A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658FD-622E-491F-8E15-1DC0480F87E3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6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3C51955-52B6-4E1A-9962-3352CD99B7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716E0-35F6-4854-A4F8-78FD183CD4F5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23105-97A7-41E9-8454-2150C1515A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lipsa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F5ED5-FA66-4BF3-8217-8F0544CE67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7F19C-CD1C-4D42-BA6E-B8D4C075B889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B8F64-2D5F-4CB3-A84F-83043102B9EB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141A3-50A2-47CE-A26C-6531D640E2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E7609-C320-4186-93B6-EB7572E269C6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A74CDB6-AC88-4E4B-A7FC-2E66A54920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326FB-75D7-4D5B-9CC5-0FB80B631232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59082-6899-4D28-8908-2E26D2AB86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Elipsa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8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48081-B391-403B-8CCF-74840784BC19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9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1E3EDEDE-80FF-4E92-A8C5-E3E0F189E1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1D959-41B3-429D-89EA-1F74762DDC6D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D4D80-945A-4639-A36A-12E5929885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Obdélník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F5066-0FAC-4213-93AF-12F891D2DCF2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9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91DF2B5-0C11-4002-9C0D-77F9AF9910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2375106-52AA-4854-89E3-71E895D1A4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51216-9684-4836-9643-25E25DF7C05D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6B1AD-BC44-4F1F-B4B8-4590A6AD87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BD98-E45A-469A-9023-82F73F2A2670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E5134EF-7042-41F8-83DD-14795C5FE624}" type="datetimeFigureOut">
              <a:rPr lang="cs-CZ"/>
              <a:pPr>
                <a:defRPr/>
              </a:pPr>
              <a:t>28.3.2011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818F75-07A3-445F-9424-8C0814BEF7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8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39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3600" dirty="0" smtClean="0"/>
              <a:t>Makroekonomika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3600" dirty="0" smtClean="0"/>
              <a:t>- </a:t>
            </a:r>
            <a:r>
              <a:rPr lang="cs-CZ" sz="2800" dirty="0" smtClean="0"/>
              <a:t>výklad pojmu</a:t>
            </a:r>
            <a:endParaRPr lang="cs-CZ" sz="3600" dirty="0"/>
          </a:p>
        </p:txBody>
      </p:sp>
      <p:sp>
        <p:nvSpPr>
          <p:cNvPr id="13315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90625"/>
          </a:xfrm>
        </p:spPr>
        <p:txBody>
          <a:bodyPr/>
          <a:lstStyle/>
          <a:p>
            <a:r>
              <a:rPr lang="cs-CZ" sz="6000" smtClean="0"/>
              <a:t>EKONOMIKA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285750"/>
            <a:ext cx="3476625" cy="461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MMF, Světová banka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85750" y="1000125"/>
            <a:ext cx="8799513" cy="4370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r. 1945 – vznik MMF  / je součástí OSN/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Hlavní účel: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radit národním ekonomikám , které se odchylují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od vyváženého měnového stavu a směřují k měnové krizi,  jak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tento vývoj zvrátit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Základní úloha: 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prevence a sledování světových ekonomik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r.1945 – vznik Světové banky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	/původně byla určena na obnovu a rozvoj zemí v Evropě po 2.SV/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Nyní významná instituce na podporu ekonomického rozvoje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členských zemí na základě finanční a technické pomoci, především ale,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k poskytování pomoci klientským zemím.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/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ČR od r.2005 = vyspělá země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50" y="5214938"/>
            <a:ext cx="7864475" cy="9239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Světová banka: - mezinárodní banka pro obnovu a rozvoj /IBRD/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		- mezinárodní finanční společnost /IFC/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		- mezinárodní sdružení pro rozvoj</a:t>
            </a:r>
            <a:endParaRPr lang="cs-CZ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214313"/>
            <a:ext cx="4143375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EVROPSKÁ  UNIE  / EU / 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14313" y="1000125"/>
            <a:ext cx="8161337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2.pol. 20. stol. Evropa zaostává v dynamice ekonomického rozvoje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za ostatními světovými hospodářskými centry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/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rozdrobnělost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a zkostnatělost ekonomik, 2.SV, … 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vedlo to již od konce 2.SV k aktivitám ohledně hospodářského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sjednocení „starého kontinentu“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85750" y="2928938"/>
            <a:ext cx="3779838" cy="4619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Mezinárodní integrace</a:t>
            </a:r>
            <a:endParaRPr lang="cs-CZ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7" name="TextovéPole 4"/>
          <p:cNvSpPr txBox="1">
            <a:spLocks noChangeArrowheads="1"/>
          </p:cNvSpPr>
          <p:nvPr/>
        </p:nvSpPr>
        <p:spPr bwMode="auto">
          <a:xfrm>
            <a:off x="285750" y="3500438"/>
            <a:ext cx="8596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cs-CZ" b="1">
                <a:latin typeface="Georgia" pitchFamily="18" charset="0"/>
              </a:rPr>
              <a:t>federalistická /sjednocení států politické s následnou </a:t>
            </a:r>
          </a:p>
          <a:p>
            <a:r>
              <a:rPr lang="cs-CZ" b="1">
                <a:latin typeface="Georgia" pitchFamily="18" charset="0"/>
              </a:rPr>
              <a:t>                                ekonomickou integrací/ = USA</a:t>
            </a:r>
          </a:p>
          <a:p>
            <a:pPr>
              <a:buFontTx/>
              <a:buChar char="-"/>
            </a:pPr>
            <a:r>
              <a:rPr lang="cs-CZ" b="1">
                <a:latin typeface="Georgia" pitchFamily="18" charset="0"/>
              </a:rPr>
              <a:t> funkcionalistická / státy se nejdříve propojují ekonomickými vazbami</a:t>
            </a:r>
          </a:p>
          <a:p>
            <a:r>
              <a:rPr lang="cs-CZ" b="1">
                <a:latin typeface="Georgia" pitchFamily="18" charset="0"/>
              </a:rPr>
              <a:t>                                          a završením je politická integrace / = Evropa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14313" y="4929188"/>
            <a:ext cx="3435350" cy="1477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Pásmo volného obchodu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Celní unie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Společný trh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Hospodářská unie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Úplná ekonomická unie</a:t>
            </a:r>
            <a:endParaRPr lang="cs-CZ" b="1" dirty="0"/>
          </a:p>
        </p:txBody>
      </p:sp>
      <p:sp>
        <p:nvSpPr>
          <p:cNvPr id="23559" name="TextovéPole 7"/>
          <p:cNvSpPr txBox="1">
            <a:spLocks noChangeArrowheads="1"/>
          </p:cNvSpPr>
          <p:nvPr/>
        </p:nvSpPr>
        <p:spPr bwMode="auto">
          <a:xfrm>
            <a:off x="3714750" y="4929188"/>
            <a:ext cx="5338763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/celní úlevy/</a:t>
            </a:r>
          </a:p>
          <a:p>
            <a:r>
              <a:rPr lang="cs-CZ">
                <a:latin typeface="Georgia" pitchFamily="18" charset="0"/>
              </a:rPr>
              <a:t>/odstranění cla a společná celní politika/</a:t>
            </a:r>
          </a:p>
          <a:p>
            <a:r>
              <a:rPr lang="cs-CZ">
                <a:latin typeface="Georgia" pitchFamily="18" charset="0"/>
              </a:rPr>
              <a:t>/ celní unie a volný pohyb výrobních faktorů/</a:t>
            </a:r>
          </a:p>
          <a:p>
            <a:r>
              <a:rPr lang="cs-CZ">
                <a:latin typeface="Georgia" pitchFamily="18" charset="0"/>
              </a:rPr>
              <a:t>/ společný trh a harmonizace národ. ekonomik/</a:t>
            </a:r>
          </a:p>
          <a:p>
            <a:r>
              <a:rPr lang="cs-CZ">
                <a:latin typeface="Georgia" pitchFamily="18" charset="0"/>
              </a:rPr>
              <a:t>/ hospodářská unie, politic. integr., společná měna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14313" y="214313"/>
            <a:ext cx="1585912" cy="369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Historie EU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4313" y="642938"/>
            <a:ext cx="7600950" cy="57546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r.1952 – Evropské sdružení uhlí a oceli /ESUO/ - N,F,I,Benelux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r.1957 – Evropské hospodářské společenství /EHS/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-  EUROATOM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r.1959 – Evropské sdružení volného obchodu /ESVO/ - VB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r.1967 – Evropské společenství /ES/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	  vzniká sjednocením EHS,ESUO,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Euroatom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r.1971 – světová měnová krize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r.1973 – ropná krize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r.1973 – GB,Dánsko a Irsko vstupují do 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r.1978 – Evropský měnový systém /ECU/ - bezhotovostní styk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r.1979 – Evropský parlament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r.1981 – Řecko do 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r.1985 –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Shengenská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smlouva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r.1986 – k ES přistupuje Portugalsko a Španělsko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r.1987 – podepsán Jednotný evropský akt – jednotný trh EHS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r.1991 – asociační smlouva s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r.1992 – Maastrichtská smlouva /EURO, pravidla EU/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r.1995 – vstupují Švédsko, Finsko, Rakousko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r.2002 – Euro do oběhu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Květen 2004 – vstup České republiky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282" y="285728"/>
            <a:ext cx="3696846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Konvergenční kritéria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4313" y="1000125"/>
            <a:ext cx="8643937" cy="25860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Míra inflace nesmí překročit 1,5% nad průměr míry inflace tří nejlepších států EU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b="1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Celková zadluženost státu nesmí překročit 60% HDP země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b="1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Roční schodek veřejných rozpočtů nesmí překročit 3% HDP země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b="1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/>
              <a:t>Dlouhodobá úroková míra se nesmí odchylovat o více než 2%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      od průměrné úrokové míry tří nejlepších států</a:t>
            </a:r>
            <a:endParaRPr lang="cs-CZ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285750"/>
            <a:ext cx="614362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SUBJEKTY  NÁRODNÍHO  HOSPODÁŘSTVÍ</a:t>
            </a:r>
            <a:endParaRPr lang="cs-CZ" sz="2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4313" y="857250"/>
            <a:ext cx="4548187" cy="12001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/>
              <a:t>ZISKOVÝ A NEZISKOVÝ SEKTOR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/>
              <a:t>DOMÁCNOSTI, FIRMY, STÁT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/>
              <a:t>FYZICKÉ A PRÁVNICKÉ OSOBY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/>
              <a:t>PRÁVNÍ FORMY SUBJEKTŮ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4313" y="2571750"/>
            <a:ext cx="42894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FIRMY A JEJICH PRÁVNÍ FORMY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285750" y="2214563"/>
            <a:ext cx="1357313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30" name="TextovéPole 6"/>
          <p:cNvSpPr txBox="1">
            <a:spLocks noChangeArrowheads="1"/>
          </p:cNvSpPr>
          <p:nvPr/>
        </p:nvSpPr>
        <p:spPr bwMode="auto">
          <a:xfrm>
            <a:off x="1785938" y="2214563"/>
            <a:ext cx="2433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MIKROEKONOMIKA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14313" y="2928938"/>
            <a:ext cx="8428037" cy="32623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Po vstupu ČR do EU – nutnost zapracovat velkého množství norem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a zákonů do našeho právního řádu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= rovné podmínky pro občany ČR a EU+ ESVO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Fyzická osoba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Právnická osoba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FO =   1. podnikatelé /ŽL, jiné oprávnění/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           2. zaměstnanci /ZP/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PO =   1. obchodní společnosti /OZ/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(v.o.s., k.s., s.r.o., spol. s r.o., a.s.)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            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2. družstva /OZ/ </a:t>
            </a:r>
            <a:r>
              <a:rPr lang="cs-CZ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(zemědělská, bytová, stavební, spotřební, DUŘ)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</a:t>
            </a:r>
            <a:r>
              <a:rPr lang="cs-CZ" sz="1600" b="1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. státní podniky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285750"/>
            <a:ext cx="8570912" cy="3970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Vztahy mezi firmami se většinou řídí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obchodním zákoníkem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Obch.Z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 některé firmy /PO/ se řídí speciálními zákony (zákon o bankách,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 burze cenných papírů, o pojišťovnách, investičních fondech, atd.)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Obecnější normou je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občanský zákoník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Obč.Z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 - upravuje vztahy mezi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občany, ale řídí se jím i firmy, pokud není řešení v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Obch.Z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 je normou -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speciální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ObčZ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 je normou –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obecnou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Podnikatelé vstupují do vztahů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mezi sebou /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ObčZ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se zaměstnanci /ZP/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se státem /zákon o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DzP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celní zákon, DPH, atd./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5750" y="4429125"/>
            <a:ext cx="4219575" cy="369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ŽIVNOSTI – zákon č. 455/1991 Sb.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5750" y="5000625"/>
            <a:ext cx="88328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Živnost je soustavná činnost provozovaná samostatně, vlastním jménem,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 vlastní odpovědnost, za účelem dosažení zisku a za podmínek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stano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vených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tímto zákonem.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2875" y="285750"/>
            <a:ext cx="8783638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 soustavná činnost + ostatní podmínky dle definice = přihláška na ŽÚ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= ohlášení živnosti, jinak neoprávněné podnikání /ohlášení provozovny/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5750" y="1214438"/>
            <a:ext cx="8990013" cy="4800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Podnikáme pro dosažení zisku, bez ohledu na to, zda v konečném výsledku vykážeme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zisk nebo ztrátu !!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Tímto se provozování zásadně liší od </a:t>
            </a:r>
            <a:r>
              <a:rPr lang="cs-CZ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nepodnikatelských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subjektů !!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/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neziskový sektor – rozpočtové a příspěvkové organizace, nadace, V.P.S., atd./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pracovní poměr   x   vztah mezi podnikateli /zaměstnanec a podnikatel/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= záměna z daňových důvodů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Jedná se o porušení zákona !!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/zaměstnanec nejedná samostatně a na vlastní riziko/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Subjekty oprávněné podnikat: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1. všeobecné podmínky			2. zvláštní podmínky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18 let					  • odborná způsobilost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způsobilost k právním úkonům		  • jiná způsobilost dle zákona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bezúhonost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		                 /možnost stanovení odpovědné osoby/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285750"/>
            <a:ext cx="2297112" cy="3698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Odpovědná osoba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14313" y="785813"/>
            <a:ext cx="8561387" cy="1477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FO – pokud nesplňuje podmínky provozování živnosti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zahraniční FO – podnikatel nemá na území ČR povolen pobyt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 – podnikatel se sídlem v ČR /statutární orgán/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zahraniční PO – organizační složka na území ČR. Není samostatnou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PO ve smyslu obchodní společnosti.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50" y="2428875"/>
            <a:ext cx="2366963" cy="3698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Rozdělení živností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85750" y="3071813"/>
            <a:ext cx="8755063" cy="25860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ohlašovací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řemeslné /vyučení v oboru, vzdělání v oboru, kvalifikační zkouška,…/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vázané /odborné podmínky způsobilosti – vzdělání, praxe, … 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např. autoškola, účetní, atd.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volné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 startAt="2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koncesované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	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/pouze na základě udělení koncese – např. výroba zbraní, taxislužba,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detektivové, cestovní kancelář, atd. /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357188"/>
            <a:ext cx="3151187" cy="3698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Podnik a obchodní jmění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4313" y="857250"/>
            <a:ext cx="8578850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Podnik je soubor hmotných, nehmotných a osobních složek podnikání.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/budovy, stroje, zařízení + značky, licence,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know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how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+ pracovní síla 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Podnik je věc hromadná – nelze ji dát do zástavy !!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50" y="2214563"/>
            <a:ext cx="2068513" cy="3698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Obchodní firma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5750" y="2857500"/>
            <a:ext cx="8831263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Obchodní firma je název , pod kterým je podnikatel zapsán v OR.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Podnikatel činí veškeré právní úkony pod svou firmou !!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FO nezapsaná v OR činí právnické úkony pod svým jménem a příjmením.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Firmou FO = jméno a příjmení + dodatek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Firmou PO = název z OR + dodatek právní normy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85750" y="4714875"/>
            <a:ext cx="82486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FO jednají osobně nebo prostřednictvím zástupce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 jednají prostřednictví statutárních orgánů /jednatel, představenstvo, …/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28625" y="5429250"/>
            <a:ext cx="8258175" cy="892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Obchodní rejstřík /OR/ -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veřejný seznam, se zápisem zákonem stanovených údajů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týkajících se podnikatelů a organizačních složek jejich podniků.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OR má funkci konstitutivní – zápisem vznikají PO /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zápis je pro PO povinný/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285750"/>
            <a:ext cx="8772525" cy="2862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FO se zapisuje do OR povinně: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výše výnosů nebo příjmů dosáhla v průměru 120 mil. Kč </a:t>
            </a:r>
            <a:r>
              <a:rPr lang="cs-CZ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/2 účetní </a:t>
            </a:r>
            <a:r>
              <a:rPr lang="cs-CZ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obd</a:t>
            </a:r>
            <a:r>
              <a:rPr lang="cs-CZ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./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pokud to ukládá zvláštní předpis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Do OR se zapisuje: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obchodní jméno,  sídlo, IČ, předmět podnikání, právní forma podnikání,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statutární orgány, prokura, základní kapitál, vklady společníků, atd.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Dokládají se taktéž – zakladatelské dokumenty a listiny, jmenování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statutárních orgánů, rozhodnutí soudu, konkurzy, …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Ve sbírce listin musí být podpisové vzory.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57188" y="3286125"/>
            <a:ext cx="2886075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Účetnictví podnikatelů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7188" y="3857625"/>
            <a:ext cx="8262937" cy="2586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Podnikatelé zapsané v OR vedou povinně účetnictví.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FO s obratem nad 25 mil. Kč vedou povinně účetnictví.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Ostatní podnikatelé dobrovolně – účetnictví nebo daňovou evidenci.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Účetním obdobím je po sobě jdoucích 12 měsíců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/kalendářní a hospodářský rok/.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Vybraní podnikatelé musí mít účetní závěrku a výroční zprávu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ověřenou auditorem !!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625" y="571500"/>
            <a:ext cx="4432300" cy="203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Hodnocení národního hospodářství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</a:rPr>
              <a:t>/základní makroekonomické agregáty/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Hrubý domácí produkt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Hrubý národní produkt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Národní důchod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 atd.</a:t>
            </a:r>
            <a:endParaRPr lang="cs-CZ" b="1" dirty="0">
              <a:latin typeface="+mn-lt"/>
            </a:endParaRPr>
          </a:p>
        </p:txBody>
      </p:sp>
      <p:sp>
        <p:nvSpPr>
          <p:cNvPr id="14339" name="TextovéPole 3"/>
          <p:cNvSpPr txBox="1">
            <a:spLocks noChangeArrowheads="1"/>
          </p:cNvSpPr>
          <p:nvPr/>
        </p:nvSpPr>
        <p:spPr bwMode="auto">
          <a:xfrm>
            <a:off x="500063" y="2643188"/>
            <a:ext cx="7343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Všechny tyto pojmy / veličiny spolu úzce souvisí a nelze je oddělovat !!</a:t>
            </a:r>
          </a:p>
        </p:txBody>
      </p:sp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500063" y="3071813"/>
            <a:ext cx="50688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Georgia" pitchFamily="18" charset="0"/>
              </a:rPr>
              <a:t>HP – velikost vyprodukovaných statků a služeb</a:t>
            </a:r>
          </a:p>
          <a:p>
            <a:r>
              <a:rPr lang="cs-CZ">
                <a:latin typeface="Georgia" pitchFamily="18" charset="0"/>
              </a:rPr>
              <a:t>- HDP, HNP</a:t>
            </a: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357188" y="4000500"/>
            <a:ext cx="9453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Hrubý domácí produkt /HDP/- souhrn statků a služeb vyjádřený </a:t>
            </a:r>
          </a:p>
          <a:p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v penězích vytvořený za určité období výrobními faktory na území státu</a:t>
            </a:r>
          </a:p>
          <a:p>
            <a:r>
              <a:rPr lang="cs-CZ">
                <a:solidFill>
                  <a:schemeClr val="accent1"/>
                </a:solidFill>
                <a:latin typeface="Georgia" pitchFamily="18" charset="0"/>
              </a:rPr>
              <a:t>(bez ohledu na to, zda jsou vlastněny občany státu nebo cizinci )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357188" y="5072063"/>
            <a:ext cx="8518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Hrubý národní produkt /HNP/ - souhrn statků a služeb vyjádřený</a:t>
            </a:r>
          </a:p>
          <a:p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v penězích vytvořený za určité období výrobními faktory ve vlastnictví </a:t>
            </a:r>
          </a:p>
          <a:p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občanů příslušné země</a:t>
            </a:r>
          </a:p>
          <a:p>
            <a:r>
              <a:rPr lang="cs-CZ">
                <a:solidFill>
                  <a:schemeClr val="accent1"/>
                </a:solidFill>
                <a:latin typeface="Georgia" pitchFamily="18" charset="0"/>
              </a:rPr>
              <a:t>(bez ohledu na to, zda výroba probíhala na území státu nebo v zahraničí)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285750"/>
            <a:ext cx="3867150" cy="4000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PODNIKOVÁ  EKONOMIKA</a:t>
            </a:r>
            <a:endParaRPr lang="cs-CZ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428625"/>
            <a:ext cx="3994150" cy="1477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/>
                </a:solidFill>
                <a:latin typeface="+mn-lt"/>
              </a:rPr>
              <a:t>Výpočet HDP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accent1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latin typeface="+mn-lt"/>
              </a:rPr>
              <a:t>Zbožová /produkční/ metoda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latin typeface="+mn-lt"/>
              </a:rPr>
              <a:t>Důchodová metoda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+mn-lt"/>
            </a:endParaRPr>
          </a:p>
        </p:txBody>
      </p:sp>
      <p:sp>
        <p:nvSpPr>
          <p:cNvPr id="15363" name="TextovéPole 2"/>
          <p:cNvSpPr txBox="1">
            <a:spLocks noChangeArrowheads="1"/>
          </p:cNvSpPr>
          <p:nvPr/>
        </p:nvSpPr>
        <p:spPr bwMode="auto">
          <a:xfrm>
            <a:off x="357188" y="1785938"/>
            <a:ext cx="83693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cs-CZ">
                <a:latin typeface="Georgia" pitchFamily="18" charset="0"/>
              </a:rPr>
              <a:t>Vychází z výroby a sčítá všechny vyrobené finální statky a služby, které firmy </a:t>
            </a:r>
          </a:p>
          <a:p>
            <a:pPr marL="342900" indent="-342900"/>
            <a:r>
              <a:rPr lang="cs-CZ">
                <a:latin typeface="Georgia" pitchFamily="18" charset="0"/>
              </a:rPr>
              <a:t>	za dané období prodaly domácnostem, vládě, jiným firmám + čisté vývozy</a:t>
            </a:r>
          </a:p>
          <a:p>
            <a:pPr marL="342900" indent="-342900"/>
            <a:endParaRPr lang="cs-CZ">
              <a:latin typeface="Georgia" pitchFamily="18" charset="0"/>
            </a:endParaRPr>
          </a:p>
          <a:p>
            <a:pPr marL="342900" indent="-342900"/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HDP = spotřeba domácností + investice soukromých domácích firem</a:t>
            </a:r>
          </a:p>
          <a:p>
            <a:pPr marL="342900" indent="-342900"/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	       + vládní nákupy + čistý vývoz </a:t>
            </a:r>
            <a:r>
              <a:rPr lang="cs-CZ">
                <a:latin typeface="Georgia" pitchFamily="18" charset="0"/>
              </a:rPr>
              <a:t>	</a:t>
            </a:r>
          </a:p>
        </p:txBody>
      </p:sp>
      <p:sp>
        <p:nvSpPr>
          <p:cNvPr id="15364" name="TextovéPole 3"/>
          <p:cNvSpPr txBox="1">
            <a:spLocks noChangeArrowheads="1"/>
          </p:cNvSpPr>
          <p:nvPr/>
        </p:nvSpPr>
        <p:spPr bwMode="auto">
          <a:xfrm>
            <a:off x="285750" y="3286125"/>
            <a:ext cx="873283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latin typeface="Georgia" pitchFamily="18" charset="0"/>
              </a:rPr>
              <a:t>Spotřeba domácností </a:t>
            </a:r>
            <a:r>
              <a:rPr lang="cs-CZ">
                <a:latin typeface="Georgia" pitchFamily="18" charset="0"/>
              </a:rPr>
              <a:t>– výdaje za konečné produkty /zboží/ uskutečněné občany</a:t>
            </a:r>
          </a:p>
          <a:p>
            <a:r>
              <a:rPr lang="cs-CZ">
                <a:latin typeface="Georgia" pitchFamily="18" charset="0"/>
              </a:rPr>
              <a:t>(2/3 HDP, krátkodobá i dlouhodobá spotřeba vyjma koupi nových bytů)</a:t>
            </a:r>
          </a:p>
          <a:p>
            <a:endParaRPr lang="cs-CZ">
              <a:latin typeface="Georgia" pitchFamily="18" charset="0"/>
            </a:endParaRPr>
          </a:p>
          <a:p>
            <a:r>
              <a:rPr lang="cs-CZ" b="1">
                <a:latin typeface="Georgia" pitchFamily="18" charset="0"/>
              </a:rPr>
              <a:t>Vládní nákupy </a:t>
            </a:r>
            <a:r>
              <a:rPr lang="cs-CZ">
                <a:latin typeface="Georgia" pitchFamily="18" charset="0"/>
              </a:rPr>
              <a:t>– výdaje na infrastrukturu, obranu státu, školství, zdravotnictví,</a:t>
            </a:r>
          </a:p>
          <a:p>
            <a:r>
              <a:rPr lang="cs-CZ">
                <a:latin typeface="Georgia" pitchFamily="18" charset="0"/>
              </a:rPr>
              <a:t>ochranu životního prostředí, atd. (vyjma transferové platby státu)</a:t>
            </a:r>
          </a:p>
          <a:p>
            <a:endParaRPr lang="cs-CZ">
              <a:latin typeface="Georgia" pitchFamily="18" charset="0"/>
            </a:endParaRPr>
          </a:p>
          <a:p>
            <a:r>
              <a:rPr lang="cs-CZ" b="1">
                <a:latin typeface="Georgia" pitchFamily="18" charset="0"/>
              </a:rPr>
              <a:t>Čistý vývoz </a:t>
            </a:r>
            <a:r>
              <a:rPr lang="cs-CZ">
                <a:latin typeface="Georgia" pitchFamily="18" charset="0"/>
              </a:rPr>
              <a:t>= export – import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1"/>
          <p:cNvSpPr txBox="1">
            <a:spLocks noChangeArrowheads="1"/>
          </p:cNvSpPr>
          <p:nvPr/>
        </p:nvSpPr>
        <p:spPr bwMode="auto">
          <a:xfrm>
            <a:off x="357188" y="428625"/>
            <a:ext cx="85105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2. </a:t>
            </a:r>
            <a:r>
              <a:rPr lang="cs-CZ" b="1">
                <a:solidFill>
                  <a:schemeClr val="accent1"/>
                </a:solidFill>
                <a:latin typeface="Georgia" pitchFamily="18" charset="0"/>
              </a:rPr>
              <a:t>Důchodová metoda </a:t>
            </a:r>
            <a:r>
              <a:rPr lang="cs-CZ">
                <a:latin typeface="Georgia" pitchFamily="18" charset="0"/>
              </a:rPr>
              <a:t>: vychází z fáze rozdělování, kdy každý z účastníků získá </a:t>
            </a:r>
          </a:p>
          <a:p>
            <a:r>
              <a:rPr lang="cs-CZ">
                <a:latin typeface="Georgia" pitchFamily="18" charset="0"/>
              </a:rPr>
              <a:t>     svůj podíl na vyrobených statcích a službách jako odměnu za vynaložení </a:t>
            </a:r>
          </a:p>
          <a:p>
            <a:r>
              <a:rPr lang="cs-CZ">
                <a:latin typeface="Georgia" pitchFamily="18" charset="0"/>
              </a:rPr>
              <a:t>     svých výrobních faktorů.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57188" y="1500188"/>
            <a:ext cx="6429375" cy="12001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Zaměstnanci – </a:t>
            </a:r>
            <a:r>
              <a:rPr lang="cs-CZ" b="1" dirty="0"/>
              <a:t>mzdy a platy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Majitelé půdy – </a:t>
            </a:r>
            <a:r>
              <a:rPr lang="cs-CZ" b="1" dirty="0"/>
              <a:t>renty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Majitelé kapitálu – </a:t>
            </a:r>
            <a:r>
              <a:rPr lang="cs-CZ" b="1" dirty="0"/>
              <a:t>úrok a zisky </a:t>
            </a:r>
            <a:r>
              <a:rPr lang="cs-CZ" dirty="0"/>
              <a:t>/finanční a reálný kapitál/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6388" name="TextovéPole 3"/>
          <p:cNvSpPr txBox="1">
            <a:spLocks noChangeArrowheads="1"/>
          </p:cNvSpPr>
          <p:nvPr/>
        </p:nvSpPr>
        <p:spPr bwMode="auto">
          <a:xfrm>
            <a:off x="428625" y="3000375"/>
            <a:ext cx="72786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Započítáváme taktéž </a:t>
            </a:r>
            <a:r>
              <a:rPr lang="cs-CZ" b="1">
                <a:latin typeface="Georgia" pitchFamily="18" charset="0"/>
              </a:rPr>
              <a:t>opotřebení investic </a:t>
            </a:r>
            <a:r>
              <a:rPr lang="cs-CZ">
                <a:latin typeface="Georgia" pitchFamily="18" charset="0"/>
              </a:rPr>
              <a:t>/dlouhodobého majetku/</a:t>
            </a:r>
          </a:p>
          <a:p>
            <a:r>
              <a:rPr lang="cs-CZ">
                <a:latin typeface="Georgia" pitchFamily="18" charset="0"/>
              </a:rPr>
              <a:t>a </a:t>
            </a:r>
            <a:r>
              <a:rPr lang="cs-CZ" b="1">
                <a:latin typeface="Georgia" pitchFamily="18" charset="0"/>
              </a:rPr>
              <a:t>nepřímé daně</a:t>
            </a:r>
            <a:r>
              <a:rPr lang="cs-CZ">
                <a:latin typeface="Georgia" pitchFamily="18" charset="0"/>
              </a:rPr>
              <a:t>.</a:t>
            </a:r>
          </a:p>
          <a:p>
            <a:r>
              <a:rPr lang="cs-CZ">
                <a:latin typeface="Georgia" pitchFamily="18" charset="0"/>
              </a:rPr>
              <a:t>Naopak nezahrnujeme platby firem jiným firmám z důvodů duplicity.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00063" y="4214813"/>
            <a:ext cx="6970712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HDP = mzdy+renty+zisky+úroky+odpisy+nepřímé daně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HDP = národní důchod + opotřebení investic + DPH + SD</a:t>
            </a:r>
            <a:endParaRPr lang="cs-CZ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390" name="TextovéPole 5"/>
          <p:cNvSpPr txBox="1">
            <a:spLocks noChangeArrowheads="1"/>
          </p:cNvSpPr>
          <p:nvPr/>
        </p:nvSpPr>
        <p:spPr bwMode="auto">
          <a:xfrm>
            <a:off x="500063" y="5357813"/>
            <a:ext cx="68199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Pozn.: velmi záleží na cenách /běžné ceny, stálé ceny/ a na inflaci</a:t>
            </a:r>
          </a:p>
          <a:p>
            <a:r>
              <a:rPr lang="cs-CZ">
                <a:latin typeface="Georgia" pitchFamily="18" charset="0"/>
              </a:rPr>
              <a:t>HDP – nominální a reálný</a:t>
            </a:r>
          </a:p>
          <a:p>
            <a:r>
              <a:rPr lang="cs-CZ" b="1">
                <a:latin typeface="Georgia" pitchFamily="18" charset="0"/>
              </a:rPr>
              <a:t>HDP ČR 2009 ≥ 3 700 mld. Kč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357188"/>
            <a:ext cx="67865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Čisté ekonomické bohatství</a:t>
            </a:r>
            <a:r>
              <a:rPr lang="cs-CZ" dirty="0">
                <a:latin typeface="+mn-lt"/>
              </a:rPr>
              <a:t> (NEW – Net </a:t>
            </a:r>
            <a:r>
              <a:rPr lang="cs-CZ" dirty="0" err="1">
                <a:latin typeface="+mn-lt"/>
              </a:rPr>
              <a:t>Economic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Welfare</a:t>
            </a:r>
            <a:r>
              <a:rPr lang="cs-CZ" dirty="0">
                <a:latin typeface="+mn-lt"/>
              </a:rPr>
              <a:t>)</a:t>
            </a:r>
            <a:endParaRPr lang="cs-CZ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57188" y="857250"/>
            <a:ext cx="8067675" cy="9239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NEW = HDP + nelegálně produkované výrobky a služby + výrobky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	produkované ve volném čase pro svou potřebu – negativní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	dopady hospodářské činnosti na kvalitu života</a:t>
            </a:r>
            <a:r>
              <a:rPr lang="cs-CZ" dirty="0"/>
              <a:t>	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7188" y="2071688"/>
            <a:ext cx="81661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Nelegálně produkované výrobky a služby = šedá a černá ekonomika</a:t>
            </a:r>
            <a:endParaRPr lang="cs-CZ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7413" name="TextovéPole 4"/>
          <p:cNvSpPr txBox="1">
            <a:spLocks noChangeArrowheads="1"/>
          </p:cNvSpPr>
          <p:nvPr/>
        </p:nvSpPr>
        <p:spPr bwMode="auto">
          <a:xfrm>
            <a:off x="357188" y="2714625"/>
            <a:ext cx="6521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 u="sng">
                <a:solidFill>
                  <a:srgbClr val="002060"/>
                </a:solidFill>
                <a:latin typeface="Georgia" pitchFamily="18" charset="0"/>
              </a:rPr>
              <a:t>Problematika „černé a šedé“ ekonomiky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28625" y="3500438"/>
            <a:ext cx="7908925" cy="1508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zákony a etické normy</a:t>
            </a:r>
            <a:r>
              <a:rPr lang="cs-CZ" dirty="0">
                <a:latin typeface="+mn-lt"/>
              </a:rPr>
              <a:t> 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  <a:latin typeface="+mn-lt"/>
                <a:sym typeface="Wingdings"/>
              </a:rPr>
              <a:t></a:t>
            </a:r>
            <a:r>
              <a:rPr lang="cs-CZ" dirty="0">
                <a:latin typeface="+mn-lt"/>
                <a:sym typeface="Wingdings"/>
              </a:rPr>
              <a:t>  </a:t>
            </a:r>
            <a:r>
              <a:rPr lang="cs-CZ" b="1" dirty="0">
                <a:latin typeface="+mn-lt"/>
              </a:rPr>
              <a:t>stát</a:t>
            </a:r>
            <a:r>
              <a:rPr lang="cs-CZ" dirty="0">
                <a:latin typeface="+mn-lt"/>
              </a:rPr>
              <a:t> 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  <a:latin typeface="+mn-lt"/>
                <a:sym typeface="Wingdings"/>
              </a:rPr>
              <a:t></a:t>
            </a:r>
            <a:r>
              <a:rPr lang="cs-CZ" dirty="0">
                <a:latin typeface="+mn-lt"/>
                <a:sym typeface="Wingdings"/>
              </a:rPr>
              <a:t>  </a:t>
            </a:r>
            <a:r>
              <a:rPr lang="cs-CZ" b="1" dirty="0">
                <a:latin typeface="+mn-lt"/>
              </a:rPr>
              <a:t>nástroje na dodržování zákonů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Hospodářská kriminalita – problematika stará jako lidstvo samo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- stát musí znát míru nelegálních toků peněz vůči tokům legálním</a:t>
            </a:r>
            <a:endParaRPr lang="cs-CZ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8763" y="428625"/>
            <a:ext cx="8885237" cy="1462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ŠEDÁ  EKONOMIKA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9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je souhrn ekonomických vztahů, které porušují běžné etické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a morální normy společnosti, ale většinou jsou na hranici zákona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a proto těžce postižitelné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68275" y="2071688"/>
            <a:ext cx="8975725" cy="20621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Podplácení a korupce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vážné nebezpečí pro ekonomiku státu, které narušuje hospodářskou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  soutěž a vede k neefektivnosti a plýtvání !!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reálná hrozba vstupu inflačních peněz do ekonomiky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cs-CZ" sz="8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úplatky musí vždy někdo zaplatit !! a většinou to bývá spotřebitel /občan/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85750" y="4429125"/>
            <a:ext cx="7499350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ČR v r. 2008 : 45. místo na světě 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/dle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Transparency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International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Hodnotící známka = 3,9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je to poslední místo za všemi státy EU na úrovni </a:t>
            </a:r>
            <a:r>
              <a:rPr lang="cs-CZ" dirty="0">
                <a:latin typeface="+mn-lt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např. Nigérie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7188" y="428625"/>
            <a:ext cx="7915275" cy="9239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Černá ekonomika: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Je souhrnem ekonomických vztahů, které porušují zákony země,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popř. mezinárodní zákony.</a:t>
            </a:r>
            <a:endParaRPr lang="cs-CZ" b="1" dirty="0"/>
          </a:p>
        </p:txBody>
      </p:sp>
      <p:sp>
        <p:nvSpPr>
          <p:cNvPr id="19459" name="TextovéPole 2"/>
          <p:cNvSpPr txBox="1">
            <a:spLocks noChangeArrowheads="1"/>
          </p:cNvSpPr>
          <p:nvPr/>
        </p:nvSpPr>
        <p:spPr bwMode="auto">
          <a:xfrm>
            <a:off x="500063" y="1714500"/>
            <a:ext cx="8691562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cs-CZ">
                <a:latin typeface="Georgia" pitchFamily="18" charset="0"/>
              </a:rPr>
              <a:t> </a:t>
            </a:r>
            <a:r>
              <a:rPr lang="cs-CZ" b="1">
                <a:latin typeface="Georgia" pitchFamily="18" charset="0"/>
              </a:rPr>
              <a:t>hospodářská kriminalita jednotlivců</a:t>
            </a:r>
          </a:p>
          <a:p>
            <a:pPr>
              <a:buFontTx/>
              <a:buChar char="-"/>
            </a:pPr>
            <a:r>
              <a:rPr lang="cs-CZ" b="1">
                <a:latin typeface="Georgia" pitchFamily="18" charset="0"/>
              </a:rPr>
              <a:t> trestná činnost organizovaných zločinců a mafií</a:t>
            </a:r>
          </a:p>
          <a:p>
            <a:pPr>
              <a:buFontTx/>
              <a:buChar char="-"/>
            </a:pPr>
            <a:endParaRPr lang="cs-CZ" b="1">
              <a:latin typeface="Georgia" pitchFamily="18" charset="0"/>
            </a:endParaRPr>
          </a:p>
          <a:p>
            <a:r>
              <a:rPr lang="cs-CZ" b="1">
                <a:latin typeface="Georgia" pitchFamily="18" charset="0"/>
              </a:rPr>
              <a:t>Způsobuje velice vážné škody národním ekonomikám, </a:t>
            </a:r>
          </a:p>
          <a:p>
            <a:r>
              <a:rPr lang="cs-CZ" b="1">
                <a:latin typeface="Georgia" pitchFamily="18" charset="0"/>
              </a:rPr>
              <a:t>kdy kromě kriminality </a:t>
            </a:r>
            <a:r>
              <a:rPr lang="cs-CZ" b="1">
                <a:solidFill>
                  <a:srgbClr val="C00000"/>
                </a:solidFill>
                <a:latin typeface="Georgia" pitchFamily="18" charset="0"/>
              </a:rPr>
              <a:t>se do legálního oběhu dostávají nelegální peníze</a:t>
            </a:r>
            <a:r>
              <a:rPr lang="cs-CZ" b="1">
                <a:latin typeface="Georgia" pitchFamily="18" charset="0"/>
              </a:rPr>
              <a:t>.</a:t>
            </a:r>
          </a:p>
          <a:p>
            <a:endParaRPr lang="cs-CZ" b="1">
              <a:latin typeface="Georgia" pitchFamily="18" charset="0"/>
            </a:endParaRPr>
          </a:p>
          <a:p>
            <a:r>
              <a:rPr lang="cs-CZ" b="1">
                <a:latin typeface="Georgia" pitchFamily="18" charset="0"/>
              </a:rPr>
              <a:t>Legislativa ČR:   </a:t>
            </a:r>
            <a:r>
              <a:rPr lang="cs-CZ" b="1">
                <a:solidFill>
                  <a:srgbClr val="C00000"/>
                </a:solidFill>
                <a:latin typeface="Georgia" pitchFamily="18" charset="0"/>
              </a:rPr>
              <a:t>Zákon proti praní špinavých peněz</a:t>
            </a:r>
            <a:endParaRPr lang="cs-CZ" b="1">
              <a:latin typeface="Georgia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71500" y="4143375"/>
            <a:ext cx="7378700" cy="4000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Podíl stínové ekonomiky na HDP v ČR:   18,4% (odhad)</a:t>
            </a:r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4313" y="357188"/>
            <a:ext cx="5767387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Světové trhy a mezinárodní obchod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85750" y="928688"/>
            <a:ext cx="8045450" cy="3508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 </a:t>
            </a:r>
            <a:r>
              <a:rPr lang="cs-CZ" b="1" dirty="0">
                <a:latin typeface="+mn-lt"/>
              </a:rPr>
              <a:t>ekonomické vztahy neznají hranice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 kapitál se vždy přesunoval tam, kde byly nějaké vyhlídky na zisk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	/zámořské objevné cesty, migrace za prací, atd./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 přistěhovalectví a vstup kapitálu přináší i ekonomické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  a politické nebezpečí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 nutnost vnitřní ochrany trhu </a:t>
            </a:r>
            <a:r>
              <a:rPr lang="cs-CZ" dirty="0">
                <a:latin typeface="+mn-lt"/>
              </a:rPr>
              <a:t>–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PROTEKCIONISMUS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+mn-lt"/>
              </a:rPr>
              <a:t>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r.1947 – GATT  </a:t>
            </a:r>
            <a:r>
              <a:rPr lang="cs-CZ" b="1" dirty="0">
                <a:latin typeface="+mn-lt"/>
              </a:rPr>
              <a:t>/mezinárodní organizace na odstranění překážek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		   ve vzájemném obchodě/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	     	   /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General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Agreement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an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Tariffs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and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Trade</a:t>
            </a:r>
            <a:r>
              <a:rPr lang="cs-CZ" b="1" dirty="0">
                <a:latin typeface="+mn-lt"/>
              </a:rPr>
              <a:t>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                    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WTO</a:t>
            </a:r>
            <a:r>
              <a:rPr lang="cs-CZ" b="1" dirty="0">
                <a:latin typeface="+mn-lt"/>
              </a:rPr>
              <a:t>   /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World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Trade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Organization</a:t>
            </a:r>
            <a:r>
              <a:rPr lang="cs-CZ" b="1" dirty="0">
                <a:latin typeface="+mn-lt"/>
              </a:rPr>
              <a:t>/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00063" y="4643438"/>
            <a:ext cx="6972300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Ekonomické podmínky pro světový obchod</a:t>
            </a:r>
            <a:endParaRPr lang="cs-CZ" sz="2400" b="1" dirty="0"/>
          </a:p>
        </p:txBody>
      </p:sp>
      <p:sp>
        <p:nvSpPr>
          <p:cNvPr id="20485" name="TextovéPole 4"/>
          <p:cNvSpPr txBox="1">
            <a:spLocks noChangeArrowheads="1"/>
          </p:cNvSpPr>
          <p:nvPr/>
        </p:nvSpPr>
        <p:spPr bwMode="auto">
          <a:xfrm>
            <a:off x="500063" y="5357813"/>
            <a:ext cx="450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cs-CZ" b="1">
                <a:solidFill>
                  <a:srgbClr val="C00000"/>
                </a:solidFill>
                <a:latin typeface="Georgia" pitchFamily="18" charset="0"/>
              </a:rPr>
              <a:t> ?</a:t>
            </a:r>
          </a:p>
          <a:p>
            <a:pPr>
              <a:buFont typeface="Arial" charset="0"/>
              <a:buChar char="•"/>
            </a:pPr>
            <a:r>
              <a:rPr lang="cs-CZ" b="1">
                <a:solidFill>
                  <a:srgbClr val="C00000"/>
                </a:solidFill>
                <a:latin typeface="Georgia" pitchFamily="18" charset="0"/>
              </a:rPr>
              <a:t>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357188"/>
            <a:ext cx="8694738" cy="3354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některé druhy zboží se dají vyprodukovat jen v některých částech světa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/ tropické ovoce, nerostné suroviny, živočišné potraviny, …/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 = monopol přírodních a klimatických podmínek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některé země dosahují při výrobě zboží nižší náklady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/ mohou nabídnout nižší cenu/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= </a:t>
            </a:r>
            <a:r>
              <a:rPr lang="cs-CZ" b="1" dirty="0">
                <a:solidFill>
                  <a:schemeClr val="accent1"/>
                </a:solidFill>
                <a:latin typeface="+mn-lt"/>
              </a:rPr>
              <a:t>absolutní výhoda z mezinárodního obchodu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accent1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omezené výrobní a produkční faktory země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</a:t>
            </a:r>
            <a:r>
              <a:rPr lang="cs-CZ" b="1" dirty="0">
                <a:latin typeface="+mn-lt"/>
              </a:rPr>
              <a:t>= </a:t>
            </a:r>
            <a:r>
              <a:rPr lang="cs-CZ" b="1" dirty="0">
                <a:solidFill>
                  <a:schemeClr val="accent1"/>
                </a:solidFill>
                <a:latin typeface="+mn-lt"/>
              </a:rPr>
              <a:t>komparativní výhody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endParaRPr lang="cs-CZ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347</TotalTime>
  <Words>1682</Words>
  <Application>Microsoft Office PowerPoint</Application>
  <PresentationFormat>Předvádění na obrazovce (4:3)</PresentationFormat>
  <Paragraphs>303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Georgia</vt:lpstr>
      <vt:lpstr>Arial</vt:lpstr>
      <vt:lpstr>Wingdings 2</vt:lpstr>
      <vt:lpstr>Wingdings</vt:lpstr>
      <vt:lpstr>Calibri</vt:lpstr>
      <vt:lpstr>Administrativní</vt:lpstr>
      <vt:lpstr>EKONOMIKA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</dc:title>
  <dc:creator>hnizdil</dc:creator>
  <cp:lastModifiedBy>hnizdil</cp:lastModifiedBy>
  <cp:revision>39</cp:revision>
  <dcterms:created xsi:type="dcterms:W3CDTF">2009-11-12T08:30:11Z</dcterms:created>
  <dcterms:modified xsi:type="dcterms:W3CDTF">2011-03-28T07:51:59Z</dcterms:modified>
</cp:coreProperties>
</file>