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3" r:id="rId4"/>
    <p:sldId id="257" r:id="rId5"/>
    <p:sldId id="261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76B6421-5033-4034-BAF1-89EBEB9D020A}" type="datetimeFigureOut">
              <a:rPr lang="cs-CZ" smtClean="0"/>
              <a:pPr/>
              <a:t>5.10.2010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6A15488-822D-4473-9FB0-AE27FB2D5A9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Rodinná politika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Sociální politika II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Pojetí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Současná rodina představuje </a:t>
            </a:r>
            <a:r>
              <a:rPr lang="cs-CZ" i="1" dirty="0" err="1" smtClean="0"/>
              <a:t>egalitární</a:t>
            </a:r>
            <a:r>
              <a:rPr lang="cs-CZ" i="1" dirty="0" smtClean="0"/>
              <a:t> typ rodiny</a:t>
            </a:r>
            <a:r>
              <a:rPr lang="cs-CZ" dirty="0" smtClean="0"/>
              <a:t>. Je typem rodiny, kde dochází ke zrovnoprávnění postavení ženy v rodině, k její emancipaci. Matky, ženy se stávají hlavou, živitelkou rodiny. Toto se odráží i ve výchově dětí.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Národní koncepce rodinné politiky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Dokument „</a:t>
            </a:r>
            <a:r>
              <a:rPr lang="cs-CZ" i="1" dirty="0" smtClean="0"/>
              <a:t>Národní koncepce rodinné politiky</a:t>
            </a:r>
            <a:r>
              <a:rPr lang="cs-CZ" dirty="0" smtClean="0"/>
              <a:t>“ formuluje zcela oprávněně jako jedno z východisek podporu samostatnosti a autonomie rodiny, a to ve smyslu posilování vědomí hodnoty rodiny a vlastní odpovědnosti za její funkčnost a stabilitu a ve smyslu posilování a ekonomické a sociální suverenity rodin a jejích členů na trhu práce a prostřednictvím systému sociálního zabezpečení (včetně služeb pro rodiny) tak, aby byla schopna plnit svoji úlohu ve všech obdobích svého vývojového cyklu a vůči všem svým členům. 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Finanční podpora rodiny – přímá 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Ze systému sociálního zabezpečení: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Sociální pojištění</a:t>
            </a:r>
          </a:p>
          <a:p>
            <a:r>
              <a:rPr lang="cs-CZ" dirty="0" smtClean="0"/>
              <a:t>Státní sociální podpora</a:t>
            </a:r>
          </a:p>
          <a:p>
            <a:r>
              <a:rPr lang="cs-CZ" dirty="0" smtClean="0"/>
              <a:t>Pomoc v hmotné nouzi</a:t>
            </a:r>
          </a:p>
          <a:p>
            <a:r>
              <a:rPr lang="cs-CZ" dirty="0" smtClean="0"/>
              <a:t>Dávky sociální péče pro osoby se zdravotním postižením</a:t>
            </a:r>
          </a:p>
          <a:p>
            <a:pPr>
              <a:buNone/>
            </a:pP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podpora rodiny - nepřímá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Daňová opatření:</a:t>
            </a:r>
          </a:p>
          <a:p>
            <a:pPr>
              <a:buFontTx/>
              <a:buChar char="-"/>
            </a:pPr>
            <a:r>
              <a:rPr lang="cs-CZ" b="1" dirty="0" smtClean="0"/>
              <a:t>daňové zvýhodnění na vyživované dítě </a:t>
            </a:r>
            <a:r>
              <a:rPr lang="cs-CZ" dirty="0" smtClean="0"/>
              <a:t>žijící s poplatníkem v domácnosti,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i="1" dirty="0" smtClean="0"/>
              <a:t>(Aby poplatník daňového bonusu dosáhl, musí být ekonomicky aktivní, tj. poplatník může daňový bonus uplatnit pouze v případě, že má ve zdaňovacím období zdanitelné příjmy alespoň ve výši šestinásobku minimální mzdy, nebo při zdanění měsíční mzdy alespoň ve výši poloviny minimální mzdy)</a:t>
            </a:r>
            <a:r>
              <a:rPr lang="cs-CZ" dirty="0" smtClean="0"/>
              <a:t>.</a:t>
            </a:r>
          </a:p>
          <a:p>
            <a:pPr>
              <a:buFontTx/>
              <a:buChar char="-"/>
            </a:pPr>
            <a:r>
              <a:rPr lang="cs-CZ" b="1" dirty="0" smtClean="0"/>
              <a:t>odpočet na manžela či manželku </a:t>
            </a:r>
            <a:r>
              <a:rPr lang="cs-CZ" dirty="0" smtClean="0"/>
              <a:t>(sleva na dani)</a:t>
            </a:r>
            <a:br>
              <a:rPr lang="cs-CZ" dirty="0" smtClean="0"/>
            </a:br>
            <a:r>
              <a:rPr lang="cs-CZ" i="1" dirty="0" smtClean="0"/>
              <a:t>(Na manželku/manžela žijící/ho s poplatníkem v domácnosti, která/ý nemá vlastní příjmy vyšší než 68 000 Kč za kalendářní rok).</a:t>
            </a:r>
            <a:endParaRPr lang="cs-CZ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Aktivity k podpoře rodiny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cs-CZ" b="1" dirty="0" smtClean="0"/>
              <a:t>Sociální služby</a:t>
            </a:r>
            <a:r>
              <a:rPr lang="cs-CZ" dirty="0" smtClean="0"/>
              <a:t>, které jsou zaměřeny na pomoc a podporu jednotlivým členům rodiny a/nebo rodině jako celku nacházejícím se v nepříznivé sociální situaci za účelem prevence sociálního vyloučení.</a:t>
            </a:r>
          </a:p>
          <a:p>
            <a:pPr algn="just"/>
            <a:r>
              <a:rPr lang="cs-CZ" b="1" dirty="0" smtClean="0"/>
              <a:t>Služby na podporu fungující rodiny</a:t>
            </a:r>
            <a:r>
              <a:rPr lang="cs-CZ" dirty="0" smtClean="0"/>
              <a:t>, které mají preventivní a podpůrný charakter. Jejich účelem je usnadňovat a posilovat partnerské a manželské soužití a rodičovství, podporovat rodiny v péči o děti a při harmonizaci práce a rodiny. </a:t>
            </a:r>
          </a:p>
          <a:p>
            <a:pPr algn="just">
              <a:buFontTx/>
              <a:buChar char="-"/>
            </a:pPr>
            <a:r>
              <a:rPr lang="cs-CZ" i="1" dirty="0" smtClean="0"/>
              <a:t>komerčně poskytované služby na podporu fungující rodiny,</a:t>
            </a:r>
          </a:p>
          <a:p>
            <a:pPr algn="just">
              <a:buFontTx/>
              <a:buChar char="-"/>
            </a:pPr>
            <a:r>
              <a:rPr lang="cs-CZ" i="1" dirty="0" smtClean="0"/>
              <a:t>nekomerčně poskytované služby na podporu fungující rodiny,</a:t>
            </a:r>
          </a:p>
          <a:p>
            <a:pPr algn="just">
              <a:buFontTx/>
              <a:buChar char="-"/>
            </a:pPr>
            <a:r>
              <a:rPr lang="cs-CZ" i="1" dirty="0" smtClean="0"/>
              <a:t>činnosti poskytované v rámci sociálně-právní ochrany dětí.</a:t>
            </a:r>
            <a:endParaRPr lang="cs-CZ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Slučitelnost profesních a rodinných rolí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Např. mateřská a rodičovská dovolená</a:t>
            </a:r>
          </a:p>
          <a:p>
            <a:r>
              <a:rPr lang="cs-CZ" dirty="0" smtClean="0"/>
              <a:t>Pružná pracovní doba</a:t>
            </a:r>
          </a:p>
          <a:p>
            <a:r>
              <a:rPr lang="cs-CZ" dirty="0" smtClean="0"/>
              <a:t>Převedení na jinou práci</a:t>
            </a:r>
          </a:p>
          <a:p>
            <a:r>
              <a:rPr lang="cs-CZ" dirty="0" smtClean="0"/>
              <a:t>Zákazy některých prací</a:t>
            </a:r>
          </a:p>
          <a:p>
            <a:r>
              <a:rPr lang="cs-CZ" dirty="0" smtClean="0"/>
              <a:t>Přestávky na kojení apod.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Síť předškolních  a školních zařízení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</TotalTime>
  <Words>134</Words>
  <Application>Microsoft Office PowerPoint</Application>
  <PresentationFormat>Předvádění na obrazovce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Urbanistický</vt:lpstr>
      <vt:lpstr>Rodinná politika </vt:lpstr>
      <vt:lpstr>Pojetí rodiny</vt:lpstr>
      <vt:lpstr>Národní koncepce rodinné politiky</vt:lpstr>
      <vt:lpstr>Finanční podpora rodiny – přímá  </vt:lpstr>
      <vt:lpstr>Finanční podpora rodiny - nepřímá</vt:lpstr>
      <vt:lpstr>Aktivity k podpoře rodiny </vt:lpstr>
      <vt:lpstr> Slučitelnost profesních a rodinných rolí </vt:lpstr>
      <vt:lpstr>Děti…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Rodinná politika </dc:title>
  <dc:creator>polackova</dc:creator>
  <cp:lastModifiedBy>polackova</cp:lastModifiedBy>
  <cp:revision>3</cp:revision>
  <dcterms:created xsi:type="dcterms:W3CDTF">2010-10-05T14:16:02Z</dcterms:created>
  <dcterms:modified xsi:type="dcterms:W3CDTF">2010-10-05T14:57:16Z</dcterms:modified>
</cp:coreProperties>
</file>