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7" autoAdjust="0"/>
  </p:normalViewPr>
  <p:slideViewPr>
    <p:cSldViewPr>
      <p:cViewPr>
        <p:scale>
          <a:sx n="46" d="100"/>
          <a:sy n="46" d="100"/>
        </p:scale>
        <p:origin x="-12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19F5DA4-831E-4DD5-A8BC-0A9FC086F1B7}" type="datetimeFigureOut">
              <a:rPr lang="cs-CZ" smtClean="0"/>
              <a:pPr/>
              <a:t>9.11.2009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3F72D54-904D-4B9E-992C-B81440FCA6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noProof="0" dirty="0" smtClean="0"/>
              <a:t>Sigmund Freud</a:t>
            </a:r>
            <a:br>
              <a:rPr lang="de-DE" noProof="0" dirty="0" smtClean="0"/>
            </a:br>
            <a:r>
              <a:rPr lang="de-DE" noProof="0" dirty="0" smtClean="0"/>
              <a:t>und seine Traumbedeutung</a:t>
            </a:r>
            <a:endParaRPr lang="de-DE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noProof="0" dirty="0" smtClean="0"/>
              <a:t>Anna Šujanová</a:t>
            </a:r>
            <a:endParaRPr lang="de-D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Schlusswort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die  Entwicklungsphasen - </a:t>
            </a:r>
            <a:r>
              <a:rPr lang="de-DE" dirty="0"/>
              <a:t>n</a:t>
            </a:r>
            <a:r>
              <a:rPr lang="de-DE" dirty="0" smtClean="0"/>
              <a:t>ur als Mittel in die therapeutische Praxis</a:t>
            </a:r>
          </a:p>
          <a:p>
            <a:r>
              <a:rPr lang="de-DE" dirty="0" smtClean="0"/>
              <a:t>die Arbeit mit Geisteskrankern </a:t>
            </a:r>
            <a:r>
              <a:rPr lang="de-DE" dirty="0" smtClean="0">
                <a:sym typeface="Wingdings" pitchFamily="2" charset="2"/>
              </a:rPr>
              <a:t> unrepresantive Traumprobe</a:t>
            </a:r>
          </a:p>
          <a:p>
            <a:r>
              <a:rPr lang="de-DE" dirty="0" smtClean="0">
                <a:sym typeface="Wingdings" pitchFamily="2" charset="2"/>
              </a:rPr>
              <a:t>Phänomenale Theorie – der Konflikt zwischen </a:t>
            </a:r>
            <a:r>
              <a:rPr lang="de-DE" dirty="0" smtClean="0">
                <a:sym typeface="Wingdings" pitchFamily="2" charset="2"/>
              </a:rPr>
              <a:t>d</a:t>
            </a:r>
            <a:r>
              <a:rPr lang="cs-CZ" dirty="0" err="1" smtClean="0">
                <a:sym typeface="Wingdings" pitchFamily="2" charset="2"/>
              </a:rPr>
              <a:t>em</a:t>
            </a:r>
            <a:r>
              <a:rPr lang="de-DE" dirty="0" smtClean="0">
                <a:sym typeface="Wingdings" pitchFamily="2" charset="2"/>
              </a:rPr>
              <a:t> Bewusste</a:t>
            </a:r>
            <a:r>
              <a:rPr lang="cs-CZ" dirty="0" err="1" smtClean="0">
                <a:sym typeface="Wingdings" pitchFamily="2" charset="2"/>
              </a:rPr>
              <a:t>sein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smtClean="0">
                <a:sym typeface="Wingdings" pitchFamily="2" charset="2"/>
              </a:rPr>
              <a:t>und </a:t>
            </a:r>
            <a:r>
              <a:rPr lang="de-DE" dirty="0" smtClean="0">
                <a:sym typeface="Wingdings" pitchFamily="2" charset="2"/>
              </a:rPr>
              <a:t>Unbewusste</a:t>
            </a:r>
            <a:r>
              <a:rPr lang="cs-CZ" smtClean="0">
                <a:sym typeface="Wingdings" pitchFamily="2" charset="2"/>
              </a:rPr>
              <a:t>sein</a:t>
            </a:r>
            <a:endParaRPr lang="de-DE" dirty="0" smtClean="0">
              <a:sym typeface="Wingdings" pitchFamily="2" charset="2"/>
            </a:endParaRPr>
          </a:p>
          <a:p>
            <a:r>
              <a:rPr lang="de-DE" dirty="0" smtClean="0">
                <a:sym typeface="Wingdings" pitchFamily="2" charset="2"/>
              </a:rPr>
              <a:t>Er orientierte sich mehr biologisch als kulturell </a:t>
            </a:r>
          </a:p>
          <a:p>
            <a:pPr lvl="1">
              <a:buNone/>
            </a:pPr>
            <a:r>
              <a:rPr lang="de-DE" dirty="0" smtClean="0">
                <a:sym typeface="Wingdings" pitchFamily="2" charset="2"/>
              </a:rPr>
              <a:t> Akzent auf sexuellen Instinkt bei der Traumbedeutung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 smtClean="0"/>
              <a:t>Sigmund Freud</a:t>
            </a:r>
            <a:endParaRPr lang="de-DE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noProof="0" dirty="0" smtClean="0"/>
              <a:t>*6.5.1856 in Freiberg (Příbor)</a:t>
            </a:r>
          </a:p>
          <a:p>
            <a:r>
              <a:rPr lang="de-DE" noProof="0" dirty="0" smtClean="0"/>
              <a:t>† 23.9.</a:t>
            </a:r>
            <a:r>
              <a:rPr lang="cs-CZ" noProof="0" dirty="0" smtClean="0"/>
              <a:t>1939</a:t>
            </a:r>
            <a:r>
              <a:rPr lang="de-DE" noProof="0" dirty="0" smtClean="0"/>
              <a:t> In London</a:t>
            </a:r>
          </a:p>
          <a:p>
            <a:r>
              <a:rPr lang="de-DE" noProof="0" dirty="0" smtClean="0"/>
              <a:t>Ar</a:t>
            </a:r>
            <a:r>
              <a:rPr lang="cs-CZ" noProof="0" dirty="0" smtClean="0"/>
              <a:t>t</a:t>
            </a:r>
            <a:r>
              <a:rPr lang="de-DE" noProof="0" dirty="0" err="1" smtClean="0"/>
              <a:t>zt</a:t>
            </a:r>
            <a:r>
              <a:rPr lang="de-DE" noProof="0" dirty="0" smtClean="0"/>
              <a:t>, Religionskritiker</a:t>
            </a:r>
          </a:p>
          <a:p>
            <a:r>
              <a:rPr lang="de-DE" noProof="0" dirty="0" smtClean="0"/>
              <a:t>Begründer der Psychoanalyse und Tiefenpsychologe</a:t>
            </a:r>
            <a:endParaRPr lang="de-D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 smtClean="0"/>
              <a:t>Traumbedeutung</a:t>
            </a:r>
            <a:endParaRPr lang="de-DE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noProof="0" dirty="0" smtClean="0"/>
              <a:t>Der Traum ist ein Königsweg ins </a:t>
            </a:r>
            <a:r>
              <a:rPr lang="de-DE" noProof="0" dirty="0" smtClean="0"/>
              <a:t>Bewusste</a:t>
            </a:r>
            <a:r>
              <a:rPr lang="cs-CZ" noProof="0" dirty="0" err="1" smtClean="0"/>
              <a:t>sein</a:t>
            </a:r>
            <a:endParaRPr lang="de-DE" noProof="0" dirty="0" smtClean="0"/>
          </a:p>
          <a:p>
            <a:pPr>
              <a:buNone/>
            </a:pPr>
            <a:endParaRPr lang="de-DE" noProof="0" dirty="0" smtClean="0"/>
          </a:p>
          <a:p>
            <a:pPr marL="514350" indent="-514350">
              <a:buFont typeface="+mj-lt"/>
              <a:buAutoNum type="arabicPeriod"/>
            </a:pPr>
            <a:r>
              <a:rPr lang="de-DE" noProof="0" dirty="0" smtClean="0"/>
              <a:t>Das </a:t>
            </a:r>
            <a:r>
              <a:rPr lang="de-DE" noProof="0" dirty="0" smtClean="0"/>
              <a:t>Bewusste</a:t>
            </a:r>
            <a:r>
              <a:rPr lang="cs-CZ" noProof="0" dirty="0" err="1" smtClean="0"/>
              <a:t>sein</a:t>
            </a:r>
            <a:endParaRPr lang="de-DE" noProof="0" dirty="0" smtClean="0"/>
          </a:p>
          <a:p>
            <a:pPr marL="514350" indent="-514350">
              <a:buFont typeface="+mj-lt"/>
              <a:buAutoNum type="arabicPeriod"/>
            </a:pPr>
            <a:r>
              <a:rPr lang="de-DE" noProof="0" dirty="0" smtClean="0"/>
              <a:t>Das </a:t>
            </a:r>
            <a:r>
              <a:rPr lang="de-DE" noProof="0" dirty="0" smtClean="0"/>
              <a:t>Vorbewusste</a:t>
            </a:r>
            <a:r>
              <a:rPr lang="cs-CZ" noProof="0" dirty="0" err="1" smtClean="0"/>
              <a:t>sein</a:t>
            </a:r>
            <a:endParaRPr lang="de-DE" noProof="0" dirty="0" smtClean="0"/>
          </a:p>
          <a:p>
            <a:pPr marL="514350" indent="-514350">
              <a:buFont typeface="+mj-lt"/>
              <a:buAutoNum type="arabicPeriod"/>
            </a:pPr>
            <a:r>
              <a:rPr lang="de-DE" noProof="0" dirty="0" smtClean="0"/>
              <a:t>Das </a:t>
            </a:r>
            <a:r>
              <a:rPr lang="de-DE" noProof="0" dirty="0" smtClean="0"/>
              <a:t>Unbewusste</a:t>
            </a:r>
            <a:r>
              <a:rPr lang="cs-CZ" noProof="0" dirty="0" err="1" smtClean="0"/>
              <a:t>sein</a:t>
            </a:r>
            <a:endParaRPr lang="de-DE" noProof="0" dirty="0" smtClean="0"/>
          </a:p>
          <a:p>
            <a:pPr marL="514350" indent="-514350">
              <a:buNone/>
            </a:pPr>
            <a:endParaRPr lang="de-DE" noProof="0" dirty="0" smtClean="0"/>
          </a:p>
          <a:p>
            <a:pPr>
              <a:buNone/>
            </a:pPr>
            <a:r>
              <a:rPr lang="de-DE" noProof="0" dirty="0" smtClean="0">
                <a:sym typeface="Wingdings" pitchFamily="2" charset="2"/>
              </a:rPr>
              <a:t> Konflikt zwischen </a:t>
            </a:r>
            <a:r>
              <a:rPr lang="de-DE" noProof="0" dirty="0" smtClean="0">
                <a:sym typeface="Wingdings" pitchFamily="2" charset="2"/>
              </a:rPr>
              <a:t>d</a:t>
            </a:r>
            <a:r>
              <a:rPr lang="cs-CZ" noProof="0" dirty="0" err="1" smtClean="0">
                <a:sym typeface="Wingdings" pitchFamily="2" charset="2"/>
              </a:rPr>
              <a:t>em</a:t>
            </a:r>
            <a:r>
              <a:rPr lang="de-DE" noProof="0" dirty="0" smtClean="0">
                <a:sym typeface="Wingdings" pitchFamily="2" charset="2"/>
              </a:rPr>
              <a:t> Bewusste</a:t>
            </a:r>
            <a:r>
              <a:rPr lang="cs-CZ" noProof="0" dirty="0" err="1" smtClean="0">
                <a:sym typeface="Wingdings" pitchFamily="2" charset="2"/>
              </a:rPr>
              <a:t>sein</a:t>
            </a:r>
            <a:r>
              <a:rPr lang="de-DE" noProof="0" dirty="0" smtClean="0">
                <a:sym typeface="Wingdings" pitchFamily="2" charset="2"/>
              </a:rPr>
              <a:t> </a:t>
            </a:r>
            <a:r>
              <a:rPr lang="de-DE" noProof="0" dirty="0" smtClean="0">
                <a:sym typeface="Wingdings" pitchFamily="2" charset="2"/>
              </a:rPr>
              <a:t>und </a:t>
            </a:r>
            <a:r>
              <a:rPr lang="de-DE" noProof="0" dirty="0" smtClean="0">
                <a:sym typeface="Wingdings" pitchFamily="2" charset="2"/>
              </a:rPr>
              <a:t>Unbewusste</a:t>
            </a:r>
            <a:r>
              <a:rPr lang="cs-CZ" noProof="0" dirty="0" err="1" smtClean="0">
                <a:sym typeface="Wingdings" pitchFamily="2" charset="2"/>
              </a:rPr>
              <a:t>sein</a:t>
            </a:r>
            <a:endParaRPr lang="de-D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 smtClean="0"/>
              <a:t>Traumquellen</a:t>
            </a:r>
            <a:endParaRPr lang="de-DE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noProof="0" dirty="0" smtClean="0"/>
              <a:t>Organische Reize</a:t>
            </a:r>
          </a:p>
          <a:p>
            <a:pPr marL="914400" lvl="1" indent="-514350"/>
            <a:r>
              <a:rPr lang="de-DE" noProof="0" dirty="0" smtClean="0"/>
              <a:t>von außen (Störschall)</a:t>
            </a:r>
          </a:p>
          <a:p>
            <a:pPr marL="914400" lvl="1" indent="-514350"/>
            <a:r>
              <a:rPr lang="de-DE" noProof="0" dirty="0" smtClean="0"/>
              <a:t>von innen (Blasse zur Entleerung)</a:t>
            </a:r>
          </a:p>
          <a:p>
            <a:pPr marL="514350" indent="-514350">
              <a:buFont typeface="+mj-lt"/>
              <a:buAutoNum type="arabicPeriod"/>
            </a:pPr>
            <a:r>
              <a:rPr lang="de-DE" noProof="0" dirty="0" smtClean="0"/>
              <a:t>Tagesrest</a:t>
            </a:r>
          </a:p>
          <a:p>
            <a:pPr marL="914400" lvl="1" indent="-514350"/>
            <a:r>
              <a:rPr lang="de-DE" noProof="0" dirty="0" smtClean="0"/>
              <a:t>Ungelöste Fragen, Sorgen, Problematische Gedanken</a:t>
            </a:r>
          </a:p>
          <a:p>
            <a:pPr marL="514350" indent="-514350">
              <a:buFont typeface="+mj-lt"/>
              <a:buAutoNum type="arabicPeriod"/>
            </a:pPr>
            <a:r>
              <a:rPr lang="de-DE" noProof="0" dirty="0" smtClean="0"/>
              <a:t>Ereignisse aus </a:t>
            </a:r>
            <a:r>
              <a:rPr lang="de-DE" noProof="0" dirty="0" smtClean="0"/>
              <a:t>de</a:t>
            </a:r>
            <a:r>
              <a:rPr lang="cs-CZ" noProof="0" dirty="0" smtClean="0"/>
              <a:t>r</a:t>
            </a:r>
            <a:r>
              <a:rPr lang="de-DE" noProof="0" dirty="0" smtClean="0"/>
              <a:t> </a:t>
            </a:r>
            <a:r>
              <a:rPr lang="de-DE" noProof="0" dirty="0" smtClean="0"/>
              <a:t>Kindheit</a:t>
            </a:r>
          </a:p>
          <a:p>
            <a:pPr marL="914400" lvl="1" indent="-514350">
              <a:buFont typeface="+mj-lt"/>
              <a:buAutoNum type="arabicPeriod"/>
            </a:pPr>
            <a:r>
              <a:rPr lang="de-DE" noProof="0" dirty="0" smtClean="0"/>
              <a:t>Familienverhältnisse, </a:t>
            </a:r>
            <a:r>
              <a:rPr lang="de-DE" noProof="0" dirty="0" smtClean="0"/>
              <a:t>frühe psychosexuelle Entwicklung</a:t>
            </a:r>
            <a:endParaRPr lang="de-D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 smtClean="0"/>
              <a:t>Entwicklungsphasen</a:t>
            </a:r>
            <a:endParaRPr lang="de-DE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noProof="0" dirty="0" smtClean="0"/>
              <a:t>Orale Phase</a:t>
            </a:r>
          </a:p>
          <a:p>
            <a:pPr marL="914400" lvl="1" indent="-514350"/>
            <a:r>
              <a:rPr lang="de-DE" noProof="0" dirty="0" smtClean="0"/>
              <a:t>Hauptassoziationen</a:t>
            </a:r>
          </a:p>
          <a:p>
            <a:pPr marL="1314450" lvl="2" indent="-514350"/>
            <a:r>
              <a:rPr lang="de-DE" noProof="0" dirty="0" smtClean="0"/>
              <a:t>die Nahrungsaufnahme (Nüchternheit und Gefräßigkeit)</a:t>
            </a:r>
          </a:p>
          <a:p>
            <a:pPr marL="1314450" lvl="2" indent="-514350"/>
            <a:r>
              <a:rPr lang="de-DE" noProof="0" dirty="0" smtClean="0"/>
              <a:t>das Beißen (Destruktion) </a:t>
            </a:r>
          </a:p>
          <a:p>
            <a:pPr marL="1314450" lvl="2" indent="-514350"/>
            <a:r>
              <a:rPr lang="de-DE" noProof="0" dirty="0" smtClean="0"/>
              <a:t>das Spucken (Ablehnung und Verachten)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 smtClean="0"/>
              <a:t>Entwicklungsphasen</a:t>
            </a:r>
            <a:endParaRPr lang="de-DE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de-DE" noProof="0" dirty="0" smtClean="0"/>
              <a:t>Anale Phase</a:t>
            </a:r>
          </a:p>
          <a:p>
            <a:pPr marL="914400" lvl="1" indent="-514350"/>
            <a:r>
              <a:rPr lang="cs-CZ" noProof="0" dirty="0" smtClean="0"/>
              <a:t>Die </a:t>
            </a:r>
            <a:r>
              <a:rPr lang="de-DE" noProof="0" dirty="0" smtClean="0"/>
              <a:t>Kontrolle </a:t>
            </a:r>
            <a:r>
              <a:rPr lang="de-DE" noProof="0" dirty="0" smtClean="0"/>
              <a:t>über die </a:t>
            </a:r>
            <a:r>
              <a:rPr lang="de-DE" noProof="0" dirty="0" err="1" smtClean="0"/>
              <a:t>Urinau</a:t>
            </a:r>
            <a:r>
              <a:rPr lang="cs-CZ" noProof="0" dirty="0" err="1" smtClean="0"/>
              <a:t>ss</a:t>
            </a:r>
            <a:r>
              <a:rPr lang="de-DE" noProof="0" dirty="0" err="1" smtClean="0"/>
              <a:t>ch</a:t>
            </a:r>
            <a:r>
              <a:rPr lang="cs-CZ" noProof="0" dirty="0" smtClean="0"/>
              <a:t>e</a:t>
            </a:r>
            <a:r>
              <a:rPr lang="de-DE" noProof="0" dirty="0" err="1" smtClean="0"/>
              <a:t>idung</a:t>
            </a:r>
            <a:r>
              <a:rPr lang="de-DE" noProof="0" dirty="0" smtClean="0"/>
              <a:t> = im </a:t>
            </a:r>
            <a:r>
              <a:rPr lang="de-DE" noProof="0" dirty="0" err="1" smtClean="0"/>
              <a:t>Erwachschenheit</a:t>
            </a:r>
            <a:r>
              <a:rPr lang="cs-CZ" dirty="0" smtClean="0"/>
              <a:t> </a:t>
            </a:r>
            <a:r>
              <a:rPr lang="cs-CZ" dirty="0" err="1" smtClean="0"/>
              <a:t>können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Menschen</a:t>
            </a:r>
            <a:r>
              <a:rPr lang="cs-CZ" dirty="0" smtClean="0"/>
              <a:t> </a:t>
            </a:r>
            <a:r>
              <a:rPr lang="cs-CZ" dirty="0" err="1" smtClean="0"/>
              <a:t>freigebig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produktiv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sein</a:t>
            </a:r>
            <a:endParaRPr lang="de-DE" noProof="0" dirty="0" smtClean="0"/>
          </a:p>
          <a:p>
            <a:pPr marL="914400" lvl="1" indent="-514350"/>
            <a:r>
              <a:rPr lang="cs-CZ" dirty="0" smtClean="0"/>
              <a:t>n</a:t>
            </a:r>
            <a:r>
              <a:rPr lang="cs-CZ" noProof="0" dirty="0" err="1" smtClean="0"/>
              <a:t>egativer</a:t>
            </a:r>
            <a:r>
              <a:rPr lang="cs-CZ" noProof="0" dirty="0" smtClean="0"/>
              <a:t> </a:t>
            </a:r>
            <a:r>
              <a:rPr lang="cs-CZ" noProof="0" dirty="0" err="1" smtClean="0"/>
              <a:t>Zutritt</a:t>
            </a:r>
            <a:r>
              <a:rPr lang="cs-CZ" noProof="0" dirty="0" smtClean="0"/>
              <a:t> der </a:t>
            </a:r>
            <a:r>
              <a:rPr lang="cs-CZ" noProof="0" dirty="0" err="1" smtClean="0"/>
              <a:t>Eltern</a:t>
            </a:r>
            <a:r>
              <a:rPr lang="cs-CZ" noProof="0" dirty="0" smtClean="0"/>
              <a:t> </a:t>
            </a:r>
            <a:r>
              <a:rPr lang="de-DE" dirty="0" smtClean="0">
                <a:sym typeface="Wingdings" pitchFamily="2" charset="2"/>
              </a:rPr>
              <a:t></a:t>
            </a:r>
            <a:r>
              <a:rPr lang="cs-CZ" dirty="0" smtClean="0">
                <a:sym typeface="Wingdings" pitchFamily="2" charset="2"/>
              </a:rPr>
              <a:t> </a:t>
            </a:r>
            <a:r>
              <a:rPr lang="cs-CZ" dirty="0" err="1" smtClean="0">
                <a:sym typeface="Wingdings" pitchFamily="2" charset="2"/>
              </a:rPr>
              <a:t>alles</a:t>
            </a:r>
            <a:r>
              <a:rPr lang="cs-CZ" dirty="0" smtClean="0">
                <a:sym typeface="Wingdings" pitchFamily="2" charset="2"/>
              </a:rPr>
              <a:t> </a:t>
            </a:r>
            <a:r>
              <a:rPr lang="cs-CZ" dirty="0" err="1" smtClean="0">
                <a:sym typeface="Wingdings" pitchFamily="2" charset="2"/>
              </a:rPr>
              <a:t>unter</a:t>
            </a:r>
            <a:r>
              <a:rPr lang="cs-CZ" dirty="0" smtClean="0">
                <a:sym typeface="Wingdings" pitchFamily="2" charset="2"/>
              </a:rPr>
              <a:t> </a:t>
            </a:r>
            <a:r>
              <a:rPr lang="cs-CZ" dirty="0" err="1" smtClean="0">
                <a:sym typeface="Wingdings" pitchFamily="2" charset="2"/>
              </a:rPr>
              <a:t>Kontrolle</a:t>
            </a:r>
            <a:r>
              <a:rPr lang="cs-CZ" dirty="0" smtClean="0">
                <a:sym typeface="Wingdings" pitchFamily="2" charset="2"/>
              </a:rPr>
              <a:t> </a:t>
            </a:r>
            <a:r>
              <a:rPr lang="cs-CZ" dirty="0" err="1" smtClean="0">
                <a:sym typeface="Wingdings" pitchFamily="2" charset="2"/>
              </a:rPr>
              <a:t>zu</a:t>
            </a:r>
            <a:r>
              <a:rPr lang="cs-CZ" dirty="0" smtClean="0">
                <a:sym typeface="Wingdings" pitchFamily="2" charset="2"/>
              </a:rPr>
              <a:t> </a:t>
            </a:r>
            <a:r>
              <a:rPr lang="cs-CZ" dirty="0" err="1" smtClean="0">
                <a:sym typeface="Wingdings" pitchFamily="2" charset="2"/>
              </a:rPr>
              <a:t>haben</a:t>
            </a:r>
            <a:endParaRPr lang="cs-CZ" dirty="0" smtClean="0">
              <a:sym typeface="Wingdings" pitchFamily="2" charset="2"/>
            </a:endParaRPr>
          </a:p>
          <a:p>
            <a:pPr marL="914400" lvl="1" indent="-514350">
              <a:buNone/>
            </a:pPr>
            <a:endParaRPr lang="de-DE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 smtClean="0"/>
              <a:t>Entwicklungsphasen</a:t>
            </a:r>
            <a:endParaRPr lang="de-DE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de-DE" noProof="0" dirty="0" smtClean="0"/>
              <a:t>Phallische Phase</a:t>
            </a:r>
          </a:p>
          <a:p>
            <a:pPr marL="914400" lvl="1" indent="-514350"/>
            <a:r>
              <a:rPr lang="de-DE" noProof="0" dirty="0" smtClean="0"/>
              <a:t>Für Jungen – Ödipus komplex</a:t>
            </a:r>
          </a:p>
          <a:p>
            <a:pPr marL="914400" lvl="1" indent="-514350"/>
            <a:r>
              <a:rPr lang="de-DE" noProof="0" dirty="0" smtClean="0"/>
              <a:t>Für Mädchen - Penisneid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 smtClean="0"/>
              <a:t>Traumebene</a:t>
            </a:r>
            <a:endParaRPr lang="de-DE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noProof="0" dirty="0" smtClean="0"/>
              <a:t>manifeste Ebene</a:t>
            </a:r>
          </a:p>
          <a:p>
            <a:pPr marL="914400" lvl="1" indent="-514350"/>
            <a:r>
              <a:rPr lang="de-DE" dirty="0" smtClean="0"/>
              <a:t>n</a:t>
            </a:r>
            <a:r>
              <a:rPr lang="de-DE" noProof="0" dirty="0" smtClean="0"/>
              <a:t>ach dem Aufwecken</a:t>
            </a:r>
          </a:p>
          <a:p>
            <a:pPr marL="514350" indent="-514350">
              <a:buFont typeface="+mj-lt"/>
              <a:buAutoNum type="arabicPeriod"/>
            </a:pPr>
            <a:r>
              <a:rPr lang="de-DE" noProof="0" dirty="0" smtClean="0"/>
              <a:t>latente Ebene</a:t>
            </a:r>
          </a:p>
          <a:p>
            <a:pPr marL="914400" lvl="1" indent="-514350"/>
            <a:r>
              <a:rPr lang="de-DE" noProof="0" dirty="0" smtClean="0"/>
              <a:t>die Wahrbedeutung des Traumes</a:t>
            </a:r>
          </a:p>
          <a:p>
            <a:pPr marL="914400" lvl="1" indent="-514350">
              <a:buNone/>
            </a:pPr>
            <a:endParaRPr lang="de-DE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Hauptprinzipe der Traumbedeutung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das </a:t>
            </a:r>
            <a:r>
              <a:rPr lang="de-DE" dirty="0" smtClean="0"/>
              <a:t>Kontrast</a:t>
            </a:r>
            <a:r>
              <a:rPr lang="cs-CZ" dirty="0" err="1" smtClean="0"/>
              <a:t>prinzip</a:t>
            </a:r>
            <a:endParaRPr lang="de-DE" dirty="0" smtClean="0"/>
          </a:p>
          <a:p>
            <a:r>
              <a:rPr lang="de-DE" dirty="0" smtClean="0"/>
              <a:t>die Traumzensur</a:t>
            </a:r>
          </a:p>
          <a:p>
            <a:r>
              <a:rPr lang="de-DE" dirty="0" smtClean="0"/>
              <a:t>die Verdichtung</a:t>
            </a:r>
          </a:p>
          <a:p>
            <a:r>
              <a:rPr lang="de-DE" dirty="0" smtClean="0"/>
              <a:t>freie Assoziation</a:t>
            </a:r>
          </a:p>
          <a:p>
            <a:pPr lvl="1"/>
            <a:r>
              <a:rPr lang="de-DE" dirty="0" smtClean="0"/>
              <a:t>Diese Methode von freien Assoziationen wurde Grundstein der Traumbedeutung.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152</TotalTime>
  <Words>237</Words>
  <Application>Microsoft Office PowerPoint</Application>
  <PresentationFormat>Předvádění na obrazovce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Bohatý</vt:lpstr>
      <vt:lpstr>Sigmund Freud und seine Traumbedeutung</vt:lpstr>
      <vt:lpstr>Sigmund Freud</vt:lpstr>
      <vt:lpstr>Traumbedeutung</vt:lpstr>
      <vt:lpstr>Traumquellen</vt:lpstr>
      <vt:lpstr>Entwicklungsphasen</vt:lpstr>
      <vt:lpstr>Entwicklungsphasen</vt:lpstr>
      <vt:lpstr>Entwicklungsphasen</vt:lpstr>
      <vt:lpstr>Traumebene</vt:lpstr>
      <vt:lpstr>Hauptprinzipe der Traumbedeutung</vt:lpstr>
      <vt:lpstr>Schlusswort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Sigmund Freud und seine Traumbedeutung</dc:title>
  <dc:creator>Anička</dc:creator>
  <cp:lastModifiedBy>Anička</cp:lastModifiedBy>
  <cp:revision>3</cp:revision>
  <dcterms:created xsi:type="dcterms:W3CDTF">2009-11-08T21:11:25Z</dcterms:created>
  <dcterms:modified xsi:type="dcterms:W3CDTF">2009-11-09T07:03:49Z</dcterms:modified>
</cp:coreProperties>
</file>