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57" r:id="rId3"/>
    <p:sldId id="260" r:id="rId4"/>
    <p:sldId id="261" r:id="rId5"/>
    <p:sldId id="262" r:id="rId6"/>
    <p:sldId id="263" r:id="rId7"/>
    <p:sldId id="264" r:id="rId8"/>
    <p:sldId id="265" r:id="rId9"/>
    <p:sldId id="266" r:id="rId10"/>
    <p:sldId id="273" r:id="rId11"/>
    <p:sldId id="267" r:id="rId12"/>
    <p:sldId id="268" r:id="rId13"/>
    <p:sldId id="269" r:id="rId14"/>
    <p:sldId id="270" r:id="rId15"/>
    <p:sldId id="271" r:id="rId16"/>
    <p:sldId id="272" r:id="rId1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0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101852-82DC-4AC6-B9EA-5AD2D7F1A9B8}"/>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5F27B2EF-4E39-432F-B3AB-4A941BB3E0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A0717813-DF83-4CC4-8CDD-DFFAB83EEB99}"/>
              </a:ext>
            </a:extLst>
          </p:cNvPr>
          <p:cNvSpPr>
            <a:spLocks noGrp="1"/>
          </p:cNvSpPr>
          <p:nvPr>
            <p:ph type="dt" sz="half" idx="10"/>
          </p:nvPr>
        </p:nvSpPr>
        <p:spPr/>
        <p:txBody>
          <a:bodyPr/>
          <a:lstStyle/>
          <a:p>
            <a:fld id="{85EC53A3-A849-41F5-B866-BF58247ED95C}" type="datetimeFigureOut">
              <a:rPr lang="cs-CZ" smtClean="0"/>
              <a:t>16.02.2026</a:t>
            </a:fld>
            <a:endParaRPr lang="cs-CZ"/>
          </a:p>
        </p:txBody>
      </p:sp>
      <p:sp>
        <p:nvSpPr>
          <p:cNvPr id="5" name="Zástupný symbol pro zápatí 4">
            <a:extLst>
              <a:ext uri="{FF2B5EF4-FFF2-40B4-BE49-F238E27FC236}">
                <a16:creationId xmlns:a16="http://schemas.microsoft.com/office/drawing/2014/main" id="{3C97AED4-512A-409A-B512-EBD47878E19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F06CF69-6D23-4218-8BF4-1DB430D6680D}"/>
              </a:ext>
            </a:extLst>
          </p:cNvPr>
          <p:cNvSpPr>
            <a:spLocks noGrp="1"/>
          </p:cNvSpPr>
          <p:nvPr>
            <p:ph type="sldNum" sz="quarter" idx="12"/>
          </p:nvPr>
        </p:nvSpPr>
        <p:spPr/>
        <p:txBody>
          <a:bodyPr/>
          <a:lstStyle/>
          <a:p>
            <a:fld id="{06362FEC-A474-4182-AD53-5C8D5374A949}" type="slidenum">
              <a:rPr lang="cs-CZ" smtClean="0"/>
              <a:t>‹#›</a:t>
            </a:fld>
            <a:endParaRPr lang="cs-CZ"/>
          </a:p>
        </p:txBody>
      </p:sp>
    </p:spTree>
    <p:extLst>
      <p:ext uri="{BB962C8B-B14F-4D97-AF65-F5344CB8AC3E}">
        <p14:creationId xmlns:p14="http://schemas.microsoft.com/office/powerpoint/2010/main" val="3881904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BA70F0-EC43-486C-8F92-956F562AF95F}"/>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849559C3-E654-4DBA-A477-DB03C157290E}"/>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4D89982-980B-4400-8E08-8ED5759B8500}"/>
              </a:ext>
            </a:extLst>
          </p:cNvPr>
          <p:cNvSpPr>
            <a:spLocks noGrp="1"/>
          </p:cNvSpPr>
          <p:nvPr>
            <p:ph type="dt" sz="half" idx="10"/>
          </p:nvPr>
        </p:nvSpPr>
        <p:spPr/>
        <p:txBody>
          <a:bodyPr/>
          <a:lstStyle/>
          <a:p>
            <a:fld id="{85EC53A3-A849-41F5-B866-BF58247ED95C}" type="datetimeFigureOut">
              <a:rPr lang="cs-CZ" smtClean="0"/>
              <a:t>16.02.2026</a:t>
            </a:fld>
            <a:endParaRPr lang="cs-CZ"/>
          </a:p>
        </p:txBody>
      </p:sp>
      <p:sp>
        <p:nvSpPr>
          <p:cNvPr id="5" name="Zástupný symbol pro zápatí 4">
            <a:extLst>
              <a:ext uri="{FF2B5EF4-FFF2-40B4-BE49-F238E27FC236}">
                <a16:creationId xmlns:a16="http://schemas.microsoft.com/office/drawing/2014/main" id="{53F3DA71-3931-471F-876A-D99A6FB4A05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34A2B7F-F2DA-461B-AD02-EDE64BC8ABEB}"/>
              </a:ext>
            </a:extLst>
          </p:cNvPr>
          <p:cNvSpPr>
            <a:spLocks noGrp="1"/>
          </p:cNvSpPr>
          <p:nvPr>
            <p:ph type="sldNum" sz="quarter" idx="12"/>
          </p:nvPr>
        </p:nvSpPr>
        <p:spPr/>
        <p:txBody>
          <a:bodyPr/>
          <a:lstStyle/>
          <a:p>
            <a:fld id="{06362FEC-A474-4182-AD53-5C8D5374A949}" type="slidenum">
              <a:rPr lang="cs-CZ" smtClean="0"/>
              <a:t>‹#›</a:t>
            </a:fld>
            <a:endParaRPr lang="cs-CZ"/>
          </a:p>
        </p:txBody>
      </p:sp>
    </p:spTree>
    <p:extLst>
      <p:ext uri="{BB962C8B-B14F-4D97-AF65-F5344CB8AC3E}">
        <p14:creationId xmlns:p14="http://schemas.microsoft.com/office/powerpoint/2010/main" val="3489161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26272B7-1296-4E18-AC2F-33AD6DFD32CA}"/>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6C51391C-2512-41A3-A1CF-BCC5D982706D}"/>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02F303C-245C-4536-ABF2-FC2B1C5D4A5C}"/>
              </a:ext>
            </a:extLst>
          </p:cNvPr>
          <p:cNvSpPr>
            <a:spLocks noGrp="1"/>
          </p:cNvSpPr>
          <p:nvPr>
            <p:ph type="dt" sz="half" idx="10"/>
          </p:nvPr>
        </p:nvSpPr>
        <p:spPr/>
        <p:txBody>
          <a:bodyPr/>
          <a:lstStyle/>
          <a:p>
            <a:fld id="{85EC53A3-A849-41F5-B866-BF58247ED95C}" type="datetimeFigureOut">
              <a:rPr lang="cs-CZ" smtClean="0"/>
              <a:t>16.02.2026</a:t>
            </a:fld>
            <a:endParaRPr lang="cs-CZ"/>
          </a:p>
        </p:txBody>
      </p:sp>
      <p:sp>
        <p:nvSpPr>
          <p:cNvPr id="5" name="Zástupný symbol pro zápatí 4">
            <a:extLst>
              <a:ext uri="{FF2B5EF4-FFF2-40B4-BE49-F238E27FC236}">
                <a16:creationId xmlns:a16="http://schemas.microsoft.com/office/drawing/2014/main" id="{AD720E5F-D13B-4515-AA73-94F7F24CE41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06D791F-E5FE-414E-80A2-7890E993D2A5}"/>
              </a:ext>
            </a:extLst>
          </p:cNvPr>
          <p:cNvSpPr>
            <a:spLocks noGrp="1"/>
          </p:cNvSpPr>
          <p:nvPr>
            <p:ph type="sldNum" sz="quarter" idx="12"/>
          </p:nvPr>
        </p:nvSpPr>
        <p:spPr/>
        <p:txBody>
          <a:bodyPr/>
          <a:lstStyle/>
          <a:p>
            <a:fld id="{06362FEC-A474-4182-AD53-5C8D5374A949}" type="slidenum">
              <a:rPr lang="cs-CZ" smtClean="0"/>
              <a:t>‹#›</a:t>
            </a:fld>
            <a:endParaRPr lang="cs-CZ"/>
          </a:p>
        </p:txBody>
      </p:sp>
    </p:spTree>
    <p:extLst>
      <p:ext uri="{BB962C8B-B14F-4D97-AF65-F5344CB8AC3E}">
        <p14:creationId xmlns:p14="http://schemas.microsoft.com/office/powerpoint/2010/main" val="2740585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854105-13F0-4205-8DE4-351417F85D4E}"/>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C9967E66-060C-4CB8-B6CA-277E2015EF18}"/>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FBD4B74-9F45-431B-B131-89CF93EAD719}"/>
              </a:ext>
            </a:extLst>
          </p:cNvPr>
          <p:cNvSpPr>
            <a:spLocks noGrp="1"/>
          </p:cNvSpPr>
          <p:nvPr>
            <p:ph type="dt" sz="half" idx="10"/>
          </p:nvPr>
        </p:nvSpPr>
        <p:spPr/>
        <p:txBody>
          <a:bodyPr/>
          <a:lstStyle/>
          <a:p>
            <a:fld id="{85EC53A3-A849-41F5-B866-BF58247ED95C}" type="datetimeFigureOut">
              <a:rPr lang="cs-CZ" smtClean="0"/>
              <a:t>16.02.2026</a:t>
            </a:fld>
            <a:endParaRPr lang="cs-CZ"/>
          </a:p>
        </p:txBody>
      </p:sp>
      <p:sp>
        <p:nvSpPr>
          <p:cNvPr id="5" name="Zástupný symbol pro zápatí 4">
            <a:extLst>
              <a:ext uri="{FF2B5EF4-FFF2-40B4-BE49-F238E27FC236}">
                <a16:creationId xmlns:a16="http://schemas.microsoft.com/office/drawing/2014/main" id="{1723463F-121D-467A-86B1-618D6EE128B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E908506-8176-4751-9EB5-8ECF1C9F5E44}"/>
              </a:ext>
            </a:extLst>
          </p:cNvPr>
          <p:cNvSpPr>
            <a:spLocks noGrp="1"/>
          </p:cNvSpPr>
          <p:nvPr>
            <p:ph type="sldNum" sz="quarter" idx="12"/>
          </p:nvPr>
        </p:nvSpPr>
        <p:spPr/>
        <p:txBody>
          <a:bodyPr/>
          <a:lstStyle/>
          <a:p>
            <a:fld id="{06362FEC-A474-4182-AD53-5C8D5374A949}" type="slidenum">
              <a:rPr lang="cs-CZ" smtClean="0"/>
              <a:t>‹#›</a:t>
            </a:fld>
            <a:endParaRPr lang="cs-CZ"/>
          </a:p>
        </p:txBody>
      </p:sp>
    </p:spTree>
    <p:extLst>
      <p:ext uri="{BB962C8B-B14F-4D97-AF65-F5344CB8AC3E}">
        <p14:creationId xmlns:p14="http://schemas.microsoft.com/office/powerpoint/2010/main" val="2495186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437B7E-A1E9-4C00-8D06-88076231A01B}"/>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8009B7A1-D342-4C24-A782-CB47B3C9BF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50A11DE4-2809-4A89-90EE-39F42F805209}"/>
              </a:ext>
            </a:extLst>
          </p:cNvPr>
          <p:cNvSpPr>
            <a:spLocks noGrp="1"/>
          </p:cNvSpPr>
          <p:nvPr>
            <p:ph type="dt" sz="half" idx="10"/>
          </p:nvPr>
        </p:nvSpPr>
        <p:spPr/>
        <p:txBody>
          <a:bodyPr/>
          <a:lstStyle/>
          <a:p>
            <a:fld id="{85EC53A3-A849-41F5-B866-BF58247ED95C}" type="datetimeFigureOut">
              <a:rPr lang="cs-CZ" smtClean="0"/>
              <a:t>16.02.2026</a:t>
            </a:fld>
            <a:endParaRPr lang="cs-CZ"/>
          </a:p>
        </p:txBody>
      </p:sp>
      <p:sp>
        <p:nvSpPr>
          <p:cNvPr id="5" name="Zástupný symbol pro zápatí 4">
            <a:extLst>
              <a:ext uri="{FF2B5EF4-FFF2-40B4-BE49-F238E27FC236}">
                <a16:creationId xmlns:a16="http://schemas.microsoft.com/office/drawing/2014/main" id="{0F5093BF-0A66-4CB7-81D8-FBCEB5F83A6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01FA894-3A73-465B-AD23-C5A27AC9C64B}"/>
              </a:ext>
            </a:extLst>
          </p:cNvPr>
          <p:cNvSpPr>
            <a:spLocks noGrp="1"/>
          </p:cNvSpPr>
          <p:nvPr>
            <p:ph type="sldNum" sz="quarter" idx="12"/>
          </p:nvPr>
        </p:nvSpPr>
        <p:spPr/>
        <p:txBody>
          <a:bodyPr/>
          <a:lstStyle/>
          <a:p>
            <a:fld id="{06362FEC-A474-4182-AD53-5C8D5374A949}" type="slidenum">
              <a:rPr lang="cs-CZ" smtClean="0"/>
              <a:t>‹#›</a:t>
            </a:fld>
            <a:endParaRPr lang="cs-CZ"/>
          </a:p>
        </p:txBody>
      </p:sp>
    </p:spTree>
    <p:extLst>
      <p:ext uri="{BB962C8B-B14F-4D97-AF65-F5344CB8AC3E}">
        <p14:creationId xmlns:p14="http://schemas.microsoft.com/office/powerpoint/2010/main" val="2499961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CA23A7-EBEC-4082-8B99-5A896DD5EB37}"/>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B84130C2-B073-43AE-9AEF-CB12F40733A1}"/>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48586A4E-6DAD-4FA3-948B-86C09E16E7C7}"/>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D7AFC700-B5AD-4F75-BA09-9269EC551E91}"/>
              </a:ext>
            </a:extLst>
          </p:cNvPr>
          <p:cNvSpPr>
            <a:spLocks noGrp="1"/>
          </p:cNvSpPr>
          <p:nvPr>
            <p:ph type="dt" sz="half" idx="10"/>
          </p:nvPr>
        </p:nvSpPr>
        <p:spPr/>
        <p:txBody>
          <a:bodyPr/>
          <a:lstStyle/>
          <a:p>
            <a:fld id="{85EC53A3-A849-41F5-B866-BF58247ED95C}" type="datetimeFigureOut">
              <a:rPr lang="cs-CZ" smtClean="0"/>
              <a:t>16.02.2026</a:t>
            </a:fld>
            <a:endParaRPr lang="cs-CZ"/>
          </a:p>
        </p:txBody>
      </p:sp>
      <p:sp>
        <p:nvSpPr>
          <p:cNvPr id="6" name="Zástupný symbol pro zápatí 5">
            <a:extLst>
              <a:ext uri="{FF2B5EF4-FFF2-40B4-BE49-F238E27FC236}">
                <a16:creationId xmlns:a16="http://schemas.microsoft.com/office/drawing/2014/main" id="{A9FFDE86-8D2A-4BDB-9A57-134701A174E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99C7154-B34A-4A92-8170-566BD1523A7E}"/>
              </a:ext>
            </a:extLst>
          </p:cNvPr>
          <p:cNvSpPr>
            <a:spLocks noGrp="1"/>
          </p:cNvSpPr>
          <p:nvPr>
            <p:ph type="sldNum" sz="quarter" idx="12"/>
          </p:nvPr>
        </p:nvSpPr>
        <p:spPr/>
        <p:txBody>
          <a:bodyPr/>
          <a:lstStyle/>
          <a:p>
            <a:fld id="{06362FEC-A474-4182-AD53-5C8D5374A949}" type="slidenum">
              <a:rPr lang="cs-CZ" smtClean="0"/>
              <a:t>‹#›</a:t>
            </a:fld>
            <a:endParaRPr lang="cs-CZ"/>
          </a:p>
        </p:txBody>
      </p:sp>
    </p:spTree>
    <p:extLst>
      <p:ext uri="{BB962C8B-B14F-4D97-AF65-F5344CB8AC3E}">
        <p14:creationId xmlns:p14="http://schemas.microsoft.com/office/powerpoint/2010/main" val="3311502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7B0393-16DD-4DEE-88CA-C2ADE57793DF}"/>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6D989C7B-5351-4505-B6E4-22324B38E9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3F70CEED-5E97-44AD-AFFA-A320CD910518}"/>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97C8146F-4C46-4E02-8492-26C221E09A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F55CFA38-26EB-4793-8E80-1F52B8ACEC93}"/>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E4D59F41-5074-468A-8812-D3D91A72131D}"/>
              </a:ext>
            </a:extLst>
          </p:cNvPr>
          <p:cNvSpPr>
            <a:spLocks noGrp="1"/>
          </p:cNvSpPr>
          <p:nvPr>
            <p:ph type="dt" sz="half" idx="10"/>
          </p:nvPr>
        </p:nvSpPr>
        <p:spPr/>
        <p:txBody>
          <a:bodyPr/>
          <a:lstStyle/>
          <a:p>
            <a:fld id="{85EC53A3-A849-41F5-B866-BF58247ED95C}" type="datetimeFigureOut">
              <a:rPr lang="cs-CZ" smtClean="0"/>
              <a:t>16.02.2026</a:t>
            </a:fld>
            <a:endParaRPr lang="cs-CZ"/>
          </a:p>
        </p:txBody>
      </p:sp>
      <p:sp>
        <p:nvSpPr>
          <p:cNvPr id="8" name="Zástupný symbol pro zápatí 7">
            <a:extLst>
              <a:ext uri="{FF2B5EF4-FFF2-40B4-BE49-F238E27FC236}">
                <a16:creationId xmlns:a16="http://schemas.microsoft.com/office/drawing/2014/main" id="{3642D276-F41C-4F80-9C64-C46C857E7933}"/>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CBC93A4D-448C-4C9A-AD90-62ECAD474805}"/>
              </a:ext>
            </a:extLst>
          </p:cNvPr>
          <p:cNvSpPr>
            <a:spLocks noGrp="1"/>
          </p:cNvSpPr>
          <p:nvPr>
            <p:ph type="sldNum" sz="quarter" idx="12"/>
          </p:nvPr>
        </p:nvSpPr>
        <p:spPr/>
        <p:txBody>
          <a:bodyPr/>
          <a:lstStyle/>
          <a:p>
            <a:fld id="{06362FEC-A474-4182-AD53-5C8D5374A949}" type="slidenum">
              <a:rPr lang="cs-CZ" smtClean="0"/>
              <a:t>‹#›</a:t>
            </a:fld>
            <a:endParaRPr lang="cs-CZ"/>
          </a:p>
        </p:txBody>
      </p:sp>
    </p:spTree>
    <p:extLst>
      <p:ext uri="{BB962C8B-B14F-4D97-AF65-F5344CB8AC3E}">
        <p14:creationId xmlns:p14="http://schemas.microsoft.com/office/powerpoint/2010/main" val="2777275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CE6DAC-ABBA-45ED-8C86-66992EDC71DC}"/>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5AA3B919-9FB0-4196-9814-A675042DDF99}"/>
              </a:ext>
            </a:extLst>
          </p:cNvPr>
          <p:cNvSpPr>
            <a:spLocks noGrp="1"/>
          </p:cNvSpPr>
          <p:nvPr>
            <p:ph type="dt" sz="half" idx="10"/>
          </p:nvPr>
        </p:nvSpPr>
        <p:spPr/>
        <p:txBody>
          <a:bodyPr/>
          <a:lstStyle/>
          <a:p>
            <a:fld id="{85EC53A3-A849-41F5-B866-BF58247ED95C}" type="datetimeFigureOut">
              <a:rPr lang="cs-CZ" smtClean="0"/>
              <a:t>16.02.2026</a:t>
            </a:fld>
            <a:endParaRPr lang="cs-CZ"/>
          </a:p>
        </p:txBody>
      </p:sp>
      <p:sp>
        <p:nvSpPr>
          <p:cNvPr id="4" name="Zástupný symbol pro zápatí 3">
            <a:extLst>
              <a:ext uri="{FF2B5EF4-FFF2-40B4-BE49-F238E27FC236}">
                <a16:creationId xmlns:a16="http://schemas.microsoft.com/office/drawing/2014/main" id="{46136ABF-ECFC-4F9B-A0D5-62B1B98BD41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674B08CD-4E50-4DFD-8811-48CB43B5A4A4}"/>
              </a:ext>
            </a:extLst>
          </p:cNvPr>
          <p:cNvSpPr>
            <a:spLocks noGrp="1"/>
          </p:cNvSpPr>
          <p:nvPr>
            <p:ph type="sldNum" sz="quarter" idx="12"/>
          </p:nvPr>
        </p:nvSpPr>
        <p:spPr/>
        <p:txBody>
          <a:bodyPr/>
          <a:lstStyle/>
          <a:p>
            <a:fld id="{06362FEC-A474-4182-AD53-5C8D5374A949}" type="slidenum">
              <a:rPr lang="cs-CZ" smtClean="0"/>
              <a:t>‹#›</a:t>
            </a:fld>
            <a:endParaRPr lang="cs-CZ"/>
          </a:p>
        </p:txBody>
      </p:sp>
    </p:spTree>
    <p:extLst>
      <p:ext uri="{BB962C8B-B14F-4D97-AF65-F5344CB8AC3E}">
        <p14:creationId xmlns:p14="http://schemas.microsoft.com/office/powerpoint/2010/main" val="4037541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250FA9C4-98D2-4F32-BB01-3545ECAE66D7}"/>
              </a:ext>
            </a:extLst>
          </p:cNvPr>
          <p:cNvSpPr>
            <a:spLocks noGrp="1"/>
          </p:cNvSpPr>
          <p:nvPr>
            <p:ph type="dt" sz="half" idx="10"/>
          </p:nvPr>
        </p:nvSpPr>
        <p:spPr/>
        <p:txBody>
          <a:bodyPr/>
          <a:lstStyle/>
          <a:p>
            <a:fld id="{85EC53A3-A849-41F5-B866-BF58247ED95C}" type="datetimeFigureOut">
              <a:rPr lang="cs-CZ" smtClean="0"/>
              <a:t>16.02.2026</a:t>
            </a:fld>
            <a:endParaRPr lang="cs-CZ"/>
          </a:p>
        </p:txBody>
      </p:sp>
      <p:sp>
        <p:nvSpPr>
          <p:cNvPr id="3" name="Zástupný symbol pro zápatí 2">
            <a:extLst>
              <a:ext uri="{FF2B5EF4-FFF2-40B4-BE49-F238E27FC236}">
                <a16:creationId xmlns:a16="http://schemas.microsoft.com/office/drawing/2014/main" id="{DE10CCC7-5AEC-4497-A933-548D798C4BA6}"/>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F60AA76D-DAEB-423A-850E-8E0C2BDB1C53}"/>
              </a:ext>
            </a:extLst>
          </p:cNvPr>
          <p:cNvSpPr>
            <a:spLocks noGrp="1"/>
          </p:cNvSpPr>
          <p:nvPr>
            <p:ph type="sldNum" sz="quarter" idx="12"/>
          </p:nvPr>
        </p:nvSpPr>
        <p:spPr/>
        <p:txBody>
          <a:bodyPr/>
          <a:lstStyle/>
          <a:p>
            <a:fld id="{06362FEC-A474-4182-AD53-5C8D5374A949}" type="slidenum">
              <a:rPr lang="cs-CZ" smtClean="0"/>
              <a:t>‹#›</a:t>
            </a:fld>
            <a:endParaRPr lang="cs-CZ"/>
          </a:p>
        </p:txBody>
      </p:sp>
    </p:spTree>
    <p:extLst>
      <p:ext uri="{BB962C8B-B14F-4D97-AF65-F5344CB8AC3E}">
        <p14:creationId xmlns:p14="http://schemas.microsoft.com/office/powerpoint/2010/main" val="4031606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F5015B-937C-40A4-AFEE-B0F525CA63C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280DF73C-B69C-4821-8F65-78121D8790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90C9751D-3EB5-4B0D-85D5-C244D57E59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840D0317-E4E8-4EAF-BD24-EB5EE50CFFB3}"/>
              </a:ext>
            </a:extLst>
          </p:cNvPr>
          <p:cNvSpPr>
            <a:spLocks noGrp="1"/>
          </p:cNvSpPr>
          <p:nvPr>
            <p:ph type="dt" sz="half" idx="10"/>
          </p:nvPr>
        </p:nvSpPr>
        <p:spPr/>
        <p:txBody>
          <a:bodyPr/>
          <a:lstStyle/>
          <a:p>
            <a:fld id="{85EC53A3-A849-41F5-B866-BF58247ED95C}" type="datetimeFigureOut">
              <a:rPr lang="cs-CZ" smtClean="0"/>
              <a:t>16.02.2026</a:t>
            </a:fld>
            <a:endParaRPr lang="cs-CZ"/>
          </a:p>
        </p:txBody>
      </p:sp>
      <p:sp>
        <p:nvSpPr>
          <p:cNvPr id="6" name="Zástupný symbol pro zápatí 5">
            <a:extLst>
              <a:ext uri="{FF2B5EF4-FFF2-40B4-BE49-F238E27FC236}">
                <a16:creationId xmlns:a16="http://schemas.microsoft.com/office/drawing/2014/main" id="{9D74B602-782D-4DBF-95B2-ED20A2A3AE17}"/>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BA295154-ACFF-41B7-8B58-54642F57E1CF}"/>
              </a:ext>
            </a:extLst>
          </p:cNvPr>
          <p:cNvSpPr>
            <a:spLocks noGrp="1"/>
          </p:cNvSpPr>
          <p:nvPr>
            <p:ph type="sldNum" sz="quarter" idx="12"/>
          </p:nvPr>
        </p:nvSpPr>
        <p:spPr/>
        <p:txBody>
          <a:bodyPr/>
          <a:lstStyle/>
          <a:p>
            <a:fld id="{06362FEC-A474-4182-AD53-5C8D5374A949}" type="slidenum">
              <a:rPr lang="cs-CZ" smtClean="0"/>
              <a:t>‹#›</a:t>
            </a:fld>
            <a:endParaRPr lang="cs-CZ"/>
          </a:p>
        </p:txBody>
      </p:sp>
    </p:spTree>
    <p:extLst>
      <p:ext uri="{BB962C8B-B14F-4D97-AF65-F5344CB8AC3E}">
        <p14:creationId xmlns:p14="http://schemas.microsoft.com/office/powerpoint/2010/main" val="925535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152834-DCC1-4257-9274-14F9F8C88BF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689DE7BA-B8D8-4DAC-B9EF-DD6FF0D3E7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5800F84A-5060-4CBA-B5C1-9B8D7CBB6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71BA06FE-44B3-41A4-A472-D84A71E71D2A}"/>
              </a:ext>
            </a:extLst>
          </p:cNvPr>
          <p:cNvSpPr>
            <a:spLocks noGrp="1"/>
          </p:cNvSpPr>
          <p:nvPr>
            <p:ph type="dt" sz="half" idx="10"/>
          </p:nvPr>
        </p:nvSpPr>
        <p:spPr/>
        <p:txBody>
          <a:bodyPr/>
          <a:lstStyle/>
          <a:p>
            <a:fld id="{85EC53A3-A849-41F5-B866-BF58247ED95C}" type="datetimeFigureOut">
              <a:rPr lang="cs-CZ" smtClean="0"/>
              <a:t>16.02.2026</a:t>
            </a:fld>
            <a:endParaRPr lang="cs-CZ"/>
          </a:p>
        </p:txBody>
      </p:sp>
      <p:sp>
        <p:nvSpPr>
          <p:cNvPr id="6" name="Zástupný symbol pro zápatí 5">
            <a:extLst>
              <a:ext uri="{FF2B5EF4-FFF2-40B4-BE49-F238E27FC236}">
                <a16:creationId xmlns:a16="http://schemas.microsoft.com/office/drawing/2014/main" id="{D018D129-B5DC-43CE-8EF9-A80B99D0702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373FE96-1952-49BA-B77A-F11A692E0D83}"/>
              </a:ext>
            </a:extLst>
          </p:cNvPr>
          <p:cNvSpPr>
            <a:spLocks noGrp="1"/>
          </p:cNvSpPr>
          <p:nvPr>
            <p:ph type="sldNum" sz="quarter" idx="12"/>
          </p:nvPr>
        </p:nvSpPr>
        <p:spPr/>
        <p:txBody>
          <a:bodyPr/>
          <a:lstStyle/>
          <a:p>
            <a:fld id="{06362FEC-A474-4182-AD53-5C8D5374A949}" type="slidenum">
              <a:rPr lang="cs-CZ" smtClean="0"/>
              <a:t>‹#›</a:t>
            </a:fld>
            <a:endParaRPr lang="cs-CZ"/>
          </a:p>
        </p:txBody>
      </p:sp>
    </p:spTree>
    <p:extLst>
      <p:ext uri="{BB962C8B-B14F-4D97-AF65-F5344CB8AC3E}">
        <p14:creationId xmlns:p14="http://schemas.microsoft.com/office/powerpoint/2010/main" val="165330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E142C213-9BB7-46F9-99CB-7EB9A04944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532151B2-0D4F-4B8B-A289-2E1033E505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E800F76-B4EB-45F6-9829-F5F70FFD92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EC53A3-A849-41F5-B866-BF58247ED95C}" type="datetimeFigureOut">
              <a:rPr lang="cs-CZ" smtClean="0"/>
              <a:t>16.02.2026</a:t>
            </a:fld>
            <a:endParaRPr lang="cs-CZ"/>
          </a:p>
        </p:txBody>
      </p:sp>
      <p:sp>
        <p:nvSpPr>
          <p:cNvPr id="5" name="Zástupný symbol pro zápatí 4">
            <a:extLst>
              <a:ext uri="{FF2B5EF4-FFF2-40B4-BE49-F238E27FC236}">
                <a16:creationId xmlns:a16="http://schemas.microsoft.com/office/drawing/2014/main" id="{7B4116FA-6BB0-45BE-A925-C8A4D4B2C1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604A3EC0-1922-4889-BFB7-24ED623E19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362FEC-A474-4182-AD53-5C8D5374A949}" type="slidenum">
              <a:rPr lang="cs-CZ" smtClean="0"/>
              <a:t>‹#›</a:t>
            </a:fld>
            <a:endParaRPr lang="cs-CZ"/>
          </a:p>
        </p:txBody>
      </p:sp>
    </p:spTree>
    <p:extLst>
      <p:ext uri="{BB962C8B-B14F-4D97-AF65-F5344CB8AC3E}">
        <p14:creationId xmlns:p14="http://schemas.microsoft.com/office/powerpoint/2010/main" val="559976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ifsw.org/global-social-work-statement-of-ethical-principle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zakonyprolidi.cz/cs/2012-89/zneni-20250701?porov=20250601#p3-2-a" TargetMode="External"/><Relationship Id="rId2" Type="http://schemas.openxmlformats.org/officeDocument/2006/relationships/hyperlink" Target="https://www.zakonyprolidi.cz/cs/2012-89/zneni-20250701?porov=20250601#p3-1&#168;" TargetMode="External"/><Relationship Id="rId1" Type="http://schemas.openxmlformats.org/officeDocument/2006/relationships/slideLayout" Target="../slideLayouts/slideLayout2.xml"/><Relationship Id="rId4" Type="http://schemas.openxmlformats.org/officeDocument/2006/relationships/hyperlink" Target="https://www.zakonyprolidi.cz/cs/2012-89/zneni-20250701?porov=20250601#p81-2"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ED8B13-34CF-4827-913D-7E087244D065}"/>
              </a:ext>
            </a:extLst>
          </p:cNvPr>
          <p:cNvSpPr>
            <a:spLocks noGrp="1"/>
          </p:cNvSpPr>
          <p:nvPr>
            <p:ph type="ctrTitle"/>
          </p:nvPr>
        </p:nvSpPr>
        <p:spPr/>
        <p:txBody>
          <a:bodyPr/>
          <a:lstStyle/>
          <a:p>
            <a:r>
              <a:rPr lang="cs-CZ" dirty="0"/>
              <a:t>Lidská důstojnost</a:t>
            </a:r>
            <a:br>
              <a:rPr lang="cs-CZ" dirty="0"/>
            </a:br>
            <a:r>
              <a:rPr lang="cs-CZ" dirty="0"/>
              <a:t>úvodní poznámky</a:t>
            </a:r>
          </a:p>
        </p:txBody>
      </p:sp>
      <p:sp>
        <p:nvSpPr>
          <p:cNvPr id="3" name="Podnadpis 2">
            <a:extLst>
              <a:ext uri="{FF2B5EF4-FFF2-40B4-BE49-F238E27FC236}">
                <a16:creationId xmlns:a16="http://schemas.microsoft.com/office/drawing/2014/main" id="{7C56169B-3407-4562-925B-9A66F8749861}"/>
              </a:ext>
            </a:extLst>
          </p:cNvPr>
          <p:cNvSpPr>
            <a:spLocks noGrp="1"/>
          </p:cNvSpPr>
          <p:nvPr>
            <p:ph type="subTitle" idx="1"/>
          </p:nvPr>
        </p:nvSpPr>
        <p:spPr/>
        <p:txBody>
          <a:bodyPr/>
          <a:lstStyle/>
          <a:p>
            <a:pPr algn="r"/>
            <a:r>
              <a:rPr lang="cs-CZ" dirty="0"/>
              <a:t>Ondřej Fischer, 2.2026</a:t>
            </a:r>
          </a:p>
          <a:p>
            <a:pPr algn="r"/>
            <a:endParaRPr lang="cs-CZ" dirty="0"/>
          </a:p>
        </p:txBody>
      </p:sp>
    </p:spTree>
    <p:extLst>
      <p:ext uri="{BB962C8B-B14F-4D97-AF65-F5344CB8AC3E}">
        <p14:creationId xmlns:p14="http://schemas.microsoft.com/office/powerpoint/2010/main" val="4016526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B5A02F-245D-49CB-BAC7-12F26747BA87}"/>
              </a:ext>
            </a:extLst>
          </p:cNvPr>
          <p:cNvSpPr>
            <a:spLocks noGrp="1"/>
          </p:cNvSpPr>
          <p:nvPr>
            <p:ph type="title"/>
          </p:nvPr>
        </p:nvSpPr>
        <p:spPr/>
        <p:txBody>
          <a:bodyPr/>
          <a:lstStyle/>
          <a:p>
            <a:r>
              <a:rPr lang="en-GB" dirty="0"/>
              <a:t> </a:t>
            </a:r>
            <a:br>
              <a:rPr lang="en-GB" b="1" dirty="0"/>
            </a:br>
            <a:r>
              <a:rPr lang="en-GB" b="1" dirty="0" err="1"/>
              <a:t>Deklarace</a:t>
            </a:r>
            <a:r>
              <a:rPr lang="en-GB" b="1" dirty="0"/>
              <a:t> </a:t>
            </a:r>
            <a:r>
              <a:rPr lang="en-GB" b="1" dirty="0" err="1"/>
              <a:t>práv</a:t>
            </a:r>
            <a:r>
              <a:rPr lang="en-GB" b="1" dirty="0"/>
              <a:t> </a:t>
            </a:r>
            <a:r>
              <a:rPr lang="en-GB" b="1" dirty="0" err="1"/>
              <a:t>dětí</a:t>
            </a:r>
            <a:endParaRPr lang="en-GB" b="1" dirty="0"/>
          </a:p>
        </p:txBody>
      </p:sp>
      <p:sp>
        <p:nvSpPr>
          <p:cNvPr id="3" name="Zástupný symbol pro obsah 2">
            <a:extLst>
              <a:ext uri="{FF2B5EF4-FFF2-40B4-BE49-F238E27FC236}">
                <a16:creationId xmlns:a16="http://schemas.microsoft.com/office/drawing/2014/main" id="{14FCDD6B-31FD-4FAA-9872-6879FAA859FC}"/>
              </a:ext>
            </a:extLst>
          </p:cNvPr>
          <p:cNvSpPr>
            <a:spLocks noGrp="1"/>
          </p:cNvSpPr>
          <p:nvPr>
            <p:ph idx="1"/>
          </p:nvPr>
        </p:nvSpPr>
        <p:spPr/>
        <p:txBody>
          <a:bodyPr>
            <a:normAutofit/>
          </a:bodyPr>
          <a:lstStyle/>
          <a:p>
            <a:r>
              <a:rPr lang="en-GB" dirty="0"/>
              <a:t>… </a:t>
            </a:r>
            <a:r>
              <a:rPr lang="en-GB" dirty="0" err="1"/>
              <a:t>že</a:t>
            </a:r>
            <a:r>
              <a:rPr lang="en-GB" dirty="0"/>
              <a:t> </a:t>
            </a:r>
            <a:r>
              <a:rPr lang="en-GB" dirty="0" err="1"/>
              <a:t>dítě</a:t>
            </a:r>
            <a:r>
              <a:rPr lang="en-GB" dirty="0"/>
              <a:t> … </a:t>
            </a:r>
            <a:r>
              <a:rPr lang="en-GB" dirty="0" err="1"/>
              <a:t>potřebuje</a:t>
            </a:r>
            <a:r>
              <a:rPr lang="en-GB" dirty="0"/>
              <a:t> </a:t>
            </a:r>
            <a:r>
              <a:rPr lang="en-GB" dirty="0" err="1"/>
              <a:t>zvláštní</a:t>
            </a:r>
            <a:r>
              <a:rPr lang="en-GB" dirty="0"/>
              <a:t> </a:t>
            </a:r>
            <a:r>
              <a:rPr lang="en-GB" dirty="0" err="1"/>
              <a:t>záruky</a:t>
            </a:r>
            <a:r>
              <a:rPr lang="en-GB" dirty="0"/>
              <a:t>, </a:t>
            </a:r>
            <a:r>
              <a:rPr lang="en-GB" dirty="0" err="1"/>
              <a:t>péči</a:t>
            </a:r>
            <a:r>
              <a:rPr lang="en-GB" dirty="0"/>
              <a:t> a </a:t>
            </a:r>
            <a:r>
              <a:rPr lang="en-GB" dirty="0" err="1"/>
              <a:t>zvláštní</a:t>
            </a:r>
            <a:r>
              <a:rPr lang="en-GB" dirty="0"/>
              <a:t> </a:t>
            </a:r>
            <a:r>
              <a:rPr lang="en-GB" dirty="0" err="1"/>
              <a:t>právní</a:t>
            </a:r>
            <a:r>
              <a:rPr lang="en-GB" dirty="0"/>
              <a:t> </a:t>
            </a:r>
            <a:r>
              <a:rPr lang="en-GB" dirty="0" err="1"/>
              <a:t>ochranu</a:t>
            </a:r>
            <a:r>
              <a:rPr lang="en-GB" dirty="0"/>
              <a:t> </a:t>
            </a:r>
            <a:r>
              <a:rPr lang="en-GB" dirty="0" err="1"/>
              <a:t>před</a:t>
            </a:r>
            <a:r>
              <a:rPr lang="en-GB" dirty="0"/>
              <a:t> </a:t>
            </a:r>
            <a:r>
              <a:rPr lang="en-GB" dirty="0" err="1"/>
              <a:t>narozením</a:t>
            </a:r>
            <a:r>
              <a:rPr lang="en-GB" dirty="0"/>
              <a:t> </a:t>
            </a:r>
            <a:r>
              <a:rPr lang="en-GB" dirty="0" err="1"/>
              <a:t>i</a:t>
            </a:r>
            <a:r>
              <a:rPr lang="en-GB" dirty="0"/>
              <a:t> po </a:t>
            </a:r>
            <a:r>
              <a:rPr lang="en-GB" dirty="0" err="1"/>
              <a:t>něm</a:t>
            </a:r>
            <a:r>
              <a:rPr lang="en-GB" dirty="0"/>
              <a:t>, … (</a:t>
            </a:r>
            <a:r>
              <a:rPr lang="en-GB" dirty="0" err="1"/>
              <a:t>preambule</a:t>
            </a:r>
            <a:r>
              <a:rPr lang="en-GB" dirty="0"/>
              <a:t>)</a:t>
            </a:r>
          </a:p>
          <a:p>
            <a:r>
              <a:rPr lang="en-GB" dirty="0"/>
              <a:t>aby se </a:t>
            </a:r>
            <a:r>
              <a:rPr lang="en-GB" dirty="0" err="1"/>
              <a:t>dítě</a:t>
            </a:r>
            <a:r>
              <a:rPr lang="en-GB" dirty="0"/>
              <a:t> </a:t>
            </a:r>
            <a:r>
              <a:rPr lang="en-GB" dirty="0" err="1"/>
              <a:t>mohlo</a:t>
            </a:r>
            <a:r>
              <a:rPr lang="en-GB" dirty="0"/>
              <a:t> </a:t>
            </a:r>
            <a:r>
              <a:rPr lang="en-GB" dirty="0" err="1"/>
              <a:t>rozvíjet</a:t>
            </a:r>
            <a:r>
              <a:rPr lang="en-GB" dirty="0"/>
              <a:t> … v </a:t>
            </a:r>
            <a:r>
              <a:rPr lang="en-GB" dirty="0" err="1"/>
              <a:t>sociálně</a:t>
            </a:r>
            <a:r>
              <a:rPr lang="en-GB" dirty="0"/>
              <a:t> </a:t>
            </a:r>
            <a:r>
              <a:rPr lang="en-GB" dirty="0" err="1"/>
              <a:t>zdravým</a:t>
            </a:r>
            <a:r>
              <a:rPr lang="en-GB" dirty="0"/>
              <a:t> a </a:t>
            </a:r>
            <a:r>
              <a:rPr lang="en-GB" dirty="0" err="1"/>
              <a:t>normálním</a:t>
            </a:r>
            <a:r>
              <a:rPr lang="en-GB" dirty="0"/>
              <a:t> </a:t>
            </a:r>
            <a:r>
              <a:rPr lang="en-GB" dirty="0" err="1"/>
              <a:t>způsobem</a:t>
            </a:r>
            <a:r>
              <a:rPr lang="en-GB" dirty="0"/>
              <a:t> a v </a:t>
            </a:r>
            <a:r>
              <a:rPr lang="en-GB" dirty="0" err="1"/>
              <a:t>podmínkách</a:t>
            </a:r>
            <a:r>
              <a:rPr lang="en-GB" dirty="0"/>
              <a:t> </a:t>
            </a:r>
            <a:r>
              <a:rPr lang="en-GB" dirty="0" err="1"/>
              <a:t>svobody</a:t>
            </a:r>
            <a:r>
              <a:rPr lang="en-GB" dirty="0"/>
              <a:t> a </a:t>
            </a:r>
            <a:r>
              <a:rPr lang="en-GB" dirty="0" err="1"/>
              <a:t>důstojnosti</a:t>
            </a:r>
            <a:r>
              <a:rPr lang="en-GB" dirty="0"/>
              <a:t> (</a:t>
            </a:r>
            <a:r>
              <a:rPr lang="en-GB" dirty="0" err="1"/>
              <a:t>zásada</a:t>
            </a:r>
            <a:r>
              <a:rPr lang="en-GB" dirty="0"/>
              <a:t> 2)</a:t>
            </a:r>
          </a:p>
          <a:p>
            <a:endParaRPr lang="en-GB" dirty="0"/>
          </a:p>
        </p:txBody>
      </p:sp>
    </p:spTree>
    <p:extLst>
      <p:ext uri="{BB962C8B-B14F-4D97-AF65-F5344CB8AC3E}">
        <p14:creationId xmlns:p14="http://schemas.microsoft.com/office/powerpoint/2010/main" val="3832629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91776B-A1DE-45B0-96C9-17EB1AB4ACEE}"/>
              </a:ext>
            </a:extLst>
          </p:cNvPr>
          <p:cNvSpPr>
            <a:spLocks noGrp="1"/>
          </p:cNvSpPr>
          <p:nvPr>
            <p:ph type="title"/>
          </p:nvPr>
        </p:nvSpPr>
        <p:spPr/>
        <p:txBody>
          <a:bodyPr/>
          <a:lstStyle/>
          <a:p>
            <a:r>
              <a:rPr lang="en-GB" b="1" dirty="0"/>
              <a:t>2009 EU Constitution and Statutes</a:t>
            </a:r>
            <a:endParaRPr lang="en-GB" dirty="0"/>
          </a:p>
        </p:txBody>
      </p:sp>
      <p:sp>
        <p:nvSpPr>
          <p:cNvPr id="3" name="Zástupný symbol pro obsah 2">
            <a:extLst>
              <a:ext uri="{FF2B5EF4-FFF2-40B4-BE49-F238E27FC236}">
                <a16:creationId xmlns:a16="http://schemas.microsoft.com/office/drawing/2014/main" id="{BE4D615D-74A9-42FA-9323-A505018FF7DD}"/>
              </a:ext>
            </a:extLst>
          </p:cNvPr>
          <p:cNvSpPr>
            <a:spLocks noGrp="1"/>
          </p:cNvSpPr>
          <p:nvPr>
            <p:ph idx="1"/>
          </p:nvPr>
        </p:nvSpPr>
        <p:spPr/>
        <p:txBody>
          <a:bodyPr/>
          <a:lstStyle/>
          <a:p>
            <a:r>
              <a:rPr lang="en-GB" b="1" dirty="0"/>
              <a:t>… </a:t>
            </a:r>
            <a:r>
              <a:rPr lang="en-GB" dirty="0"/>
              <a:t>the EU is </a:t>
            </a:r>
            <a:r>
              <a:rPr lang="en-GB" i="1" dirty="0"/>
              <a:t>”founded on the values of respect for human dignity, freedom, democracy, equality, the rule of law and respect for human rights, including the rights of persons belonging to minorities</a:t>
            </a:r>
            <a:r>
              <a:rPr lang="en-GB" dirty="0"/>
              <a:t> ”</a:t>
            </a:r>
          </a:p>
          <a:p>
            <a:pPr marL="0" indent="0">
              <a:buNone/>
            </a:pPr>
            <a:endParaRPr lang="cs-CZ" dirty="0"/>
          </a:p>
          <a:p>
            <a:pPr marL="0" indent="0">
              <a:buNone/>
            </a:pPr>
            <a:r>
              <a:rPr lang="cs-CZ" dirty="0"/>
              <a:t>Teologická povaha jazyka výše uvedených dokumentů</a:t>
            </a:r>
            <a:r>
              <a:rPr lang="en-GB" dirty="0"/>
              <a:t> </a:t>
            </a:r>
          </a:p>
          <a:p>
            <a:r>
              <a:rPr lang="en-GB" b="1" dirty="0"/>
              <a:t>Howard, T. A</a:t>
            </a:r>
            <a:r>
              <a:rPr lang="en-GB" b="1" i="1" dirty="0"/>
              <a:t>.  </a:t>
            </a:r>
            <a:r>
              <a:rPr lang="en-GB" i="1" dirty="0"/>
              <a:t> …</a:t>
            </a:r>
            <a:r>
              <a:rPr lang="en-GB" dirty="0"/>
              <a:t> </a:t>
            </a:r>
            <a:r>
              <a:rPr lang="en-GB" i="1" dirty="0"/>
              <a:t>the post-1945 moral-political landscape, in the West and in the world generally, has been powerfully shaped by appeals to human dignity. </a:t>
            </a:r>
            <a:r>
              <a:rPr lang="en-GB" dirty="0"/>
              <a:t> </a:t>
            </a:r>
            <a:r>
              <a:rPr lang="en-GB" i="1" dirty="0"/>
              <a:t>Imago Dei</a:t>
            </a:r>
            <a:r>
              <a:rPr lang="en-GB" u="sng" dirty="0"/>
              <a:t>.</a:t>
            </a:r>
            <a:r>
              <a:rPr lang="en-GB" dirty="0"/>
              <a:t> Washington, US: Catholic University of America Press, 2013. </a:t>
            </a:r>
          </a:p>
          <a:p>
            <a:endParaRPr lang="en-GB" dirty="0"/>
          </a:p>
        </p:txBody>
      </p:sp>
    </p:spTree>
    <p:extLst>
      <p:ext uri="{BB962C8B-B14F-4D97-AF65-F5344CB8AC3E}">
        <p14:creationId xmlns:p14="http://schemas.microsoft.com/office/powerpoint/2010/main" val="2031380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9328FF-3848-4B9C-9A92-FED33A766E29}"/>
              </a:ext>
            </a:extLst>
          </p:cNvPr>
          <p:cNvSpPr>
            <a:spLocks noGrp="1"/>
          </p:cNvSpPr>
          <p:nvPr>
            <p:ph type="title"/>
          </p:nvPr>
        </p:nvSpPr>
        <p:spPr/>
        <p:txBody>
          <a:bodyPr/>
          <a:lstStyle/>
          <a:p>
            <a:r>
              <a:rPr lang="en-GB" b="1" dirty="0" err="1"/>
              <a:t>Gobal</a:t>
            </a:r>
            <a:r>
              <a:rPr lang="en-GB" b="1" dirty="0"/>
              <a:t> definition of Social Work</a:t>
            </a:r>
            <a:endParaRPr lang="en-GB" dirty="0"/>
          </a:p>
        </p:txBody>
      </p:sp>
      <p:sp>
        <p:nvSpPr>
          <p:cNvPr id="3" name="Zástupný symbol pro obsah 2">
            <a:extLst>
              <a:ext uri="{FF2B5EF4-FFF2-40B4-BE49-F238E27FC236}">
                <a16:creationId xmlns:a16="http://schemas.microsoft.com/office/drawing/2014/main" id="{554726EA-29A2-448F-A1C1-252AC72C5213}"/>
              </a:ext>
            </a:extLst>
          </p:cNvPr>
          <p:cNvSpPr>
            <a:spLocks noGrp="1"/>
          </p:cNvSpPr>
          <p:nvPr>
            <p:ph idx="1"/>
          </p:nvPr>
        </p:nvSpPr>
        <p:spPr/>
        <p:txBody>
          <a:bodyPr/>
          <a:lstStyle/>
          <a:p>
            <a:pPr marL="0" indent="0">
              <a:buNone/>
            </a:pPr>
            <a:r>
              <a:rPr lang="en-GB" b="1" dirty="0"/>
              <a:t> </a:t>
            </a:r>
            <a:r>
              <a:rPr lang="en-GB" dirty="0"/>
              <a:t>“Social work is a practice-based profession and an academic discipline that promotes social change and development, social cohesion, and the empowerment and liberation of people. Principles of</a:t>
            </a:r>
            <a:r>
              <a:rPr lang="en-GB" b="1" dirty="0"/>
              <a:t> social justice, human rights</a:t>
            </a:r>
            <a:r>
              <a:rPr lang="en-GB" dirty="0"/>
              <a:t>, collective responsibility and respect for diversities are central to social work.  Underpinned by theories of social work, social sciences, humanities and indigenous knowledges, social work engages people and structures to address life challenges and enhance wellbeing. The above definition may be amplified at national and/or regional levels.”</a:t>
            </a:r>
          </a:p>
          <a:p>
            <a:endParaRPr lang="en-GB" dirty="0"/>
          </a:p>
        </p:txBody>
      </p:sp>
    </p:spTree>
    <p:extLst>
      <p:ext uri="{BB962C8B-B14F-4D97-AF65-F5344CB8AC3E}">
        <p14:creationId xmlns:p14="http://schemas.microsoft.com/office/powerpoint/2010/main" val="2517848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E9B833-0176-4A9B-945A-22D5487A267B}"/>
              </a:ext>
            </a:extLst>
          </p:cNvPr>
          <p:cNvSpPr>
            <a:spLocks noGrp="1"/>
          </p:cNvSpPr>
          <p:nvPr>
            <p:ph type="title"/>
          </p:nvPr>
        </p:nvSpPr>
        <p:spPr/>
        <p:txBody>
          <a:bodyPr/>
          <a:lstStyle/>
          <a:p>
            <a:r>
              <a:rPr lang="en-GB" b="1" dirty="0"/>
              <a:t>Global Social Work Statement of Ethical Principles</a:t>
            </a:r>
            <a:endParaRPr lang="en-GB" dirty="0"/>
          </a:p>
        </p:txBody>
      </p:sp>
      <p:sp>
        <p:nvSpPr>
          <p:cNvPr id="3" name="Zástupný symbol pro obsah 2">
            <a:extLst>
              <a:ext uri="{FF2B5EF4-FFF2-40B4-BE49-F238E27FC236}">
                <a16:creationId xmlns:a16="http://schemas.microsoft.com/office/drawing/2014/main" id="{0AC89203-2828-462E-A5D5-88F9189DB900}"/>
              </a:ext>
            </a:extLst>
          </p:cNvPr>
          <p:cNvSpPr>
            <a:spLocks noGrp="1"/>
          </p:cNvSpPr>
          <p:nvPr>
            <p:ph idx="1"/>
          </p:nvPr>
        </p:nvSpPr>
        <p:spPr/>
        <p:txBody>
          <a:bodyPr/>
          <a:lstStyle/>
          <a:p>
            <a:endParaRPr lang="en-GB" dirty="0"/>
          </a:p>
          <a:p>
            <a:r>
              <a:rPr lang="en-GB" dirty="0"/>
              <a:t>(1) Social workers recognize and respect the inherent dignity and worth of all human beings in attitude, word, and deed. We respect all persons, but we challenge beliefs and actions of those persons who devalue or stigmatize themselves or other persons. (</a:t>
            </a:r>
            <a:r>
              <a:rPr lang="en-GB" u="sng" dirty="0">
                <a:hlinkClick r:id="rId2"/>
              </a:rPr>
              <a:t>https://www.ifsw.org/global-social-work-statement-of-ethical-principles/</a:t>
            </a:r>
            <a:r>
              <a:rPr lang="en-GB" dirty="0"/>
              <a:t> )</a:t>
            </a:r>
          </a:p>
          <a:p>
            <a:endParaRPr lang="en-GB" dirty="0"/>
          </a:p>
        </p:txBody>
      </p:sp>
    </p:spTree>
    <p:extLst>
      <p:ext uri="{BB962C8B-B14F-4D97-AF65-F5344CB8AC3E}">
        <p14:creationId xmlns:p14="http://schemas.microsoft.com/office/powerpoint/2010/main" val="3830142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BB4AAC-A628-40BB-908F-9F6761803E71}"/>
              </a:ext>
            </a:extLst>
          </p:cNvPr>
          <p:cNvSpPr>
            <a:spLocks noGrp="1"/>
          </p:cNvSpPr>
          <p:nvPr>
            <p:ph type="title"/>
          </p:nvPr>
        </p:nvSpPr>
        <p:spPr/>
        <p:txBody>
          <a:bodyPr/>
          <a:lstStyle/>
          <a:p>
            <a:r>
              <a:rPr lang="en-GB" b="1" dirty="0"/>
              <a:t>A code of conduct and ethical behaviour for social workers (</a:t>
            </a:r>
            <a:r>
              <a:rPr lang="en-GB" b="1" dirty="0" err="1"/>
              <a:t>Sweeden</a:t>
            </a:r>
            <a:r>
              <a:rPr lang="en-GB" b="1" dirty="0"/>
              <a:t>)</a:t>
            </a:r>
            <a:endParaRPr lang="en-GB" dirty="0"/>
          </a:p>
        </p:txBody>
      </p:sp>
      <p:sp>
        <p:nvSpPr>
          <p:cNvPr id="3" name="Zástupný symbol pro obsah 2">
            <a:extLst>
              <a:ext uri="{FF2B5EF4-FFF2-40B4-BE49-F238E27FC236}">
                <a16:creationId xmlns:a16="http://schemas.microsoft.com/office/drawing/2014/main" id="{C3DAB9B9-8CA0-4CB4-A6E2-942FB0E1F8A9}"/>
              </a:ext>
            </a:extLst>
          </p:cNvPr>
          <p:cNvSpPr>
            <a:spLocks noGrp="1"/>
          </p:cNvSpPr>
          <p:nvPr>
            <p:ph idx="1"/>
          </p:nvPr>
        </p:nvSpPr>
        <p:spPr/>
        <p:txBody>
          <a:bodyPr>
            <a:normAutofit lnSpcReduction="10000"/>
          </a:bodyPr>
          <a:lstStyle/>
          <a:p>
            <a:endParaRPr lang="en-GB" dirty="0"/>
          </a:p>
          <a:p>
            <a:r>
              <a:rPr lang="en-GB" dirty="0"/>
              <a:t>Dignity and integrity, the right to live in dignity is of great relevance for social work These are compound concepts; what </a:t>
            </a:r>
            <a:r>
              <a:rPr lang="en-GB" b="1" dirty="0"/>
              <a:t>the safeguarding of human dignity and integrity actually entails is not entirely </a:t>
            </a:r>
            <a:r>
              <a:rPr lang="en-GB" b="1" dirty="0" err="1"/>
              <a:t>selfevident</a:t>
            </a:r>
            <a:r>
              <a:rPr lang="en-GB" b="1" dirty="0"/>
              <a:t>.</a:t>
            </a:r>
            <a:r>
              <a:rPr lang="en-GB" dirty="0"/>
              <a:t> There is, however, cultural agreement about some central aspects of what living a life in dignity with respect for personal integrity means, for example, that we are treated with respect and attention A closely aligned aspect of a life lived in dignity is space to exercise some personal influence – that our voice can be heard and is accorded due importance. The possibility of </a:t>
            </a:r>
            <a:r>
              <a:rPr lang="en-GB" dirty="0" err="1"/>
              <a:t>selfdetermination</a:t>
            </a:r>
            <a:r>
              <a:rPr lang="en-GB" dirty="0"/>
              <a:t> is also part of the right to a life lived in dignity.</a:t>
            </a:r>
          </a:p>
          <a:p>
            <a:endParaRPr lang="en-GB" dirty="0"/>
          </a:p>
        </p:txBody>
      </p:sp>
    </p:spTree>
    <p:extLst>
      <p:ext uri="{BB962C8B-B14F-4D97-AF65-F5344CB8AC3E}">
        <p14:creationId xmlns:p14="http://schemas.microsoft.com/office/powerpoint/2010/main" val="3791007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1A04F8-0440-476A-9B4C-517A2C8F473F}"/>
              </a:ext>
            </a:extLst>
          </p:cNvPr>
          <p:cNvSpPr>
            <a:spLocks noGrp="1"/>
          </p:cNvSpPr>
          <p:nvPr>
            <p:ph type="title"/>
          </p:nvPr>
        </p:nvSpPr>
        <p:spPr/>
        <p:txBody>
          <a:bodyPr/>
          <a:lstStyle/>
          <a:p>
            <a:endParaRPr lang="en-GB"/>
          </a:p>
        </p:txBody>
      </p:sp>
      <p:sp>
        <p:nvSpPr>
          <p:cNvPr id="3" name="Zástupný symbol pro obsah 2">
            <a:extLst>
              <a:ext uri="{FF2B5EF4-FFF2-40B4-BE49-F238E27FC236}">
                <a16:creationId xmlns:a16="http://schemas.microsoft.com/office/drawing/2014/main" id="{3780250A-4150-4025-800F-C9EABED91AB6}"/>
              </a:ext>
            </a:extLst>
          </p:cNvPr>
          <p:cNvSpPr>
            <a:spLocks noGrp="1"/>
          </p:cNvSpPr>
          <p:nvPr>
            <p:ph idx="1"/>
          </p:nvPr>
        </p:nvSpPr>
        <p:spPr/>
        <p:txBody>
          <a:bodyPr>
            <a:normAutofit fontScale="92500" lnSpcReduction="20000"/>
          </a:bodyPr>
          <a:lstStyle/>
          <a:p>
            <a:r>
              <a:rPr lang="en-GB" dirty="0"/>
              <a:t>The idea of equal human dignity also lies behind the </a:t>
            </a:r>
            <a:r>
              <a:rPr lang="en-GB" dirty="0" err="1"/>
              <a:t>socalled</a:t>
            </a:r>
            <a:r>
              <a:rPr lang="en-GB" dirty="0"/>
              <a:t> golden rule that is found in different variations in all the major religions: Do unto others as you would have them do unto you.</a:t>
            </a:r>
          </a:p>
          <a:p>
            <a:r>
              <a:rPr lang="en-GB" dirty="0"/>
              <a:t>One might consider whether more overarching and ‘towering’ ethical characteristics should be included …  such as goodness and love for humanity or human charity. To place such wide concepts</a:t>
            </a:r>
            <a:r>
              <a:rPr lang="cs-CZ" dirty="0"/>
              <a:t> </a:t>
            </a:r>
            <a:r>
              <a:rPr lang="en-GB" dirty="0"/>
              <a:t>as goodness and love on our list would be risky, however, the risk being trivialization of the concept</a:t>
            </a:r>
            <a:r>
              <a:rPr lang="cs-CZ" dirty="0"/>
              <a:t>.</a:t>
            </a:r>
            <a:endParaRPr lang="en-GB" dirty="0"/>
          </a:p>
          <a:p>
            <a:r>
              <a:rPr lang="en-GB" dirty="0"/>
              <a:t>In this document we do find reference to love in connection with the idea of human dignity, since the thought behind it is the notion of equal worth which expresses love for human life, one’s own and others’</a:t>
            </a:r>
            <a:r>
              <a:rPr lang="cs-CZ" dirty="0"/>
              <a:t>.</a:t>
            </a:r>
            <a:r>
              <a:rPr lang="en-GB" dirty="0"/>
              <a:t> In that sense, love is a fundamental theme in ethics.  (https://akademssr.se/sites/default/files/files/ethics_in_social_work_0.pdf)</a:t>
            </a:r>
          </a:p>
          <a:p>
            <a:endParaRPr lang="en-GB" dirty="0"/>
          </a:p>
        </p:txBody>
      </p:sp>
    </p:spTree>
    <p:extLst>
      <p:ext uri="{BB962C8B-B14F-4D97-AF65-F5344CB8AC3E}">
        <p14:creationId xmlns:p14="http://schemas.microsoft.com/office/powerpoint/2010/main" val="3525676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9A00F5-B769-4E7B-9622-AE1862A5E69E}"/>
              </a:ext>
            </a:extLst>
          </p:cNvPr>
          <p:cNvSpPr>
            <a:spLocks noGrp="1"/>
          </p:cNvSpPr>
          <p:nvPr>
            <p:ph type="title"/>
          </p:nvPr>
        </p:nvSpPr>
        <p:spPr/>
        <p:txBody>
          <a:bodyPr/>
          <a:lstStyle/>
          <a:p>
            <a:r>
              <a:rPr lang="en-GB" b="1" dirty="0"/>
              <a:t>Levi, P. </a:t>
            </a:r>
            <a:r>
              <a:rPr lang="en-GB" b="1" i="1" dirty="0"/>
              <a:t>Je-li toto </a:t>
            </a:r>
            <a:r>
              <a:rPr lang="en-GB" b="1" i="1" dirty="0" err="1"/>
              <a:t>člověk</a:t>
            </a:r>
            <a:r>
              <a:rPr lang="cs-CZ" b="1" i="1" dirty="0"/>
              <a:t>.</a:t>
            </a:r>
            <a:endParaRPr lang="en-GB" dirty="0"/>
          </a:p>
        </p:txBody>
      </p:sp>
      <p:sp>
        <p:nvSpPr>
          <p:cNvPr id="3" name="Zástupný symbol pro obsah 2">
            <a:extLst>
              <a:ext uri="{FF2B5EF4-FFF2-40B4-BE49-F238E27FC236}">
                <a16:creationId xmlns:a16="http://schemas.microsoft.com/office/drawing/2014/main" id="{95630374-305F-4D92-BE72-B9398A7EF570}"/>
              </a:ext>
            </a:extLst>
          </p:cNvPr>
          <p:cNvSpPr>
            <a:spLocks noGrp="1"/>
          </p:cNvSpPr>
          <p:nvPr>
            <p:ph idx="1"/>
          </p:nvPr>
        </p:nvSpPr>
        <p:spPr/>
        <p:txBody>
          <a:bodyPr>
            <a:normAutofit fontScale="92500" lnSpcReduction="10000"/>
          </a:bodyPr>
          <a:lstStyle/>
          <a:p>
            <a:r>
              <a:rPr lang="cs-CZ" dirty="0"/>
              <a:t>Vy, kdo žijete v bezpečí svých vyhřátých domovů … Považte, je-li člověk ten, co pracuje v blátě, co nezná pokoje, co bojuje o skývu chleba, co umírá pro nic za nic … Rozjímejte, že to všechno bylo. Nařizuji vám ta slova. Vryjte si je do srdce. … Opakujte je svým dětem. Jinak ať vám spadne dům, schvátí vás nemoc a děti ať od vás odvrátí svůj zrak. (z úvodní básně)</a:t>
            </a:r>
          </a:p>
          <a:p>
            <a:r>
              <a:rPr lang="cs-CZ" dirty="0"/>
              <a:t> …  A ke všemu ten chudáček byl se svým tyfem příšerné ohnisko nákazy. Nebylo samozřejmě možné nechat ho celou noc ležet, sténat a třást se uprostřed výkalů na podlaze.  Charles slezl z postele a potichu se oblékl. Zatímco já mu držel lampu, odřízl Charles nožem všechna potřísněná místa slamníku i přikrývek; potom zdvihl </a:t>
            </a:r>
            <a:r>
              <a:rPr lang="cs-CZ" dirty="0" err="1"/>
              <a:t>Lakmakera</a:t>
            </a:r>
            <a:r>
              <a:rPr lang="cs-CZ" dirty="0"/>
              <a:t> ze země</a:t>
            </a:r>
            <a:r>
              <a:rPr lang="cs-CZ" b="1" dirty="0"/>
              <a:t> jemně jako matka</a:t>
            </a:r>
            <a:r>
              <a:rPr lang="cs-CZ" dirty="0"/>
              <a:t>, očistil ho, jak nejlíp se dalo slámou vytaženou ze slamníku, a opatrně ho položil na znovu ustlanou postel do jediné polohy, v niž ten nešťastník mohl ležet.  </a:t>
            </a:r>
            <a:r>
              <a:rPr lang="cs-CZ" i="1" dirty="0"/>
              <a:t>Je-li toto člověk. </a:t>
            </a:r>
            <a:r>
              <a:rPr lang="cs-CZ" dirty="0"/>
              <a:t> LEDA, 2019, 227. </a:t>
            </a:r>
            <a:r>
              <a:rPr lang="cs-CZ" err="1"/>
              <a:t>Srov</a:t>
            </a:r>
            <a:r>
              <a:rPr lang="cs-CZ"/>
              <a:t>. Gaita</a:t>
            </a:r>
            <a:r>
              <a:rPr lang="cs-CZ" dirty="0"/>
              <a:t>, R. </a:t>
            </a:r>
            <a:r>
              <a:rPr lang="cs-CZ" i="1" dirty="0"/>
              <a:t>Sdílené lidství.</a:t>
            </a:r>
            <a:endParaRPr lang="cs-CZ" dirty="0"/>
          </a:p>
          <a:p>
            <a:endParaRPr lang="cs-CZ" dirty="0"/>
          </a:p>
        </p:txBody>
      </p:sp>
    </p:spTree>
    <p:extLst>
      <p:ext uri="{BB962C8B-B14F-4D97-AF65-F5344CB8AC3E}">
        <p14:creationId xmlns:p14="http://schemas.microsoft.com/office/powerpoint/2010/main" val="2467827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D8BB52-D277-4334-8F98-E568EA626B96}"/>
              </a:ext>
            </a:extLst>
          </p:cNvPr>
          <p:cNvSpPr>
            <a:spLocks noGrp="1"/>
          </p:cNvSpPr>
          <p:nvPr>
            <p:ph type="title"/>
          </p:nvPr>
        </p:nvSpPr>
        <p:spPr/>
        <p:txBody>
          <a:bodyPr/>
          <a:lstStyle/>
          <a:p>
            <a:r>
              <a:rPr lang="en-GB" b="1" u="sng" dirty="0" err="1"/>
              <a:t>Úvodní</a:t>
            </a:r>
            <a:r>
              <a:rPr lang="en-GB" b="1" u="sng" dirty="0"/>
              <a:t> </a:t>
            </a:r>
            <a:r>
              <a:rPr lang="en-GB" b="1" u="sng" dirty="0" err="1"/>
              <a:t>poznámky</a:t>
            </a:r>
            <a:endParaRPr lang="cs-CZ" dirty="0"/>
          </a:p>
        </p:txBody>
      </p:sp>
      <p:sp>
        <p:nvSpPr>
          <p:cNvPr id="3" name="Zástupný obsah 2">
            <a:extLst>
              <a:ext uri="{FF2B5EF4-FFF2-40B4-BE49-F238E27FC236}">
                <a16:creationId xmlns:a16="http://schemas.microsoft.com/office/drawing/2014/main" id="{88E3A157-1DCB-4134-BA9C-38AEF4D4C2B6}"/>
              </a:ext>
            </a:extLst>
          </p:cNvPr>
          <p:cNvSpPr>
            <a:spLocks noGrp="1"/>
          </p:cNvSpPr>
          <p:nvPr>
            <p:ph idx="1"/>
          </p:nvPr>
        </p:nvSpPr>
        <p:spPr/>
        <p:txBody>
          <a:bodyPr>
            <a:normAutofit/>
          </a:bodyPr>
          <a:lstStyle/>
          <a:p>
            <a:r>
              <a:rPr lang="en-GB" dirty="0"/>
              <a:t>10.12.1948 </a:t>
            </a:r>
            <a:r>
              <a:rPr lang="en-GB" dirty="0" err="1"/>
              <a:t>Všeobecná</a:t>
            </a:r>
            <a:r>
              <a:rPr lang="en-GB" dirty="0"/>
              <a:t> </a:t>
            </a:r>
            <a:r>
              <a:rPr lang="en-GB" dirty="0" err="1"/>
              <a:t>deklarace</a:t>
            </a:r>
            <a:r>
              <a:rPr lang="en-GB" dirty="0"/>
              <a:t> LP – </a:t>
            </a:r>
            <a:r>
              <a:rPr lang="en-GB" dirty="0" err="1"/>
              <a:t>klíčový</a:t>
            </a:r>
            <a:r>
              <a:rPr lang="en-GB" dirty="0"/>
              <a:t> </a:t>
            </a:r>
            <a:r>
              <a:rPr lang="en-GB" dirty="0" err="1"/>
              <a:t>zdroj</a:t>
            </a:r>
            <a:r>
              <a:rPr lang="en-GB" dirty="0"/>
              <a:t>.</a:t>
            </a:r>
          </a:p>
          <a:p>
            <a:r>
              <a:rPr lang="en-GB" dirty="0" err="1"/>
              <a:t>Dějiny</a:t>
            </a:r>
            <a:r>
              <a:rPr lang="en-GB" dirty="0"/>
              <a:t> </a:t>
            </a:r>
            <a:r>
              <a:rPr lang="en-GB" dirty="0" err="1"/>
              <a:t>pojmu</a:t>
            </a:r>
            <a:r>
              <a:rPr lang="en-GB" dirty="0"/>
              <a:t>:</a:t>
            </a:r>
          </a:p>
          <a:p>
            <a:r>
              <a:rPr lang="en-GB" dirty="0" err="1"/>
              <a:t>Např</a:t>
            </a:r>
            <a:r>
              <a:rPr lang="en-GB" dirty="0"/>
              <a:t>. Max Weber – </a:t>
            </a:r>
            <a:r>
              <a:rPr lang="en-GB" dirty="0" err="1"/>
              <a:t>křesťanství</a:t>
            </a:r>
            <a:r>
              <a:rPr lang="en-GB" dirty="0"/>
              <a:t> a </a:t>
            </a:r>
            <a:r>
              <a:rPr lang="en-GB" dirty="0" err="1"/>
              <a:t>římské</a:t>
            </a:r>
            <a:r>
              <a:rPr lang="en-GB" dirty="0"/>
              <a:t> </a:t>
            </a:r>
            <a:r>
              <a:rPr lang="en-GB" dirty="0" err="1"/>
              <a:t>právo</a:t>
            </a:r>
            <a:r>
              <a:rPr lang="en-GB" dirty="0"/>
              <a:t> – </a:t>
            </a:r>
            <a:r>
              <a:rPr lang="en-GB" dirty="0" err="1"/>
              <a:t>vliv</a:t>
            </a:r>
            <a:r>
              <a:rPr lang="en-GB" dirty="0"/>
              <a:t> </a:t>
            </a:r>
            <a:r>
              <a:rPr lang="en-GB" dirty="0" err="1"/>
              <a:t>na</a:t>
            </a:r>
            <a:r>
              <a:rPr lang="en-GB" dirty="0"/>
              <a:t> </a:t>
            </a:r>
            <a:r>
              <a:rPr lang="en-GB" dirty="0" err="1"/>
              <a:t>racionalistické</a:t>
            </a:r>
            <a:r>
              <a:rPr lang="en-GB" dirty="0"/>
              <a:t> </a:t>
            </a:r>
            <a:r>
              <a:rPr lang="en-GB" dirty="0" err="1"/>
              <a:t>základy</a:t>
            </a:r>
            <a:r>
              <a:rPr lang="en-GB" dirty="0"/>
              <a:t> </a:t>
            </a:r>
            <a:r>
              <a:rPr lang="en-GB" dirty="0" err="1"/>
              <a:t>úvah</a:t>
            </a:r>
            <a:r>
              <a:rPr lang="en-GB" dirty="0"/>
              <a:t> -</a:t>
            </a:r>
            <a:r>
              <a:rPr lang="en-GB" dirty="0" err="1"/>
              <a:t>vliv</a:t>
            </a:r>
            <a:r>
              <a:rPr lang="en-GB" dirty="0"/>
              <a:t> </a:t>
            </a:r>
            <a:r>
              <a:rPr lang="en-GB" dirty="0" err="1"/>
              <a:t>na</a:t>
            </a:r>
            <a:r>
              <a:rPr lang="en-GB" dirty="0"/>
              <a:t> stat, </a:t>
            </a:r>
            <a:r>
              <a:rPr lang="en-GB" dirty="0" err="1"/>
              <a:t>politiku</a:t>
            </a:r>
            <a:r>
              <a:rPr lang="en-GB" dirty="0"/>
              <a:t>, </a:t>
            </a:r>
            <a:r>
              <a:rPr lang="en-GB" dirty="0" err="1"/>
              <a:t>hospodářství</a:t>
            </a:r>
            <a:r>
              <a:rPr lang="en-GB" dirty="0"/>
              <a:t>, </a:t>
            </a:r>
            <a:r>
              <a:rPr lang="en-GB" dirty="0" err="1"/>
              <a:t>kapitalismus</a:t>
            </a:r>
            <a:r>
              <a:rPr lang="en-GB" dirty="0"/>
              <a:t> – </a:t>
            </a:r>
            <a:r>
              <a:rPr lang="en-GB" dirty="0" err="1"/>
              <a:t>byrokratické</a:t>
            </a:r>
            <a:r>
              <a:rPr lang="en-GB" dirty="0"/>
              <a:t> </a:t>
            </a:r>
            <a:r>
              <a:rPr lang="en-GB" dirty="0" err="1"/>
              <a:t>kontury</a:t>
            </a:r>
            <a:r>
              <a:rPr lang="en-GB" dirty="0"/>
              <a:t> </a:t>
            </a:r>
            <a:r>
              <a:rPr lang="en-GB" dirty="0" err="1"/>
              <a:t>národa</a:t>
            </a:r>
            <a:r>
              <a:rPr lang="en-GB" dirty="0"/>
              <a:t>, </a:t>
            </a:r>
            <a:r>
              <a:rPr lang="en-GB" dirty="0" err="1"/>
              <a:t>státu</a:t>
            </a:r>
            <a:r>
              <a:rPr lang="en-GB" dirty="0"/>
              <a:t>, </a:t>
            </a:r>
            <a:r>
              <a:rPr lang="en-GB" dirty="0" err="1"/>
              <a:t>organizací</a:t>
            </a:r>
            <a:r>
              <a:rPr lang="en-GB" dirty="0"/>
              <a:t> … (93 Lewis)</a:t>
            </a:r>
          </a:p>
          <a:p>
            <a:endParaRPr lang="cs-CZ" dirty="0"/>
          </a:p>
        </p:txBody>
      </p:sp>
    </p:spTree>
    <p:extLst>
      <p:ext uri="{BB962C8B-B14F-4D97-AF65-F5344CB8AC3E}">
        <p14:creationId xmlns:p14="http://schemas.microsoft.com/office/powerpoint/2010/main" val="3687346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65F8E3-FB08-4373-8501-18FF58B96A6E}"/>
              </a:ext>
            </a:extLst>
          </p:cNvPr>
          <p:cNvSpPr>
            <a:spLocks noGrp="1"/>
          </p:cNvSpPr>
          <p:nvPr>
            <p:ph type="title"/>
          </p:nvPr>
        </p:nvSpPr>
        <p:spPr/>
        <p:txBody>
          <a:bodyPr/>
          <a:lstStyle/>
          <a:p>
            <a:endParaRPr lang="en-GB"/>
          </a:p>
        </p:txBody>
      </p:sp>
      <p:sp>
        <p:nvSpPr>
          <p:cNvPr id="3" name="Zástupný symbol pro obsah 2">
            <a:extLst>
              <a:ext uri="{FF2B5EF4-FFF2-40B4-BE49-F238E27FC236}">
                <a16:creationId xmlns:a16="http://schemas.microsoft.com/office/drawing/2014/main" id="{846E1BA8-0A08-4308-88F3-1199667E2AD1}"/>
              </a:ext>
            </a:extLst>
          </p:cNvPr>
          <p:cNvSpPr>
            <a:spLocks noGrp="1"/>
          </p:cNvSpPr>
          <p:nvPr>
            <p:ph idx="1"/>
          </p:nvPr>
        </p:nvSpPr>
        <p:spPr/>
        <p:txBody>
          <a:bodyPr/>
          <a:lstStyle/>
          <a:p>
            <a:r>
              <a:rPr lang="en-GB" dirty="0" err="1"/>
              <a:t>Ve</a:t>
            </a:r>
            <a:r>
              <a:rPr lang="en-GB" dirty="0"/>
              <a:t> </a:t>
            </a:r>
            <a:r>
              <a:rPr lang="en-GB" dirty="0" err="1"/>
              <a:t>stroavěkém</a:t>
            </a:r>
            <a:r>
              <a:rPr lang="en-GB" dirty="0"/>
              <a:t> </a:t>
            </a:r>
            <a:r>
              <a:rPr lang="en-GB" dirty="0" err="1"/>
              <a:t>Římě</a:t>
            </a:r>
            <a:r>
              <a:rPr lang="en-GB" dirty="0"/>
              <a:t>: “Dignity” – </a:t>
            </a:r>
            <a:r>
              <a:rPr lang="en-GB" dirty="0" err="1"/>
              <a:t>morální</a:t>
            </a:r>
            <a:r>
              <a:rPr lang="en-GB" dirty="0"/>
              <a:t>, </a:t>
            </a:r>
            <a:r>
              <a:rPr lang="en-GB" dirty="0" err="1"/>
              <a:t>politický</a:t>
            </a:r>
            <a:r>
              <a:rPr lang="en-GB" dirty="0"/>
              <a:t>, </a:t>
            </a:r>
            <a:r>
              <a:rPr lang="en-GB" dirty="0" err="1"/>
              <a:t>legální</a:t>
            </a:r>
            <a:r>
              <a:rPr lang="en-GB" dirty="0"/>
              <a:t> a </a:t>
            </a:r>
            <a:r>
              <a:rPr lang="en-GB" dirty="0" err="1"/>
              <a:t>sociální</a:t>
            </a:r>
            <a:r>
              <a:rPr lang="en-GB" dirty="0"/>
              <a:t> </a:t>
            </a:r>
            <a:r>
              <a:rPr lang="en-GB" dirty="0" err="1"/>
              <a:t>význam</a:t>
            </a:r>
            <a:endParaRPr lang="en-GB" dirty="0"/>
          </a:p>
          <a:p>
            <a:pPr lvl="0"/>
            <a:r>
              <a:rPr lang="en-GB" dirty="0" err="1"/>
              <a:t>Nezávislost</a:t>
            </a:r>
            <a:r>
              <a:rPr lang="en-GB" dirty="0"/>
              <a:t> </a:t>
            </a:r>
            <a:r>
              <a:rPr lang="en-GB" dirty="0" err="1"/>
              <a:t>na</a:t>
            </a:r>
            <a:r>
              <a:rPr lang="en-GB" dirty="0"/>
              <a:t> </a:t>
            </a:r>
            <a:r>
              <a:rPr lang="en-GB" dirty="0" err="1"/>
              <a:t>příjmech</a:t>
            </a:r>
            <a:r>
              <a:rPr lang="en-GB" dirty="0"/>
              <a:t> a </a:t>
            </a:r>
            <a:r>
              <a:rPr lang="en-GB" dirty="0" err="1"/>
              <a:t>výdělcích</a:t>
            </a:r>
            <a:r>
              <a:rPr lang="en-GB" dirty="0"/>
              <a:t>, ale </a:t>
            </a:r>
            <a:r>
              <a:rPr lang="en-GB" dirty="0" err="1"/>
              <a:t>závislost</a:t>
            </a:r>
            <a:r>
              <a:rPr lang="en-GB" dirty="0"/>
              <a:t> </a:t>
            </a:r>
            <a:r>
              <a:rPr lang="en-GB" dirty="0" err="1"/>
              <a:t>na</a:t>
            </a:r>
            <a:r>
              <a:rPr lang="en-GB" dirty="0"/>
              <a:t> </a:t>
            </a:r>
            <a:r>
              <a:rPr lang="en-GB" dirty="0" err="1"/>
              <a:t>veřejných</a:t>
            </a:r>
            <a:r>
              <a:rPr lang="en-GB" dirty="0"/>
              <a:t> </a:t>
            </a:r>
            <a:r>
              <a:rPr lang="en-GB" dirty="0" err="1"/>
              <a:t>funkcích</a:t>
            </a:r>
            <a:r>
              <a:rPr lang="en-GB" dirty="0"/>
              <a:t>, </a:t>
            </a:r>
            <a:r>
              <a:rPr lang="en-GB" dirty="0" err="1"/>
              <a:t>závislost</a:t>
            </a:r>
            <a:r>
              <a:rPr lang="en-GB" dirty="0"/>
              <a:t> </a:t>
            </a:r>
            <a:r>
              <a:rPr lang="en-GB" dirty="0" err="1"/>
              <a:t>na</a:t>
            </a:r>
            <a:r>
              <a:rPr lang="en-GB" dirty="0"/>
              <a:t> </a:t>
            </a:r>
            <a:r>
              <a:rPr lang="en-GB" dirty="0" err="1"/>
              <a:t>sociálním</a:t>
            </a:r>
            <a:r>
              <a:rPr lang="en-GB" dirty="0"/>
              <a:t> </a:t>
            </a:r>
            <a:r>
              <a:rPr lang="en-GB" dirty="0" err="1"/>
              <a:t>statusu</a:t>
            </a:r>
            <a:r>
              <a:rPr lang="en-GB" dirty="0"/>
              <a:t> </a:t>
            </a:r>
          </a:p>
          <a:p>
            <a:pPr lvl="0"/>
            <a:r>
              <a:rPr lang="en-GB" dirty="0" err="1"/>
              <a:t>Propojení</a:t>
            </a:r>
            <a:r>
              <a:rPr lang="en-GB" dirty="0"/>
              <a:t> </a:t>
            </a:r>
            <a:r>
              <a:rPr lang="en-GB" dirty="0" err="1"/>
              <a:t>politické</a:t>
            </a:r>
            <a:r>
              <a:rPr lang="en-GB" dirty="0"/>
              <a:t> </a:t>
            </a:r>
            <a:r>
              <a:rPr lang="en-GB" dirty="0" err="1"/>
              <a:t>moci</a:t>
            </a:r>
            <a:r>
              <a:rPr lang="en-GB" dirty="0"/>
              <a:t> </a:t>
            </a:r>
            <a:r>
              <a:rPr lang="en-GB" dirty="0" err="1"/>
              <a:t>Říma</a:t>
            </a:r>
            <a:r>
              <a:rPr lang="en-GB" dirty="0"/>
              <a:t> </a:t>
            </a:r>
            <a:r>
              <a:rPr lang="en-GB" dirty="0" err="1"/>
              <a:t>sahající</a:t>
            </a:r>
            <a:r>
              <a:rPr lang="en-GB" dirty="0"/>
              <a:t> </a:t>
            </a:r>
            <a:r>
              <a:rPr lang="en-GB" dirty="0" err="1"/>
              <a:t>na</a:t>
            </a:r>
            <a:r>
              <a:rPr lang="en-GB" dirty="0"/>
              <a:t> </a:t>
            </a:r>
            <a:r>
              <a:rPr lang="en-GB" dirty="0" err="1"/>
              <a:t>hranice</a:t>
            </a:r>
            <a:r>
              <a:rPr lang="en-GB" dirty="0"/>
              <a:t> </a:t>
            </a:r>
            <a:r>
              <a:rPr lang="en-GB" dirty="0" err="1"/>
              <a:t>civilizovaného</a:t>
            </a:r>
            <a:r>
              <a:rPr lang="en-GB" dirty="0"/>
              <a:t> </a:t>
            </a:r>
            <a:r>
              <a:rPr lang="en-GB" dirty="0" err="1"/>
              <a:t>světa</a:t>
            </a:r>
            <a:r>
              <a:rPr lang="en-GB" dirty="0"/>
              <a:t>  s </a:t>
            </a:r>
            <a:r>
              <a:rPr lang="en-GB" dirty="0" err="1"/>
              <a:t>stoickým</a:t>
            </a:r>
            <a:r>
              <a:rPr lang="en-GB" dirty="0"/>
              <a:t> </a:t>
            </a:r>
            <a:r>
              <a:rPr lang="en-GB" dirty="0" err="1"/>
              <a:t>pohledem</a:t>
            </a:r>
            <a:r>
              <a:rPr lang="en-GB" dirty="0"/>
              <a:t> </a:t>
            </a:r>
            <a:r>
              <a:rPr lang="en-GB" dirty="0" err="1"/>
              <a:t>na</a:t>
            </a:r>
            <a:r>
              <a:rPr lang="en-GB" dirty="0"/>
              <a:t> </a:t>
            </a:r>
            <a:r>
              <a:rPr lang="en-GB" dirty="0" err="1"/>
              <a:t>přirozený</a:t>
            </a:r>
            <a:r>
              <a:rPr lang="en-GB" dirty="0"/>
              <a:t> </a:t>
            </a:r>
            <a:r>
              <a:rPr lang="en-GB" dirty="0" err="1"/>
              <a:t>zákon</a:t>
            </a:r>
            <a:r>
              <a:rPr lang="en-GB" dirty="0"/>
              <a:t> – </a:t>
            </a:r>
            <a:r>
              <a:rPr lang="en-GB" dirty="0" err="1"/>
              <a:t>kde</a:t>
            </a:r>
            <a:r>
              <a:rPr lang="en-GB" dirty="0"/>
              <a:t> </a:t>
            </a:r>
          </a:p>
          <a:p>
            <a:pPr lvl="0"/>
            <a:r>
              <a:rPr lang="en-GB" dirty="0" err="1"/>
              <a:t>Rozum</a:t>
            </a:r>
            <a:r>
              <a:rPr lang="en-GB" dirty="0"/>
              <a:t> </a:t>
            </a:r>
            <a:r>
              <a:rPr lang="en-GB" dirty="0" err="1"/>
              <a:t>byl</a:t>
            </a:r>
            <a:r>
              <a:rPr lang="en-GB" dirty="0"/>
              <a:t> </a:t>
            </a:r>
            <a:r>
              <a:rPr lang="en-GB" dirty="0" err="1"/>
              <a:t>projevem</a:t>
            </a:r>
            <a:r>
              <a:rPr lang="en-GB" dirty="0"/>
              <a:t> </a:t>
            </a:r>
            <a:r>
              <a:rPr lang="en-GB" dirty="0" err="1"/>
              <a:t>uspořádání</a:t>
            </a:r>
            <a:r>
              <a:rPr lang="en-GB" dirty="0"/>
              <a:t> </a:t>
            </a:r>
            <a:r>
              <a:rPr lang="en-GB" dirty="0" err="1"/>
              <a:t>světa</a:t>
            </a:r>
            <a:r>
              <a:rPr lang="en-GB" dirty="0"/>
              <a:t>, </a:t>
            </a:r>
            <a:r>
              <a:rPr lang="en-GB" dirty="0" err="1"/>
              <a:t>zákonů</a:t>
            </a:r>
            <a:r>
              <a:rPr lang="en-GB" dirty="0"/>
              <a:t>: </a:t>
            </a:r>
            <a:r>
              <a:rPr lang="en-GB" dirty="0" err="1"/>
              <a:t>příroda</a:t>
            </a:r>
            <a:r>
              <a:rPr lang="en-GB" dirty="0"/>
              <a:t> a </a:t>
            </a:r>
            <a:r>
              <a:rPr lang="en-GB" dirty="0" err="1"/>
              <a:t>rozum</a:t>
            </a:r>
            <a:r>
              <a:rPr lang="en-GB" dirty="0"/>
              <a:t> se </a:t>
            </a:r>
            <a:r>
              <a:rPr lang="en-GB" dirty="0" err="1"/>
              <a:t>prol</a:t>
            </a:r>
            <a:r>
              <a:rPr lang="cs-CZ" dirty="0"/>
              <a:t>í</a:t>
            </a:r>
            <a:r>
              <a:rPr lang="en-GB" dirty="0" err="1"/>
              <a:t>nají</a:t>
            </a:r>
            <a:endParaRPr lang="en-GB" dirty="0"/>
          </a:p>
          <a:p>
            <a:endParaRPr lang="en-GB" dirty="0"/>
          </a:p>
        </p:txBody>
      </p:sp>
    </p:spTree>
    <p:extLst>
      <p:ext uri="{BB962C8B-B14F-4D97-AF65-F5344CB8AC3E}">
        <p14:creationId xmlns:p14="http://schemas.microsoft.com/office/powerpoint/2010/main" val="3099121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32B78E-239C-46A5-BCA6-61FCCD1C0D41}"/>
              </a:ext>
            </a:extLst>
          </p:cNvPr>
          <p:cNvSpPr>
            <a:spLocks noGrp="1"/>
          </p:cNvSpPr>
          <p:nvPr>
            <p:ph type="title"/>
          </p:nvPr>
        </p:nvSpPr>
        <p:spPr/>
        <p:txBody>
          <a:bodyPr/>
          <a:lstStyle/>
          <a:p>
            <a:endParaRPr lang="en-GB"/>
          </a:p>
        </p:txBody>
      </p:sp>
      <p:sp>
        <p:nvSpPr>
          <p:cNvPr id="3" name="Zástupný symbol pro obsah 2">
            <a:extLst>
              <a:ext uri="{FF2B5EF4-FFF2-40B4-BE49-F238E27FC236}">
                <a16:creationId xmlns:a16="http://schemas.microsoft.com/office/drawing/2014/main" id="{97186BB0-13E0-47AB-B5E1-495ACEF08013}"/>
              </a:ext>
            </a:extLst>
          </p:cNvPr>
          <p:cNvSpPr>
            <a:spLocks noGrp="1"/>
          </p:cNvSpPr>
          <p:nvPr>
            <p:ph idx="1"/>
          </p:nvPr>
        </p:nvSpPr>
        <p:spPr/>
        <p:txBody>
          <a:bodyPr/>
          <a:lstStyle/>
          <a:p>
            <a:pPr marL="0" indent="0">
              <a:buNone/>
            </a:pPr>
            <a:r>
              <a:rPr lang="en-GB" dirty="0" err="1"/>
              <a:t>Křesťanství</a:t>
            </a:r>
            <a:r>
              <a:rPr lang="en-GB" dirty="0"/>
              <a:t> – </a:t>
            </a:r>
            <a:r>
              <a:rPr lang="en-GB" dirty="0" err="1"/>
              <a:t>např.Lev</a:t>
            </a:r>
            <a:r>
              <a:rPr lang="en-GB" dirty="0"/>
              <a:t> </a:t>
            </a:r>
            <a:r>
              <a:rPr lang="en-GB" dirty="0" err="1"/>
              <a:t>Veliký</a:t>
            </a:r>
            <a:r>
              <a:rPr lang="en-GB" dirty="0"/>
              <a:t> : </a:t>
            </a:r>
            <a:r>
              <a:rPr lang="en-GB" dirty="0" err="1"/>
              <a:t>důstojnost</a:t>
            </a:r>
            <a:r>
              <a:rPr lang="en-GB" dirty="0"/>
              <a:t> je </a:t>
            </a:r>
            <a:r>
              <a:rPr lang="en-GB" dirty="0" err="1"/>
              <a:t>získávaní</a:t>
            </a:r>
            <a:r>
              <a:rPr lang="en-GB" dirty="0"/>
              <a:t> </a:t>
            </a:r>
            <a:r>
              <a:rPr lang="en-GB" dirty="0" err="1"/>
              <a:t>křtem</a:t>
            </a:r>
            <a:r>
              <a:rPr lang="en-GB" dirty="0"/>
              <a:t> …</a:t>
            </a:r>
          </a:p>
          <a:p>
            <a:pPr lvl="0"/>
            <a:r>
              <a:rPr lang="en-GB" dirty="0"/>
              <a:t>Augustin : </a:t>
            </a:r>
            <a:r>
              <a:rPr lang="en-GB" dirty="0" err="1"/>
              <a:t>paměť</a:t>
            </a:r>
            <a:r>
              <a:rPr lang="en-GB" dirty="0"/>
              <a:t>, </a:t>
            </a:r>
            <a:r>
              <a:rPr lang="en-GB" dirty="0" err="1"/>
              <a:t>rozum</a:t>
            </a:r>
            <a:r>
              <a:rPr lang="en-GB" dirty="0"/>
              <a:t>, </a:t>
            </a:r>
            <a:r>
              <a:rPr lang="en-GB" dirty="0" err="1"/>
              <a:t>vůle</a:t>
            </a:r>
            <a:r>
              <a:rPr lang="en-GB" dirty="0"/>
              <a:t> – </a:t>
            </a:r>
            <a:r>
              <a:rPr lang="en-GB" dirty="0" err="1"/>
              <a:t>odpovídá</a:t>
            </a:r>
            <a:r>
              <a:rPr lang="en-GB" dirty="0"/>
              <a:t> </a:t>
            </a:r>
            <a:r>
              <a:rPr lang="en-GB" dirty="0" err="1"/>
              <a:t>sv</a:t>
            </a:r>
            <a:r>
              <a:rPr lang="en-GB" dirty="0"/>
              <a:t>. </a:t>
            </a:r>
            <a:r>
              <a:rPr lang="en-GB" dirty="0" err="1"/>
              <a:t>Trojisi</a:t>
            </a:r>
            <a:endParaRPr lang="en-GB" dirty="0"/>
          </a:p>
          <a:p>
            <a:pPr lvl="0"/>
            <a:r>
              <a:rPr lang="en-GB" dirty="0" err="1"/>
              <a:t>T.Akvinský</a:t>
            </a:r>
            <a:r>
              <a:rPr lang="en-GB" dirty="0"/>
              <a:t> : </a:t>
            </a:r>
            <a:r>
              <a:rPr lang="en-GB" dirty="0" err="1"/>
              <a:t>důstojnost</a:t>
            </a:r>
            <a:r>
              <a:rPr lang="en-GB" dirty="0"/>
              <a:t> je </a:t>
            </a:r>
            <a:r>
              <a:rPr lang="en-GB" dirty="0" err="1"/>
              <a:t>etická</a:t>
            </a:r>
            <a:r>
              <a:rPr lang="en-GB" dirty="0"/>
              <a:t> </a:t>
            </a:r>
            <a:r>
              <a:rPr lang="en-GB" dirty="0" err="1"/>
              <a:t>kategorie</a:t>
            </a:r>
            <a:r>
              <a:rPr lang="en-GB" dirty="0"/>
              <a:t>, </a:t>
            </a:r>
            <a:r>
              <a:rPr lang="en-GB" dirty="0" err="1"/>
              <a:t>nikoliv</a:t>
            </a:r>
            <a:r>
              <a:rPr lang="en-GB" dirty="0"/>
              <a:t> </a:t>
            </a:r>
            <a:r>
              <a:rPr lang="en-GB" dirty="0" err="1"/>
              <a:t>ontologická</a:t>
            </a:r>
            <a:r>
              <a:rPr lang="en-GB" dirty="0"/>
              <a:t>: </a:t>
            </a:r>
            <a:r>
              <a:rPr lang="en-GB" dirty="0" err="1"/>
              <a:t>vyhází</a:t>
            </a:r>
            <a:r>
              <a:rPr lang="en-GB" dirty="0"/>
              <a:t> ze </a:t>
            </a:r>
            <a:r>
              <a:rPr lang="en-GB" dirty="0" err="1"/>
              <a:t>svobody</a:t>
            </a:r>
            <a:r>
              <a:rPr lang="en-GB" dirty="0"/>
              <a:t>. </a:t>
            </a:r>
            <a:r>
              <a:rPr lang="en-GB" dirty="0" err="1"/>
              <a:t>Hřích</a:t>
            </a:r>
            <a:r>
              <a:rPr lang="en-GB" dirty="0"/>
              <a:t> </a:t>
            </a:r>
            <a:r>
              <a:rPr lang="en-GB" dirty="0" err="1"/>
              <a:t>svobodu</a:t>
            </a:r>
            <a:r>
              <a:rPr lang="en-GB" dirty="0"/>
              <a:t> </a:t>
            </a:r>
            <a:r>
              <a:rPr lang="en-GB" dirty="0" err="1"/>
              <a:t>ruší</a:t>
            </a:r>
            <a:r>
              <a:rPr lang="en-GB" dirty="0"/>
              <a:t>; </a:t>
            </a:r>
            <a:r>
              <a:rPr lang="en-GB" dirty="0" err="1"/>
              <a:t>přestává</a:t>
            </a:r>
            <a:r>
              <a:rPr lang="en-GB" dirty="0"/>
              <a:t> </a:t>
            </a:r>
            <a:r>
              <a:rPr lang="en-GB" dirty="0" err="1"/>
              <a:t>být</a:t>
            </a:r>
            <a:r>
              <a:rPr lang="en-GB" dirty="0"/>
              <a:t> </a:t>
            </a:r>
            <a:r>
              <a:rPr lang="en-GB" dirty="0" err="1"/>
              <a:t>lidským</a:t>
            </a:r>
            <a:r>
              <a:rPr lang="en-GB" dirty="0"/>
              <a:t> </a:t>
            </a:r>
            <a:r>
              <a:rPr lang="en-GB" dirty="0" err="1"/>
              <a:t>výrazem</a:t>
            </a:r>
            <a:r>
              <a:rPr lang="en-GB" dirty="0"/>
              <a:t>, ale </a:t>
            </a:r>
            <a:r>
              <a:rPr lang="en-GB" dirty="0" err="1"/>
              <a:t>zvířecím</a:t>
            </a:r>
            <a:r>
              <a:rPr lang="en-GB" dirty="0"/>
              <a:t> </a:t>
            </a:r>
            <a:r>
              <a:rPr lang="en-GB" dirty="0" err="1"/>
              <a:t>projevem</a:t>
            </a:r>
            <a:endParaRPr lang="en-GB" dirty="0"/>
          </a:p>
          <a:p>
            <a:pPr lvl="0"/>
            <a:r>
              <a:rPr lang="en-GB" dirty="0" err="1"/>
              <a:t>Mirandola</a:t>
            </a:r>
            <a:r>
              <a:rPr lang="en-GB" dirty="0"/>
              <a:t> : </a:t>
            </a:r>
            <a:r>
              <a:rPr lang="en-GB" i="1" dirty="0"/>
              <a:t> De hominis dignitate </a:t>
            </a:r>
            <a:r>
              <a:rPr lang="en-GB" dirty="0" err="1"/>
              <a:t>důstojnost</a:t>
            </a:r>
            <a:r>
              <a:rPr lang="en-GB" dirty="0"/>
              <a:t> </a:t>
            </a:r>
            <a:r>
              <a:rPr lang="en-GB" dirty="0" err="1"/>
              <a:t>přichází</a:t>
            </a:r>
            <a:r>
              <a:rPr lang="en-GB" dirty="0"/>
              <a:t> </a:t>
            </a:r>
            <a:r>
              <a:rPr lang="en-GB" dirty="0" err="1"/>
              <a:t>skrze</a:t>
            </a:r>
            <a:r>
              <a:rPr lang="en-GB" dirty="0"/>
              <a:t> </a:t>
            </a:r>
            <a:r>
              <a:rPr lang="en-GB" dirty="0" err="1"/>
              <a:t>svobodnou</a:t>
            </a:r>
            <a:r>
              <a:rPr lang="en-GB" dirty="0"/>
              <a:t> </a:t>
            </a:r>
            <a:r>
              <a:rPr lang="en-GB" dirty="0" err="1"/>
              <a:t>vůli</a:t>
            </a:r>
            <a:r>
              <a:rPr lang="en-GB" dirty="0"/>
              <a:t> </a:t>
            </a:r>
            <a:r>
              <a:rPr lang="en-GB" dirty="0" err="1"/>
              <a:t>člověka</a:t>
            </a:r>
            <a:r>
              <a:rPr lang="en-GB" dirty="0"/>
              <a:t>, </a:t>
            </a:r>
            <a:r>
              <a:rPr lang="en-GB" dirty="0" err="1"/>
              <a:t>nikoliv</a:t>
            </a:r>
            <a:r>
              <a:rPr lang="en-GB" dirty="0"/>
              <a:t> </a:t>
            </a:r>
            <a:r>
              <a:rPr lang="en-GB" dirty="0" err="1"/>
              <a:t>pouze</a:t>
            </a:r>
            <a:r>
              <a:rPr lang="en-GB" dirty="0"/>
              <a:t> z </a:t>
            </a:r>
            <a:r>
              <a:rPr lang="en-GB" dirty="0" err="1"/>
              <a:t>přirozeného</a:t>
            </a:r>
            <a:r>
              <a:rPr lang="en-GB" dirty="0"/>
              <a:t> </a:t>
            </a:r>
            <a:r>
              <a:rPr lang="en-GB" dirty="0" err="1"/>
              <a:t>řádu</a:t>
            </a:r>
            <a:r>
              <a:rPr lang="en-GB" dirty="0"/>
              <a:t>.</a:t>
            </a:r>
          </a:p>
          <a:p>
            <a:endParaRPr lang="en-GB" dirty="0"/>
          </a:p>
        </p:txBody>
      </p:sp>
    </p:spTree>
    <p:extLst>
      <p:ext uri="{BB962C8B-B14F-4D97-AF65-F5344CB8AC3E}">
        <p14:creationId xmlns:p14="http://schemas.microsoft.com/office/powerpoint/2010/main" val="117130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B4DE12-4BE7-4B90-B8CE-97D42DAF0054}"/>
              </a:ext>
            </a:extLst>
          </p:cNvPr>
          <p:cNvSpPr>
            <a:spLocks noGrp="1"/>
          </p:cNvSpPr>
          <p:nvPr>
            <p:ph type="title"/>
          </p:nvPr>
        </p:nvSpPr>
        <p:spPr/>
        <p:txBody>
          <a:bodyPr/>
          <a:lstStyle/>
          <a:p>
            <a:endParaRPr lang="en-GB"/>
          </a:p>
        </p:txBody>
      </p:sp>
      <p:sp>
        <p:nvSpPr>
          <p:cNvPr id="3" name="Zástupný symbol pro obsah 2">
            <a:extLst>
              <a:ext uri="{FF2B5EF4-FFF2-40B4-BE49-F238E27FC236}">
                <a16:creationId xmlns:a16="http://schemas.microsoft.com/office/drawing/2014/main" id="{A1C554B8-FC6F-4FE3-8C89-58B3D9E5E27E}"/>
              </a:ext>
            </a:extLst>
          </p:cNvPr>
          <p:cNvSpPr>
            <a:spLocks noGrp="1"/>
          </p:cNvSpPr>
          <p:nvPr>
            <p:ph idx="1"/>
          </p:nvPr>
        </p:nvSpPr>
        <p:spPr/>
        <p:txBody>
          <a:bodyPr/>
          <a:lstStyle/>
          <a:p>
            <a:pPr lvl="0"/>
            <a:r>
              <a:rPr lang="en-GB" dirty="0"/>
              <a:t>Hume: </a:t>
            </a:r>
            <a:r>
              <a:rPr lang="en-GB" dirty="0" err="1"/>
              <a:t>empirické</a:t>
            </a:r>
            <a:r>
              <a:rPr lang="en-GB" dirty="0"/>
              <a:t> </a:t>
            </a:r>
            <a:r>
              <a:rPr lang="en-GB" dirty="0" err="1"/>
              <a:t>pojetí</a:t>
            </a:r>
            <a:r>
              <a:rPr lang="en-GB" dirty="0"/>
              <a:t> </a:t>
            </a:r>
            <a:r>
              <a:rPr lang="en-GB" dirty="0" err="1"/>
              <a:t>důstojnosti</a:t>
            </a:r>
            <a:r>
              <a:rPr lang="en-GB" dirty="0"/>
              <a:t>: </a:t>
            </a:r>
            <a:r>
              <a:rPr lang="en-GB" dirty="0" err="1"/>
              <a:t>lidé</a:t>
            </a:r>
            <a:r>
              <a:rPr lang="en-GB" dirty="0"/>
              <a:t> </a:t>
            </a:r>
            <a:r>
              <a:rPr lang="en-GB" dirty="0" err="1"/>
              <a:t>mohou</a:t>
            </a:r>
            <a:r>
              <a:rPr lang="en-GB" dirty="0"/>
              <a:t> </a:t>
            </a:r>
            <a:r>
              <a:rPr lang="en-GB" dirty="0" err="1"/>
              <a:t>jednat</a:t>
            </a:r>
            <a:r>
              <a:rPr lang="en-GB" dirty="0"/>
              <a:t> </a:t>
            </a:r>
            <a:r>
              <a:rPr lang="en-GB" dirty="0" err="1"/>
              <a:t>hodnotně</a:t>
            </a:r>
            <a:r>
              <a:rPr lang="en-GB" dirty="0"/>
              <a:t> </a:t>
            </a:r>
            <a:r>
              <a:rPr lang="en-GB" dirty="0" err="1"/>
              <a:t>správně</a:t>
            </a:r>
            <a:r>
              <a:rPr lang="en-GB" dirty="0"/>
              <a:t>, </a:t>
            </a:r>
            <a:r>
              <a:rPr lang="en-GB" dirty="0" err="1"/>
              <a:t>tak</a:t>
            </a:r>
            <a:r>
              <a:rPr lang="en-GB" dirty="0"/>
              <a:t> by </a:t>
            </a:r>
            <a:r>
              <a:rPr lang="en-GB" dirty="0" err="1"/>
              <a:t>měli</a:t>
            </a:r>
            <a:r>
              <a:rPr lang="en-GB" dirty="0"/>
              <a:t> (self image </a:t>
            </a:r>
            <a:r>
              <a:rPr lang="en-GB" dirty="0" err="1"/>
              <a:t>člověka</a:t>
            </a:r>
            <a:r>
              <a:rPr lang="en-GB" dirty="0"/>
              <a:t> je </a:t>
            </a:r>
            <a:r>
              <a:rPr lang="en-GB" dirty="0" err="1"/>
              <a:t>hodnotné</a:t>
            </a:r>
            <a:r>
              <a:rPr lang="en-GB" dirty="0"/>
              <a:t> </a:t>
            </a:r>
            <a:r>
              <a:rPr lang="en-GB" dirty="0" err="1"/>
              <a:t>jednání</a:t>
            </a:r>
            <a:r>
              <a:rPr lang="en-GB" dirty="0"/>
              <a:t>, </a:t>
            </a:r>
            <a:r>
              <a:rPr lang="en-GB" dirty="0" err="1"/>
              <a:t>tak</a:t>
            </a:r>
            <a:r>
              <a:rPr lang="en-GB" dirty="0"/>
              <a:t> </a:t>
            </a:r>
            <a:r>
              <a:rPr lang="en-GB" dirty="0" err="1"/>
              <a:t>bycho</a:t>
            </a:r>
            <a:r>
              <a:rPr lang="en-GB" dirty="0"/>
              <a:t> se k </a:t>
            </a:r>
            <a:r>
              <a:rPr lang="en-GB" dirty="0" err="1"/>
              <a:t>té</a:t>
            </a:r>
            <a:r>
              <a:rPr lang="en-GB" dirty="0"/>
              <a:t> </a:t>
            </a:r>
            <a:r>
              <a:rPr lang="en-GB" dirty="0" err="1"/>
              <a:t>představě</a:t>
            </a:r>
            <a:r>
              <a:rPr lang="en-GB" dirty="0"/>
              <a:t> </a:t>
            </a:r>
            <a:r>
              <a:rPr lang="en-GB" dirty="0" err="1"/>
              <a:t>měli</a:t>
            </a:r>
            <a:r>
              <a:rPr lang="en-GB" dirty="0"/>
              <a:t> </a:t>
            </a:r>
            <a:r>
              <a:rPr lang="en-GB" dirty="0" err="1"/>
              <a:t>blížit</a:t>
            </a:r>
            <a:r>
              <a:rPr lang="en-GB" dirty="0"/>
              <a:t>)</a:t>
            </a:r>
          </a:p>
          <a:p>
            <a:pPr lvl="0"/>
            <a:r>
              <a:rPr lang="en-GB" dirty="0"/>
              <a:t>Kant – </a:t>
            </a:r>
            <a:r>
              <a:rPr lang="en-GB" dirty="0" err="1"/>
              <a:t>etický</a:t>
            </a:r>
            <a:r>
              <a:rPr lang="en-GB" dirty="0"/>
              <a:t> </a:t>
            </a:r>
            <a:r>
              <a:rPr lang="en-GB" dirty="0" err="1"/>
              <a:t>rámec</a:t>
            </a:r>
            <a:r>
              <a:rPr lang="en-GB" dirty="0"/>
              <a:t> </a:t>
            </a:r>
            <a:r>
              <a:rPr lang="en-GB" dirty="0" err="1"/>
              <a:t>důstojnosti</a:t>
            </a:r>
            <a:r>
              <a:rPr lang="en-GB" dirty="0"/>
              <a:t>: </a:t>
            </a:r>
            <a:r>
              <a:rPr lang="en-GB" dirty="0" err="1"/>
              <a:t>lidé</a:t>
            </a:r>
            <a:r>
              <a:rPr lang="en-GB" dirty="0"/>
              <a:t> se </a:t>
            </a:r>
            <a:r>
              <a:rPr lang="en-GB" dirty="0" err="1"/>
              <a:t>rodí</a:t>
            </a:r>
            <a:r>
              <a:rPr lang="en-GB" dirty="0"/>
              <a:t> s </a:t>
            </a:r>
            <a:r>
              <a:rPr lang="en-GB" dirty="0" err="1"/>
              <a:t>důstojností</a:t>
            </a:r>
            <a:r>
              <a:rPr lang="en-GB" dirty="0"/>
              <a:t>, </a:t>
            </a:r>
            <a:r>
              <a:rPr lang="en-GB" dirty="0" err="1"/>
              <a:t>měli</a:t>
            </a:r>
            <a:r>
              <a:rPr lang="en-GB" dirty="0"/>
              <a:t> by </a:t>
            </a:r>
            <a:r>
              <a:rPr lang="en-GB" dirty="0" err="1"/>
              <a:t>tak</a:t>
            </a:r>
            <a:r>
              <a:rPr lang="en-GB" dirty="0"/>
              <a:t> I </a:t>
            </a:r>
            <a:r>
              <a:rPr lang="en-GB" dirty="0" err="1"/>
              <a:t>jednat</a:t>
            </a:r>
            <a:r>
              <a:rPr lang="en-GB" dirty="0"/>
              <a:t>.  </a:t>
            </a:r>
            <a:r>
              <a:rPr lang="en-GB" dirty="0" err="1"/>
              <a:t>Stal</a:t>
            </a:r>
            <a:r>
              <a:rPr lang="en-GB" dirty="0"/>
              <a:t> se </a:t>
            </a:r>
            <a:r>
              <a:rPr lang="en-GB" dirty="0" err="1"/>
              <a:t>rámcem</a:t>
            </a:r>
            <a:r>
              <a:rPr lang="en-GB" dirty="0"/>
              <a:t> pro </a:t>
            </a:r>
            <a:r>
              <a:rPr lang="en-GB" dirty="0" err="1"/>
              <a:t>Všeobecnou</a:t>
            </a:r>
            <a:r>
              <a:rPr lang="en-GB" dirty="0"/>
              <a:t> </a:t>
            </a:r>
            <a:r>
              <a:rPr lang="en-GB" dirty="0" err="1"/>
              <a:t>deklaraci</a:t>
            </a:r>
            <a:r>
              <a:rPr lang="en-GB" dirty="0"/>
              <a:t> LP.</a:t>
            </a:r>
          </a:p>
          <a:p>
            <a:endParaRPr lang="en-GB" dirty="0"/>
          </a:p>
        </p:txBody>
      </p:sp>
    </p:spTree>
    <p:extLst>
      <p:ext uri="{BB962C8B-B14F-4D97-AF65-F5344CB8AC3E}">
        <p14:creationId xmlns:p14="http://schemas.microsoft.com/office/powerpoint/2010/main" val="1102791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AF7D4F-E363-4506-B835-75D5A2141A45}"/>
              </a:ext>
            </a:extLst>
          </p:cNvPr>
          <p:cNvSpPr>
            <a:spLocks noGrp="1"/>
          </p:cNvSpPr>
          <p:nvPr>
            <p:ph type="title"/>
          </p:nvPr>
        </p:nvSpPr>
        <p:spPr/>
        <p:txBody>
          <a:bodyPr/>
          <a:lstStyle/>
          <a:p>
            <a:endParaRPr lang="en-GB"/>
          </a:p>
        </p:txBody>
      </p:sp>
      <p:sp>
        <p:nvSpPr>
          <p:cNvPr id="3" name="Zástupný symbol pro obsah 2">
            <a:extLst>
              <a:ext uri="{FF2B5EF4-FFF2-40B4-BE49-F238E27FC236}">
                <a16:creationId xmlns:a16="http://schemas.microsoft.com/office/drawing/2014/main" id="{D7D45E71-CA5D-46A3-8E6E-9ABCA378AB67}"/>
              </a:ext>
            </a:extLst>
          </p:cNvPr>
          <p:cNvSpPr>
            <a:spLocks noGrp="1"/>
          </p:cNvSpPr>
          <p:nvPr>
            <p:ph idx="1"/>
          </p:nvPr>
        </p:nvSpPr>
        <p:spPr/>
        <p:txBody>
          <a:bodyPr/>
          <a:lstStyle/>
          <a:p>
            <a:r>
              <a:rPr lang="en-GB" dirty="0" err="1"/>
              <a:t>Osvícenství</a:t>
            </a:r>
            <a:r>
              <a:rPr lang="en-GB" dirty="0"/>
              <a:t> a po </a:t>
            </a:r>
            <a:r>
              <a:rPr lang="en-GB" dirty="0" err="1"/>
              <a:t>něm</a:t>
            </a:r>
            <a:r>
              <a:rPr lang="en-GB" dirty="0"/>
              <a:t>: </a:t>
            </a:r>
            <a:r>
              <a:rPr lang="en-GB" dirty="0" err="1"/>
              <a:t>zavržení</a:t>
            </a:r>
            <a:r>
              <a:rPr lang="en-GB" dirty="0"/>
              <a:t> </a:t>
            </a:r>
            <a:r>
              <a:rPr lang="en-GB" dirty="0" err="1"/>
              <a:t>politických</a:t>
            </a:r>
            <a:r>
              <a:rPr lang="en-GB" dirty="0"/>
              <a:t> a </a:t>
            </a:r>
            <a:r>
              <a:rPr lang="en-GB" dirty="0" err="1"/>
              <a:t>morálních</a:t>
            </a:r>
            <a:r>
              <a:rPr lang="en-GB" dirty="0"/>
              <a:t> </a:t>
            </a:r>
            <a:r>
              <a:rPr lang="en-GB" dirty="0" err="1"/>
              <a:t>rozlišení</a:t>
            </a:r>
            <a:r>
              <a:rPr lang="en-GB" dirty="0"/>
              <a:t>; </a:t>
            </a:r>
            <a:r>
              <a:rPr lang="en-GB" dirty="0" err="1"/>
              <a:t>inkluzivní</a:t>
            </a:r>
            <a:r>
              <a:rPr lang="en-GB" dirty="0"/>
              <a:t> </a:t>
            </a:r>
            <a:r>
              <a:rPr lang="en-GB" dirty="0" err="1"/>
              <a:t>pohled</a:t>
            </a:r>
            <a:r>
              <a:rPr lang="en-GB" dirty="0"/>
              <a:t> </a:t>
            </a:r>
            <a:r>
              <a:rPr lang="en-GB" dirty="0" err="1"/>
              <a:t>na</a:t>
            </a:r>
            <a:r>
              <a:rPr lang="en-GB" dirty="0"/>
              <a:t> </a:t>
            </a:r>
            <a:r>
              <a:rPr lang="en-GB" dirty="0" err="1"/>
              <a:t>důstojnost</a:t>
            </a:r>
            <a:r>
              <a:rPr lang="en-GB" dirty="0"/>
              <a:t>; </a:t>
            </a:r>
            <a:r>
              <a:rPr lang="en-GB" dirty="0" err="1"/>
              <a:t>určená</a:t>
            </a:r>
            <a:r>
              <a:rPr lang="en-GB" dirty="0"/>
              <a:t> je </a:t>
            </a:r>
            <a:r>
              <a:rPr lang="en-GB" dirty="0" err="1"/>
              <a:t>všem</a:t>
            </a:r>
            <a:r>
              <a:rPr lang="en-GB" dirty="0"/>
              <a:t> bez </a:t>
            </a:r>
            <a:r>
              <a:rPr lang="en-GB" dirty="0" err="1"/>
              <a:t>rozdílu</a:t>
            </a:r>
            <a:r>
              <a:rPr lang="en-GB" dirty="0"/>
              <a:t>.</a:t>
            </a:r>
          </a:p>
          <a:p>
            <a:r>
              <a:rPr lang="en-GB" dirty="0"/>
              <a:t>Po II.sv. </a:t>
            </a:r>
            <a:r>
              <a:rPr lang="en-GB" dirty="0" err="1"/>
              <a:t>válce</a:t>
            </a:r>
            <a:r>
              <a:rPr lang="en-GB" dirty="0"/>
              <a:t> – </a:t>
            </a:r>
            <a:r>
              <a:rPr lang="en-GB" dirty="0" err="1"/>
              <a:t>potvrzení</a:t>
            </a:r>
            <a:r>
              <a:rPr lang="en-GB" dirty="0"/>
              <a:t> </a:t>
            </a:r>
            <a:r>
              <a:rPr lang="en-GB" dirty="0" err="1"/>
              <a:t>ontologické</a:t>
            </a:r>
            <a:r>
              <a:rPr lang="en-GB" dirty="0"/>
              <a:t> (onto </a:t>
            </a:r>
            <a:r>
              <a:rPr lang="en-GB" dirty="0" err="1"/>
              <a:t>theologické</a:t>
            </a:r>
            <a:r>
              <a:rPr lang="en-GB" dirty="0"/>
              <a:t>) </a:t>
            </a:r>
            <a:r>
              <a:rPr lang="en-GB" dirty="0" err="1"/>
              <a:t>povahy</a:t>
            </a:r>
            <a:r>
              <a:rPr lang="en-GB" dirty="0"/>
              <a:t> </a:t>
            </a:r>
            <a:r>
              <a:rPr lang="en-GB" dirty="0" err="1"/>
              <a:t>lidské</a:t>
            </a:r>
            <a:r>
              <a:rPr lang="en-GB" dirty="0"/>
              <a:t> </a:t>
            </a:r>
            <a:r>
              <a:rPr lang="en-GB" dirty="0" err="1"/>
              <a:t>důstojnosti</a:t>
            </a:r>
            <a:r>
              <a:rPr lang="en-GB" dirty="0"/>
              <a:t>: </a:t>
            </a:r>
            <a:r>
              <a:rPr lang="en-GB" dirty="0" err="1"/>
              <a:t>jediněčnost</a:t>
            </a:r>
            <a:r>
              <a:rPr lang="en-GB" dirty="0"/>
              <a:t> </a:t>
            </a:r>
            <a:r>
              <a:rPr lang="en-GB" dirty="0" err="1"/>
              <a:t>člověka</a:t>
            </a:r>
            <a:r>
              <a:rPr lang="en-GB" dirty="0"/>
              <a:t>, </a:t>
            </a:r>
            <a:r>
              <a:rPr lang="en-GB" dirty="0" err="1"/>
              <a:t>pojetí</a:t>
            </a:r>
            <a:r>
              <a:rPr lang="en-GB" dirty="0"/>
              <a:t> </a:t>
            </a:r>
            <a:r>
              <a:rPr lang="en-GB" dirty="0" err="1"/>
              <a:t>osoby</a:t>
            </a:r>
            <a:r>
              <a:rPr lang="en-GB" dirty="0"/>
              <a:t> </a:t>
            </a:r>
            <a:r>
              <a:rPr lang="en-GB" dirty="0" err="1"/>
              <a:t>dle</a:t>
            </a:r>
            <a:r>
              <a:rPr lang="en-GB" dirty="0"/>
              <a:t> </a:t>
            </a:r>
            <a:r>
              <a:rPr lang="en-GB" dirty="0" err="1"/>
              <a:t>Akvinského</a:t>
            </a:r>
            <a:r>
              <a:rPr lang="en-GB" dirty="0"/>
              <a:t> – v </a:t>
            </a:r>
            <a:r>
              <a:rPr lang="en-GB" dirty="0" err="1"/>
              <a:t>reakci</a:t>
            </a:r>
            <a:r>
              <a:rPr lang="en-GB" dirty="0"/>
              <a:t> </a:t>
            </a:r>
            <a:r>
              <a:rPr lang="en-GB" dirty="0" err="1"/>
              <a:t>na</a:t>
            </a:r>
            <a:r>
              <a:rPr lang="en-GB" dirty="0"/>
              <a:t> </a:t>
            </a:r>
            <a:r>
              <a:rPr lang="en-GB" dirty="0" err="1"/>
              <a:t>zpochybňování</a:t>
            </a:r>
            <a:r>
              <a:rPr lang="en-GB" dirty="0"/>
              <a:t> </a:t>
            </a:r>
            <a:r>
              <a:rPr lang="en-GB" dirty="0" err="1"/>
              <a:t>hodnoty</a:t>
            </a:r>
            <a:r>
              <a:rPr lang="en-GB" dirty="0"/>
              <a:t> </a:t>
            </a:r>
            <a:r>
              <a:rPr lang="en-GB" dirty="0" err="1"/>
              <a:t>některých</a:t>
            </a:r>
            <a:r>
              <a:rPr lang="en-GB" dirty="0"/>
              <a:t> </a:t>
            </a:r>
            <a:r>
              <a:rPr lang="en-GB" dirty="0" err="1"/>
              <a:t>lidí</a:t>
            </a:r>
            <a:r>
              <a:rPr lang="en-GB" dirty="0"/>
              <a:t>, </a:t>
            </a:r>
            <a:r>
              <a:rPr lang="en-GB" dirty="0" err="1"/>
              <a:t>národů</a:t>
            </a:r>
            <a:r>
              <a:rPr lang="en-GB" dirty="0"/>
              <a:t>, </a:t>
            </a:r>
            <a:r>
              <a:rPr lang="en-GB" dirty="0" err="1"/>
              <a:t>ras</a:t>
            </a:r>
            <a:r>
              <a:rPr lang="en-GB" dirty="0"/>
              <a:t>.</a:t>
            </a:r>
          </a:p>
          <a:p>
            <a:endParaRPr lang="en-GB" dirty="0"/>
          </a:p>
        </p:txBody>
      </p:sp>
    </p:spTree>
    <p:extLst>
      <p:ext uri="{BB962C8B-B14F-4D97-AF65-F5344CB8AC3E}">
        <p14:creationId xmlns:p14="http://schemas.microsoft.com/office/powerpoint/2010/main" val="2507419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59A0FE-337C-441D-A91F-54DD4540707B}"/>
              </a:ext>
            </a:extLst>
          </p:cNvPr>
          <p:cNvSpPr>
            <a:spLocks noGrp="1"/>
          </p:cNvSpPr>
          <p:nvPr>
            <p:ph type="title"/>
          </p:nvPr>
        </p:nvSpPr>
        <p:spPr/>
        <p:txBody>
          <a:bodyPr/>
          <a:lstStyle/>
          <a:p>
            <a:r>
              <a:rPr lang="en-GB" b="1" dirty="0" err="1"/>
              <a:t>Všeobecná</a:t>
            </a:r>
            <a:r>
              <a:rPr lang="en-GB" b="1" dirty="0"/>
              <a:t> </a:t>
            </a:r>
            <a:r>
              <a:rPr lang="en-GB" b="1" dirty="0" err="1"/>
              <a:t>deklarace</a:t>
            </a:r>
            <a:r>
              <a:rPr lang="en-GB" b="1" dirty="0"/>
              <a:t> </a:t>
            </a:r>
            <a:r>
              <a:rPr lang="en-GB" b="1" dirty="0" err="1"/>
              <a:t>lidských</a:t>
            </a:r>
            <a:r>
              <a:rPr lang="en-GB" b="1" dirty="0"/>
              <a:t> </a:t>
            </a:r>
            <a:r>
              <a:rPr lang="en-GB" b="1" dirty="0" err="1"/>
              <a:t>práv</a:t>
            </a:r>
            <a:endParaRPr lang="en-GB" dirty="0"/>
          </a:p>
        </p:txBody>
      </p:sp>
      <p:sp>
        <p:nvSpPr>
          <p:cNvPr id="3" name="Zástupný symbol pro obsah 2">
            <a:extLst>
              <a:ext uri="{FF2B5EF4-FFF2-40B4-BE49-F238E27FC236}">
                <a16:creationId xmlns:a16="http://schemas.microsoft.com/office/drawing/2014/main" id="{586AFB29-C33E-4141-B7C5-5AA862F90076}"/>
              </a:ext>
            </a:extLst>
          </p:cNvPr>
          <p:cNvSpPr>
            <a:spLocks noGrp="1"/>
          </p:cNvSpPr>
          <p:nvPr>
            <p:ph idx="1"/>
          </p:nvPr>
        </p:nvSpPr>
        <p:spPr/>
        <p:txBody>
          <a:bodyPr>
            <a:normAutofit fontScale="92500" lnSpcReduction="20000"/>
          </a:bodyPr>
          <a:lstStyle/>
          <a:p>
            <a:pPr marL="0" indent="0">
              <a:buNone/>
            </a:pPr>
            <a:r>
              <a:rPr lang="en-GB" b="1" dirty="0"/>
              <a:t>  </a:t>
            </a:r>
            <a:endParaRPr lang="en-GB" dirty="0"/>
          </a:p>
          <a:p>
            <a:r>
              <a:rPr lang="en-GB" b="1" dirty="0"/>
              <a:t>(</a:t>
            </a:r>
            <a:r>
              <a:rPr lang="en-GB" b="1" dirty="0" err="1"/>
              <a:t>Preambule</a:t>
            </a:r>
            <a:r>
              <a:rPr lang="en-GB" b="1" dirty="0"/>
              <a:t>):</a:t>
            </a:r>
            <a:r>
              <a:rPr lang="en-GB" b="1" i="1" dirty="0"/>
              <a:t> … </a:t>
            </a:r>
            <a:r>
              <a:rPr lang="en-GB" i="1" dirty="0"/>
              <a:t>recognition of </a:t>
            </a:r>
            <a:r>
              <a:rPr lang="en-GB" b="1" i="1" dirty="0"/>
              <a:t>the inherent dignity</a:t>
            </a:r>
            <a:r>
              <a:rPr lang="en-GB" i="1" dirty="0"/>
              <a:t> and of the equal and inalienable rights of all members of </a:t>
            </a:r>
            <a:r>
              <a:rPr lang="en-GB" b="1" i="1" dirty="0"/>
              <a:t>the human family</a:t>
            </a:r>
            <a:r>
              <a:rPr lang="en-GB" i="1" dirty="0"/>
              <a:t> is the foundation of </a:t>
            </a:r>
            <a:r>
              <a:rPr lang="en-GB" b="1" i="1" dirty="0"/>
              <a:t>freedom, justice and peace </a:t>
            </a:r>
            <a:r>
              <a:rPr lang="en-GB" i="1" dirty="0"/>
              <a:t>in the world…</a:t>
            </a:r>
            <a:endParaRPr lang="en-GB" dirty="0"/>
          </a:p>
          <a:p>
            <a:r>
              <a:rPr lang="en-GB" i="1" dirty="0"/>
              <a:t>… the peoples of the United Nations have in the Charter reaffirmed their </a:t>
            </a:r>
            <a:r>
              <a:rPr lang="en-GB" b="1" i="1" dirty="0"/>
              <a:t>faith</a:t>
            </a:r>
            <a:r>
              <a:rPr lang="en-GB" i="1" dirty="0"/>
              <a:t> in fundamental human rights, in </a:t>
            </a:r>
            <a:r>
              <a:rPr lang="en-GB" b="1" i="1" dirty="0"/>
              <a:t>the dignity and worth</a:t>
            </a:r>
            <a:r>
              <a:rPr lang="en-GB" i="1" dirty="0"/>
              <a:t> of the human person and in the </a:t>
            </a:r>
            <a:r>
              <a:rPr lang="en-GB" b="1" i="1" dirty="0"/>
              <a:t>equal rights</a:t>
            </a:r>
            <a:r>
              <a:rPr lang="en-GB" i="1" dirty="0"/>
              <a:t> of men and women and have determined to promote social progress and better standards of life in larger freedom …</a:t>
            </a:r>
            <a:endParaRPr lang="en-GB" dirty="0"/>
          </a:p>
          <a:p>
            <a:r>
              <a:rPr lang="en-GB" dirty="0"/>
              <a:t>(1) </a:t>
            </a:r>
            <a:r>
              <a:rPr lang="en-GB" i="1" dirty="0"/>
              <a:t>All human beings are born free and equal in dignity and rights … should act towards one another in a spirit of brotherhood.</a:t>
            </a:r>
            <a:endParaRPr lang="en-GB" dirty="0"/>
          </a:p>
          <a:p>
            <a:r>
              <a:rPr lang="en-GB" dirty="0"/>
              <a:t>(22) </a:t>
            </a:r>
            <a:r>
              <a:rPr lang="en-GB" i="1" dirty="0"/>
              <a:t>Everyone …  is entitled to realization … in accordance with … cultural rights indispensable for his dignity and the free development of his personality.</a:t>
            </a:r>
            <a:endParaRPr lang="en-GB" dirty="0"/>
          </a:p>
          <a:p>
            <a:endParaRPr lang="en-GB" dirty="0"/>
          </a:p>
        </p:txBody>
      </p:sp>
    </p:spTree>
    <p:extLst>
      <p:ext uri="{BB962C8B-B14F-4D97-AF65-F5344CB8AC3E}">
        <p14:creationId xmlns:p14="http://schemas.microsoft.com/office/powerpoint/2010/main" val="2689144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8E0684-1DFB-48A2-B5A6-D47E287408AD}"/>
              </a:ext>
            </a:extLst>
          </p:cNvPr>
          <p:cNvSpPr>
            <a:spLocks noGrp="1"/>
          </p:cNvSpPr>
          <p:nvPr>
            <p:ph type="title"/>
          </p:nvPr>
        </p:nvSpPr>
        <p:spPr/>
        <p:txBody>
          <a:bodyPr/>
          <a:lstStyle/>
          <a:p>
            <a:r>
              <a:rPr lang="en-GB" b="1" dirty="0" err="1"/>
              <a:t>Občanský</a:t>
            </a:r>
            <a:r>
              <a:rPr lang="en-GB" b="1" dirty="0"/>
              <a:t> </a:t>
            </a:r>
            <a:r>
              <a:rPr lang="en-GB" b="1" dirty="0" err="1"/>
              <a:t>zákoník</a:t>
            </a:r>
            <a:endParaRPr lang="en-GB" dirty="0"/>
          </a:p>
        </p:txBody>
      </p:sp>
      <p:sp>
        <p:nvSpPr>
          <p:cNvPr id="3" name="Zástupný symbol pro obsah 2">
            <a:extLst>
              <a:ext uri="{FF2B5EF4-FFF2-40B4-BE49-F238E27FC236}">
                <a16:creationId xmlns:a16="http://schemas.microsoft.com/office/drawing/2014/main" id="{05A0FCCD-2151-447D-AE48-093E27DAE741}"/>
              </a:ext>
            </a:extLst>
          </p:cNvPr>
          <p:cNvSpPr>
            <a:spLocks noGrp="1"/>
          </p:cNvSpPr>
          <p:nvPr>
            <p:ph idx="1"/>
          </p:nvPr>
        </p:nvSpPr>
        <p:spPr/>
        <p:txBody>
          <a:bodyPr>
            <a:normAutofit fontScale="92500" lnSpcReduction="10000"/>
          </a:bodyPr>
          <a:lstStyle/>
          <a:p>
            <a:r>
              <a:rPr lang="en-GB" i="1" dirty="0"/>
              <a:t>(1)</a:t>
            </a:r>
            <a:r>
              <a:rPr lang="en-GB" dirty="0"/>
              <a:t> </a:t>
            </a:r>
            <a:r>
              <a:rPr lang="en-GB" dirty="0" err="1"/>
              <a:t>Soukromé</a:t>
            </a:r>
            <a:r>
              <a:rPr lang="en-GB" dirty="0"/>
              <a:t> </a:t>
            </a:r>
            <a:r>
              <a:rPr lang="en-GB" dirty="0" err="1"/>
              <a:t>právo</a:t>
            </a:r>
            <a:r>
              <a:rPr lang="en-GB" dirty="0"/>
              <a:t> </a:t>
            </a:r>
            <a:r>
              <a:rPr lang="en-GB" dirty="0" err="1"/>
              <a:t>chrání</a:t>
            </a:r>
            <a:r>
              <a:rPr lang="en-GB" dirty="0"/>
              <a:t> </a:t>
            </a:r>
            <a:r>
              <a:rPr lang="en-GB" b="1" dirty="0" err="1"/>
              <a:t>důstojnost</a:t>
            </a:r>
            <a:r>
              <a:rPr lang="en-GB" b="1" dirty="0"/>
              <a:t> a </a:t>
            </a:r>
            <a:r>
              <a:rPr lang="en-GB" b="1" dirty="0" err="1"/>
              <a:t>svobodu</a:t>
            </a:r>
            <a:r>
              <a:rPr lang="en-GB" dirty="0"/>
              <a:t> </a:t>
            </a:r>
            <a:r>
              <a:rPr lang="en-GB" dirty="0" err="1"/>
              <a:t>člověka</a:t>
            </a:r>
            <a:r>
              <a:rPr lang="en-GB" dirty="0"/>
              <a:t> </a:t>
            </a:r>
            <a:r>
              <a:rPr lang="en-GB" dirty="0" err="1"/>
              <a:t>i</a:t>
            </a:r>
            <a:r>
              <a:rPr lang="en-GB" dirty="0"/>
              <a:t> </a:t>
            </a:r>
            <a:r>
              <a:rPr lang="en-GB" dirty="0" err="1"/>
              <a:t>jeho</a:t>
            </a:r>
            <a:r>
              <a:rPr lang="en-GB" dirty="0"/>
              <a:t> </a:t>
            </a:r>
            <a:r>
              <a:rPr lang="en-GB" b="1" dirty="0" err="1"/>
              <a:t>přirozené</a:t>
            </a:r>
            <a:r>
              <a:rPr lang="en-GB" b="1" dirty="0"/>
              <a:t> </a:t>
            </a:r>
            <a:r>
              <a:rPr lang="en-GB" b="1" dirty="0" err="1"/>
              <a:t>právo</a:t>
            </a:r>
            <a:r>
              <a:rPr lang="en-GB" b="1" dirty="0"/>
              <a:t> </a:t>
            </a:r>
            <a:r>
              <a:rPr lang="en-GB" b="1" dirty="0" err="1"/>
              <a:t>brát</a:t>
            </a:r>
            <a:r>
              <a:rPr lang="en-GB" b="1" dirty="0"/>
              <a:t> se o </a:t>
            </a:r>
            <a:r>
              <a:rPr lang="en-GB" b="1" dirty="0" err="1"/>
              <a:t>vlastní</a:t>
            </a:r>
            <a:r>
              <a:rPr lang="en-GB" b="1" dirty="0"/>
              <a:t> </a:t>
            </a:r>
            <a:r>
              <a:rPr lang="en-GB" b="1" dirty="0" err="1"/>
              <a:t>štěstí</a:t>
            </a:r>
            <a:r>
              <a:rPr lang="en-GB" dirty="0"/>
              <a:t> a </a:t>
            </a:r>
            <a:r>
              <a:rPr lang="en-GB" dirty="0" err="1"/>
              <a:t>štěstí</a:t>
            </a:r>
            <a:r>
              <a:rPr lang="en-GB" dirty="0"/>
              <a:t> </a:t>
            </a:r>
            <a:r>
              <a:rPr lang="en-GB" dirty="0" err="1"/>
              <a:t>jeho</a:t>
            </a:r>
            <a:r>
              <a:rPr lang="en-GB" dirty="0"/>
              <a:t> </a:t>
            </a:r>
            <a:r>
              <a:rPr lang="en-GB" dirty="0" err="1"/>
              <a:t>rodiny</a:t>
            </a:r>
            <a:r>
              <a:rPr lang="en-GB" dirty="0"/>
              <a:t> </a:t>
            </a:r>
            <a:r>
              <a:rPr lang="en-GB" dirty="0" err="1"/>
              <a:t>nebo</a:t>
            </a:r>
            <a:r>
              <a:rPr lang="en-GB" dirty="0"/>
              <a:t> </a:t>
            </a:r>
            <a:r>
              <a:rPr lang="en-GB" dirty="0" err="1"/>
              <a:t>lidí</a:t>
            </a:r>
            <a:r>
              <a:rPr lang="en-GB" dirty="0"/>
              <a:t> </a:t>
            </a:r>
            <a:r>
              <a:rPr lang="en-GB" dirty="0" err="1"/>
              <a:t>jemu</a:t>
            </a:r>
            <a:r>
              <a:rPr lang="en-GB" dirty="0"/>
              <a:t> </a:t>
            </a:r>
            <a:r>
              <a:rPr lang="en-GB" dirty="0" err="1"/>
              <a:t>blízkých</a:t>
            </a:r>
            <a:r>
              <a:rPr lang="en-GB" dirty="0"/>
              <a:t> </a:t>
            </a:r>
            <a:r>
              <a:rPr lang="en-GB" dirty="0" err="1"/>
              <a:t>takovým</a:t>
            </a:r>
            <a:r>
              <a:rPr lang="en-GB" dirty="0"/>
              <a:t> </a:t>
            </a:r>
            <a:r>
              <a:rPr lang="en-GB" dirty="0" err="1"/>
              <a:t>způsobem</a:t>
            </a:r>
            <a:r>
              <a:rPr lang="en-GB" dirty="0"/>
              <a:t>, </a:t>
            </a:r>
            <a:r>
              <a:rPr lang="en-GB" dirty="0" err="1"/>
              <a:t>jenž</a:t>
            </a:r>
            <a:r>
              <a:rPr lang="en-GB" dirty="0"/>
              <a:t> </a:t>
            </a:r>
            <a:r>
              <a:rPr lang="en-GB" dirty="0" err="1"/>
              <a:t>nepůsobí</a:t>
            </a:r>
            <a:r>
              <a:rPr lang="en-GB" dirty="0"/>
              <a:t> </a:t>
            </a:r>
            <a:r>
              <a:rPr lang="en-GB" dirty="0" err="1"/>
              <a:t>bezdůvodně</a:t>
            </a:r>
            <a:r>
              <a:rPr lang="en-GB" dirty="0"/>
              <a:t> </a:t>
            </a:r>
            <a:r>
              <a:rPr lang="en-GB" dirty="0" err="1"/>
              <a:t>újmu</a:t>
            </a:r>
            <a:r>
              <a:rPr lang="en-GB" dirty="0"/>
              <a:t> </a:t>
            </a:r>
            <a:r>
              <a:rPr lang="en-GB" dirty="0" err="1"/>
              <a:t>druhým</a:t>
            </a:r>
            <a:r>
              <a:rPr lang="en-GB" dirty="0"/>
              <a:t>. </a:t>
            </a:r>
            <a:r>
              <a:rPr lang="en-GB" u="sng" dirty="0">
                <a:hlinkClick r:id="rId2"/>
              </a:rPr>
              <a:t>https://www.zakonyprolidi.cz/cs/2012-89/zneni-20250701?porov=20250601#p3-1¨</a:t>
            </a:r>
            <a:endParaRPr lang="en-GB" dirty="0"/>
          </a:p>
          <a:p>
            <a:r>
              <a:rPr lang="en-GB" i="1" dirty="0"/>
              <a:t>(2)</a:t>
            </a:r>
            <a:r>
              <a:rPr lang="en-GB" dirty="0"/>
              <a:t> </a:t>
            </a:r>
            <a:r>
              <a:rPr lang="en-GB" dirty="0" err="1"/>
              <a:t>Soukromé</a:t>
            </a:r>
            <a:r>
              <a:rPr lang="en-GB" dirty="0"/>
              <a:t> </a:t>
            </a:r>
            <a:r>
              <a:rPr lang="en-GB" dirty="0" err="1"/>
              <a:t>právo</a:t>
            </a:r>
            <a:r>
              <a:rPr lang="en-GB" dirty="0"/>
              <a:t> </a:t>
            </a:r>
            <a:r>
              <a:rPr lang="en-GB" dirty="0" err="1"/>
              <a:t>spočívá</a:t>
            </a:r>
            <a:r>
              <a:rPr lang="en-GB" dirty="0"/>
              <a:t> </a:t>
            </a:r>
            <a:r>
              <a:rPr lang="en-GB" dirty="0" err="1"/>
              <a:t>zejména</a:t>
            </a:r>
            <a:r>
              <a:rPr lang="en-GB" dirty="0"/>
              <a:t> </a:t>
            </a:r>
            <a:r>
              <a:rPr lang="en-GB" dirty="0" err="1"/>
              <a:t>na</a:t>
            </a:r>
            <a:r>
              <a:rPr lang="en-GB" dirty="0"/>
              <a:t> </a:t>
            </a:r>
            <a:r>
              <a:rPr lang="en-GB" dirty="0" err="1"/>
              <a:t>zásadách</a:t>
            </a:r>
            <a:r>
              <a:rPr lang="en-GB" dirty="0"/>
              <a:t>, </a:t>
            </a:r>
            <a:r>
              <a:rPr lang="en-GB" dirty="0" err="1"/>
              <a:t>že</a:t>
            </a:r>
            <a:r>
              <a:rPr lang="en-GB" dirty="0"/>
              <a:t> </a:t>
            </a:r>
            <a:r>
              <a:rPr lang="en-GB" i="1" dirty="0"/>
              <a:t>a)</a:t>
            </a:r>
            <a:r>
              <a:rPr lang="en-GB" dirty="0"/>
              <a:t> </a:t>
            </a:r>
            <a:r>
              <a:rPr lang="en-GB" dirty="0" err="1"/>
              <a:t>každý</a:t>
            </a:r>
            <a:r>
              <a:rPr lang="en-GB" dirty="0"/>
              <a:t> </a:t>
            </a:r>
            <a:r>
              <a:rPr lang="en-GB" dirty="0" err="1"/>
              <a:t>má</a:t>
            </a:r>
            <a:r>
              <a:rPr lang="en-GB" dirty="0"/>
              <a:t> </a:t>
            </a:r>
            <a:r>
              <a:rPr lang="en-GB" dirty="0" err="1"/>
              <a:t>právo</a:t>
            </a:r>
            <a:r>
              <a:rPr lang="en-GB" dirty="0"/>
              <a:t> </a:t>
            </a:r>
            <a:r>
              <a:rPr lang="en-GB" dirty="0" err="1"/>
              <a:t>na</a:t>
            </a:r>
            <a:r>
              <a:rPr lang="en-GB" dirty="0"/>
              <a:t> </a:t>
            </a:r>
            <a:r>
              <a:rPr lang="en-GB" dirty="0" err="1"/>
              <a:t>ochranu</a:t>
            </a:r>
            <a:r>
              <a:rPr lang="en-GB" dirty="0"/>
              <a:t> </a:t>
            </a:r>
            <a:r>
              <a:rPr lang="en-GB" dirty="0" err="1"/>
              <a:t>svého</a:t>
            </a:r>
            <a:r>
              <a:rPr lang="en-GB" dirty="0"/>
              <a:t> </a:t>
            </a:r>
            <a:r>
              <a:rPr lang="en-GB" dirty="0" err="1"/>
              <a:t>života</a:t>
            </a:r>
            <a:r>
              <a:rPr lang="en-GB" dirty="0"/>
              <a:t> a </a:t>
            </a:r>
            <a:r>
              <a:rPr lang="en-GB" dirty="0" err="1"/>
              <a:t>zdraví</a:t>
            </a:r>
            <a:r>
              <a:rPr lang="en-GB" dirty="0"/>
              <a:t>, </a:t>
            </a:r>
            <a:r>
              <a:rPr lang="en-GB" dirty="0" err="1"/>
              <a:t>jakož</a:t>
            </a:r>
            <a:r>
              <a:rPr lang="en-GB" dirty="0"/>
              <a:t> </a:t>
            </a:r>
            <a:r>
              <a:rPr lang="en-GB" dirty="0" err="1"/>
              <a:t>i</a:t>
            </a:r>
            <a:r>
              <a:rPr lang="en-GB" dirty="0"/>
              <a:t> </a:t>
            </a:r>
            <a:r>
              <a:rPr lang="en-GB" dirty="0" err="1"/>
              <a:t>svobody</a:t>
            </a:r>
            <a:r>
              <a:rPr lang="en-GB" dirty="0"/>
              <a:t>, </a:t>
            </a:r>
            <a:r>
              <a:rPr lang="en-GB" dirty="0" err="1"/>
              <a:t>cti</a:t>
            </a:r>
            <a:r>
              <a:rPr lang="en-GB" dirty="0"/>
              <a:t>, </a:t>
            </a:r>
            <a:r>
              <a:rPr lang="en-GB" dirty="0" err="1"/>
              <a:t>důstojnosti</a:t>
            </a:r>
            <a:r>
              <a:rPr lang="en-GB" dirty="0"/>
              <a:t> a </a:t>
            </a:r>
            <a:r>
              <a:rPr lang="en-GB" dirty="0" err="1"/>
              <a:t>soukromí</a:t>
            </a:r>
            <a:r>
              <a:rPr lang="en-GB" dirty="0"/>
              <a:t>  (ibid, </a:t>
            </a:r>
            <a:r>
              <a:rPr lang="en-GB" u="sng" dirty="0">
                <a:hlinkClick r:id="rId3"/>
              </a:rPr>
              <a:t> p3-2-a</a:t>
            </a:r>
            <a:r>
              <a:rPr lang="en-GB" u="sng" dirty="0"/>
              <a:t>)</a:t>
            </a:r>
            <a:endParaRPr lang="cs-CZ" u="sng" dirty="0"/>
          </a:p>
          <a:p>
            <a:r>
              <a:rPr lang="en-GB" i="1" dirty="0"/>
              <a:t>(2)</a:t>
            </a:r>
            <a:r>
              <a:rPr lang="en-GB" dirty="0"/>
              <a:t> </a:t>
            </a:r>
            <a:r>
              <a:rPr lang="en-GB" dirty="0" err="1"/>
              <a:t>Ochrany</a:t>
            </a:r>
            <a:r>
              <a:rPr lang="en-GB" dirty="0"/>
              <a:t> </a:t>
            </a:r>
            <a:r>
              <a:rPr lang="en-GB" dirty="0" err="1"/>
              <a:t>požívají</a:t>
            </a:r>
            <a:r>
              <a:rPr lang="en-GB" dirty="0"/>
              <a:t> </a:t>
            </a:r>
            <a:r>
              <a:rPr lang="en-GB" dirty="0" err="1"/>
              <a:t>zejména</a:t>
            </a:r>
            <a:r>
              <a:rPr lang="en-GB" dirty="0"/>
              <a:t> </a:t>
            </a:r>
            <a:r>
              <a:rPr lang="en-GB" b="1" dirty="0" err="1"/>
              <a:t>život</a:t>
            </a:r>
            <a:r>
              <a:rPr lang="en-GB" b="1" dirty="0"/>
              <a:t> a </a:t>
            </a:r>
            <a:r>
              <a:rPr lang="en-GB" b="1" dirty="0" err="1"/>
              <a:t>důstojnost</a:t>
            </a:r>
            <a:r>
              <a:rPr lang="en-GB" dirty="0"/>
              <a:t> </a:t>
            </a:r>
            <a:r>
              <a:rPr lang="en-GB" dirty="0" err="1"/>
              <a:t>člověka</a:t>
            </a:r>
            <a:r>
              <a:rPr lang="en-GB" dirty="0"/>
              <a:t>, </a:t>
            </a:r>
            <a:r>
              <a:rPr lang="en-GB" dirty="0" err="1"/>
              <a:t>jeho</a:t>
            </a:r>
            <a:r>
              <a:rPr lang="en-GB" dirty="0"/>
              <a:t> </a:t>
            </a:r>
            <a:r>
              <a:rPr lang="en-GB" dirty="0" err="1"/>
              <a:t>zdraví</a:t>
            </a:r>
            <a:r>
              <a:rPr lang="en-GB" dirty="0"/>
              <a:t> a </a:t>
            </a:r>
            <a:r>
              <a:rPr lang="en-GB" dirty="0" err="1"/>
              <a:t>právo</a:t>
            </a:r>
            <a:r>
              <a:rPr lang="en-GB" dirty="0"/>
              <a:t> </a:t>
            </a:r>
            <a:r>
              <a:rPr lang="en-GB" dirty="0" err="1"/>
              <a:t>žít</a:t>
            </a:r>
            <a:r>
              <a:rPr lang="en-GB" dirty="0"/>
              <a:t> v </a:t>
            </a:r>
            <a:r>
              <a:rPr lang="en-GB" dirty="0" err="1"/>
              <a:t>příznivém</a:t>
            </a:r>
            <a:r>
              <a:rPr lang="en-GB" dirty="0"/>
              <a:t> </a:t>
            </a:r>
            <a:r>
              <a:rPr lang="en-GB" dirty="0" err="1"/>
              <a:t>životním</a:t>
            </a:r>
            <a:r>
              <a:rPr lang="en-GB" dirty="0"/>
              <a:t> </a:t>
            </a:r>
            <a:r>
              <a:rPr lang="en-GB" dirty="0" err="1"/>
              <a:t>prostředí</a:t>
            </a:r>
            <a:r>
              <a:rPr lang="en-GB" dirty="0"/>
              <a:t>, </a:t>
            </a:r>
            <a:r>
              <a:rPr lang="en-GB" dirty="0" err="1"/>
              <a:t>jeho</a:t>
            </a:r>
            <a:r>
              <a:rPr lang="en-GB" dirty="0"/>
              <a:t> </a:t>
            </a:r>
            <a:r>
              <a:rPr lang="en-GB" dirty="0" err="1"/>
              <a:t>vážnost</a:t>
            </a:r>
            <a:r>
              <a:rPr lang="en-GB" dirty="0"/>
              <a:t>, </a:t>
            </a:r>
            <a:r>
              <a:rPr lang="en-GB" dirty="0" err="1"/>
              <a:t>čest</a:t>
            </a:r>
            <a:r>
              <a:rPr lang="en-GB" dirty="0"/>
              <a:t>, </a:t>
            </a:r>
            <a:r>
              <a:rPr lang="en-GB" dirty="0" err="1"/>
              <a:t>soukromí</a:t>
            </a:r>
            <a:r>
              <a:rPr lang="en-GB" dirty="0"/>
              <a:t> a </a:t>
            </a:r>
            <a:r>
              <a:rPr lang="en-GB" dirty="0" err="1"/>
              <a:t>jeho</a:t>
            </a:r>
            <a:r>
              <a:rPr lang="en-GB" dirty="0"/>
              <a:t> </a:t>
            </a:r>
            <a:r>
              <a:rPr lang="en-GB" dirty="0" err="1"/>
              <a:t>projevy</a:t>
            </a:r>
            <a:r>
              <a:rPr lang="en-GB" dirty="0"/>
              <a:t> </a:t>
            </a:r>
            <a:r>
              <a:rPr lang="en-GB" dirty="0" err="1"/>
              <a:t>osobní</a:t>
            </a:r>
            <a:r>
              <a:rPr lang="en-GB" dirty="0"/>
              <a:t> </a:t>
            </a:r>
            <a:r>
              <a:rPr lang="en-GB" dirty="0" err="1"/>
              <a:t>povahy</a:t>
            </a:r>
            <a:r>
              <a:rPr lang="en-GB" dirty="0"/>
              <a:t> (ibid. </a:t>
            </a:r>
            <a:r>
              <a:rPr lang="en-GB" u="sng" dirty="0">
                <a:hlinkClick r:id="rId4"/>
              </a:rPr>
              <a:t> p81-2</a:t>
            </a:r>
            <a:r>
              <a:rPr lang="en-GB" u="sng" dirty="0"/>
              <a:t>)</a:t>
            </a:r>
            <a:endParaRPr lang="en-GB" dirty="0"/>
          </a:p>
          <a:p>
            <a:r>
              <a:rPr lang="en-GB" dirty="0"/>
              <a:t> </a:t>
            </a:r>
          </a:p>
          <a:p>
            <a:endParaRPr lang="en-GB" dirty="0"/>
          </a:p>
          <a:p>
            <a:endParaRPr lang="en-GB" dirty="0"/>
          </a:p>
        </p:txBody>
      </p:sp>
    </p:spTree>
    <p:extLst>
      <p:ext uri="{BB962C8B-B14F-4D97-AF65-F5344CB8AC3E}">
        <p14:creationId xmlns:p14="http://schemas.microsoft.com/office/powerpoint/2010/main" val="1008449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B5A02F-245D-49CB-BAC7-12F26747BA87}"/>
              </a:ext>
            </a:extLst>
          </p:cNvPr>
          <p:cNvSpPr>
            <a:spLocks noGrp="1"/>
          </p:cNvSpPr>
          <p:nvPr>
            <p:ph type="title"/>
          </p:nvPr>
        </p:nvSpPr>
        <p:spPr/>
        <p:txBody>
          <a:bodyPr/>
          <a:lstStyle/>
          <a:p>
            <a:r>
              <a:rPr lang="en-GB" b="1" dirty="0"/>
              <a:t>Constitution of UNESCO: </a:t>
            </a:r>
            <a:endParaRPr lang="en-GB" dirty="0"/>
          </a:p>
        </p:txBody>
      </p:sp>
      <p:sp>
        <p:nvSpPr>
          <p:cNvPr id="3" name="Zástupný symbol pro obsah 2">
            <a:extLst>
              <a:ext uri="{FF2B5EF4-FFF2-40B4-BE49-F238E27FC236}">
                <a16:creationId xmlns:a16="http://schemas.microsoft.com/office/drawing/2014/main" id="{14FCDD6B-31FD-4FAA-9872-6879FAA859FC}"/>
              </a:ext>
            </a:extLst>
          </p:cNvPr>
          <p:cNvSpPr>
            <a:spLocks noGrp="1"/>
          </p:cNvSpPr>
          <p:nvPr>
            <p:ph idx="1"/>
          </p:nvPr>
        </p:nvSpPr>
        <p:spPr/>
        <p:txBody>
          <a:bodyPr>
            <a:normAutofit fontScale="92500" lnSpcReduction="20000"/>
          </a:bodyPr>
          <a:lstStyle/>
          <a:p>
            <a:r>
              <a:rPr lang="en-GB" b="1" dirty="0"/>
              <a:t> </a:t>
            </a:r>
            <a:r>
              <a:rPr lang="en-GB" i="1" dirty="0"/>
              <a:t>… That the wide diffusion of culture, and the education of humanity for justice and liberty and  peace  are  indispensable  to  the  dignity  of  man  and  constitute  a  </a:t>
            </a:r>
            <a:r>
              <a:rPr lang="en-GB" b="1" i="1" dirty="0"/>
              <a:t>sacred  duty</a:t>
            </a:r>
            <a:r>
              <a:rPr lang="en-GB" i="1" dirty="0"/>
              <a:t>  which all the nations must fulfil in a spirit of mutual assistance and concern.</a:t>
            </a:r>
            <a:endParaRPr lang="en-GB" dirty="0"/>
          </a:p>
          <a:p>
            <a:r>
              <a:rPr lang="en-GB" dirty="0"/>
              <a:t> </a:t>
            </a:r>
          </a:p>
          <a:p>
            <a:pPr marL="0" indent="0">
              <a:buNone/>
            </a:pPr>
            <a:r>
              <a:rPr lang="en-GB" dirty="0" err="1"/>
              <a:t>Deklarace</a:t>
            </a:r>
            <a:r>
              <a:rPr lang="en-GB" dirty="0"/>
              <a:t> </a:t>
            </a:r>
            <a:r>
              <a:rPr lang="en-GB" dirty="0" err="1"/>
              <a:t>práv</a:t>
            </a:r>
            <a:r>
              <a:rPr lang="en-GB" dirty="0"/>
              <a:t> </a:t>
            </a:r>
            <a:r>
              <a:rPr lang="en-GB" dirty="0" err="1"/>
              <a:t>dětí</a:t>
            </a:r>
            <a:r>
              <a:rPr lang="en-GB" dirty="0"/>
              <a:t>:</a:t>
            </a:r>
            <a:r>
              <a:rPr lang="en-GB" i="1" dirty="0"/>
              <a:t> </a:t>
            </a:r>
            <a:endParaRPr lang="cs-CZ" i="1" dirty="0"/>
          </a:p>
          <a:p>
            <a:pPr marL="0" indent="0">
              <a:buNone/>
            </a:pPr>
            <a:r>
              <a:rPr lang="en-GB" i="1" dirty="0"/>
              <a:t>… lid OSN </a:t>
            </a:r>
            <a:r>
              <a:rPr lang="en-GB" i="1" dirty="0" err="1"/>
              <a:t>znovu</a:t>
            </a:r>
            <a:r>
              <a:rPr lang="en-GB" i="1" dirty="0"/>
              <a:t> </a:t>
            </a:r>
            <a:r>
              <a:rPr lang="en-GB" i="1" dirty="0" err="1"/>
              <a:t>vyhlásitl</a:t>
            </a:r>
            <a:r>
              <a:rPr lang="en-GB" i="1" dirty="0"/>
              <a:t> v </a:t>
            </a:r>
            <a:r>
              <a:rPr lang="en-GB" i="1" dirty="0" err="1"/>
              <a:t>Chartě</a:t>
            </a:r>
            <a:r>
              <a:rPr lang="en-GB" i="1" dirty="0"/>
              <a:t> </a:t>
            </a:r>
            <a:r>
              <a:rPr lang="en-GB" i="1" dirty="0" err="1"/>
              <a:t>svou</a:t>
            </a:r>
            <a:r>
              <a:rPr lang="en-GB" i="1" dirty="0"/>
              <a:t> </a:t>
            </a:r>
            <a:r>
              <a:rPr lang="en-GB" i="1" dirty="0" err="1"/>
              <a:t>víru</a:t>
            </a:r>
            <a:r>
              <a:rPr lang="en-GB" i="1" dirty="0"/>
              <a:t> v </a:t>
            </a:r>
            <a:r>
              <a:rPr lang="en-GB" i="1" dirty="0" err="1"/>
              <a:t>základní</a:t>
            </a:r>
            <a:r>
              <a:rPr lang="en-GB" i="1" dirty="0"/>
              <a:t> </a:t>
            </a:r>
            <a:r>
              <a:rPr lang="en-GB" i="1" dirty="0" err="1"/>
              <a:t>lidská</a:t>
            </a:r>
            <a:r>
              <a:rPr lang="en-GB" i="1" dirty="0"/>
              <a:t> </a:t>
            </a:r>
            <a:r>
              <a:rPr lang="en-GB" i="1" dirty="0" err="1"/>
              <a:t>práva</a:t>
            </a:r>
            <a:r>
              <a:rPr lang="en-GB" i="1" dirty="0"/>
              <a:t> a v </a:t>
            </a:r>
            <a:r>
              <a:rPr lang="en-GB" i="1" dirty="0" err="1"/>
              <a:t>důstojnost</a:t>
            </a:r>
            <a:r>
              <a:rPr lang="en-GB" i="1" dirty="0"/>
              <a:t> a </a:t>
            </a:r>
            <a:r>
              <a:rPr lang="en-GB" i="1" dirty="0" err="1"/>
              <a:t>hodnotu</a:t>
            </a:r>
            <a:r>
              <a:rPr lang="en-GB" i="1" dirty="0"/>
              <a:t> </a:t>
            </a:r>
            <a:r>
              <a:rPr lang="en-GB" i="1" dirty="0" err="1"/>
              <a:t>lidské</a:t>
            </a:r>
            <a:r>
              <a:rPr lang="en-GB" i="1" dirty="0"/>
              <a:t> </a:t>
            </a:r>
            <a:r>
              <a:rPr lang="en-GB" i="1" dirty="0" err="1"/>
              <a:t>osobnosti</a:t>
            </a:r>
            <a:r>
              <a:rPr lang="en-GB" i="1" dirty="0"/>
              <a:t> …</a:t>
            </a:r>
            <a:endParaRPr lang="en-GB" dirty="0"/>
          </a:p>
          <a:p>
            <a:r>
              <a:rPr lang="en-GB" dirty="0"/>
              <a:t>… </a:t>
            </a:r>
            <a:r>
              <a:rPr lang="en-GB" dirty="0" err="1"/>
              <a:t>že</a:t>
            </a:r>
            <a:r>
              <a:rPr lang="en-GB" dirty="0"/>
              <a:t> </a:t>
            </a:r>
            <a:r>
              <a:rPr lang="en-GB" dirty="0" err="1"/>
              <a:t>dítě</a:t>
            </a:r>
            <a:r>
              <a:rPr lang="en-GB" dirty="0"/>
              <a:t> … </a:t>
            </a:r>
            <a:r>
              <a:rPr lang="en-GB" dirty="0" err="1"/>
              <a:t>potřebuje</a:t>
            </a:r>
            <a:r>
              <a:rPr lang="en-GB" dirty="0"/>
              <a:t> </a:t>
            </a:r>
            <a:r>
              <a:rPr lang="en-GB" dirty="0" err="1"/>
              <a:t>zvláštní</a:t>
            </a:r>
            <a:r>
              <a:rPr lang="en-GB" dirty="0"/>
              <a:t> </a:t>
            </a:r>
            <a:r>
              <a:rPr lang="en-GB" dirty="0" err="1"/>
              <a:t>záruky</a:t>
            </a:r>
            <a:r>
              <a:rPr lang="en-GB" dirty="0"/>
              <a:t>, </a:t>
            </a:r>
            <a:r>
              <a:rPr lang="en-GB" dirty="0" err="1"/>
              <a:t>péči</a:t>
            </a:r>
            <a:r>
              <a:rPr lang="en-GB" dirty="0"/>
              <a:t> a </a:t>
            </a:r>
            <a:r>
              <a:rPr lang="en-GB" dirty="0" err="1"/>
              <a:t>zvláštní</a:t>
            </a:r>
            <a:r>
              <a:rPr lang="en-GB" dirty="0"/>
              <a:t> </a:t>
            </a:r>
            <a:r>
              <a:rPr lang="en-GB" dirty="0" err="1"/>
              <a:t>právní</a:t>
            </a:r>
            <a:r>
              <a:rPr lang="en-GB" dirty="0"/>
              <a:t> </a:t>
            </a:r>
            <a:r>
              <a:rPr lang="en-GB" dirty="0" err="1"/>
              <a:t>ochranu</a:t>
            </a:r>
            <a:r>
              <a:rPr lang="en-GB" dirty="0"/>
              <a:t> </a:t>
            </a:r>
            <a:r>
              <a:rPr lang="en-GB" dirty="0" err="1"/>
              <a:t>před</a:t>
            </a:r>
            <a:r>
              <a:rPr lang="en-GB" dirty="0"/>
              <a:t> </a:t>
            </a:r>
            <a:r>
              <a:rPr lang="en-GB" dirty="0" err="1"/>
              <a:t>narozením</a:t>
            </a:r>
            <a:r>
              <a:rPr lang="en-GB" dirty="0"/>
              <a:t> </a:t>
            </a:r>
            <a:r>
              <a:rPr lang="en-GB" dirty="0" err="1"/>
              <a:t>i</a:t>
            </a:r>
            <a:r>
              <a:rPr lang="en-GB" dirty="0"/>
              <a:t> po </a:t>
            </a:r>
            <a:r>
              <a:rPr lang="en-GB" dirty="0" err="1"/>
              <a:t>něm</a:t>
            </a:r>
            <a:r>
              <a:rPr lang="en-GB" dirty="0"/>
              <a:t>, … (</a:t>
            </a:r>
            <a:r>
              <a:rPr lang="en-GB" dirty="0" err="1"/>
              <a:t>preambule</a:t>
            </a:r>
            <a:r>
              <a:rPr lang="en-GB" dirty="0"/>
              <a:t>)</a:t>
            </a:r>
          </a:p>
          <a:p>
            <a:r>
              <a:rPr lang="en-GB" dirty="0"/>
              <a:t>aby se </a:t>
            </a:r>
            <a:r>
              <a:rPr lang="en-GB" dirty="0" err="1"/>
              <a:t>dítě</a:t>
            </a:r>
            <a:r>
              <a:rPr lang="en-GB" dirty="0"/>
              <a:t> </a:t>
            </a:r>
            <a:r>
              <a:rPr lang="en-GB" dirty="0" err="1"/>
              <a:t>mohlo</a:t>
            </a:r>
            <a:r>
              <a:rPr lang="en-GB" dirty="0"/>
              <a:t> </a:t>
            </a:r>
            <a:r>
              <a:rPr lang="en-GB" dirty="0" err="1"/>
              <a:t>rozvíjet</a:t>
            </a:r>
            <a:r>
              <a:rPr lang="en-GB" dirty="0"/>
              <a:t> … v </a:t>
            </a:r>
            <a:r>
              <a:rPr lang="en-GB" dirty="0" err="1"/>
              <a:t>sociálně</a:t>
            </a:r>
            <a:r>
              <a:rPr lang="en-GB" dirty="0"/>
              <a:t> </a:t>
            </a:r>
            <a:r>
              <a:rPr lang="en-GB" dirty="0" err="1"/>
              <a:t>zdravým</a:t>
            </a:r>
            <a:r>
              <a:rPr lang="en-GB" dirty="0"/>
              <a:t> a </a:t>
            </a:r>
            <a:r>
              <a:rPr lang="en-GB" dirty="0" err="1"/>
              <a:t>normálním</a:t>
            </a:r>
            <a:r>
              <a:rPr lang="en-GB" dirty="0"/>
              <a:t> </a:t>
            </a:r>
            <a:r>
              <a:rPr lang="en-GB" dirty="0" err="1"/>
              <a:t>způsobem</a:t>
            </a:r>
            <a:r>
              <a:rPr lang="en-GB" dirty="0"/>
              <a:t> a v </a:t>
            </a:r>
            <a:r>
              <a:rPr lang="en-GB" dirty="0" err="1"/>
              <a:t>podmínkách</a:t>
            </a:r>
            <a:r>
              <a:rPr lang="en-GB" dirty="0"/>
              <a:t> </a:t>
            </a:r>
            <a:r>
              <a:rPr lang="en-GB" dirty="0" err="1"/>
              <a:t>svobody</a:t>
            </a:r>
            <a:r>
              <a:rPr lang="en-GB" dirty="0"/>
              <a:t> a </a:t>
            </a:r>
            <a:r>
              <a:rPr lang="en-GB" dirty="0" err="1"/>
              <a:t>důstojnosti</a:t>
            </a:r>
            <a:r>
              <a:rPr lang="en-GB" dirty="0"/>
              <a:t> (</a:t>
            </a:r>
            <a:r>
              <a:rPr lang="en-GB" dirty="0" err="1"/>
              <a:t>zásada</a:t>
            </a:r>
            <a:r>
              <a:rPr lang="en-GB" dirty="0"/>
              <a:t> 2)</a:t>
            </a:r>
          </a:p>
          <a:p>
            <a:endParaRPr lang="en-GB" dirty="0"/>
          </a:p>
        </p:txBody>
      </p:sp>
    </p:spTree>
    <p:extLst>
      <p:ext uri="{BB962C8B-B14F-4D97-AF65-F5344CB8AC3E}">
        <p14:creationId xmlns:p14="http://schemas.microsoft.com/office/powerpoint/2010/main" val="12840299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1542</Words>
  <Application>Microsoft Office PowerPoint</Application>
  <PresentationFormat>Širokoúhlá obrazovka</PresentationFormat>
  <Paragraphs>58</Paragraphs>
  <Slides>16</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16</vt:i4>
      </vt:variant>
    </vt:vector>
  </HeadingPairs>
  <TitlesOfParts>
    <vt:vector size="20" baseType="lpstr">
      <vt:lpstr>Arial</vt:lpstr>
      <vt:lpstr>Calibri</vt:lpstr>
      <vt:lpstr>Calibri Light</vt:lpstr>
      <vt:lpstr>Motiv Office</vt:lpstr>
      <vt:lpstr>Lidská důstojnost úvodní poznámky</vt:lpstr>
      <vt:lpstr>Úvodní poznámky</vt:lpstr>
      <vt:lpstr>Prezentace aplikace PowerPoint</vt:lpstr>
      <vt:lpstr>Prezentace aplikace PowerPoint</vt:lpstr>
      <vt:lpstr>Prezentace aplikace PowerPoint</vt:lpstr>
      <vt:lpstr>Prezentace aplikace PowerPoint</vt:lpstr>
      <vt:lpstr>Všeobecná deklarace lidských práv</vt:lpstr>
      <vt:lpstr>Občanský zákoník</vt:lpstr>
      <vt:lpstr>Constitution of UNESCO: </vt:lpstr>
      <vt:lpstr>  Deklarace práv dětí</vt:lpstr>
      <vt:lpstr>2009 EU Constitution and Statutes</vt:lpstr>
      <vt:lpstr>Gobal definition of Social Work</vt:lpstr>
      <vt:lpstr>Global Social Work Statement of Ethical Principles</vt:lpstr>
      <vt:lpstr>A code of conduct and ethical behaviour for social workers (Sweeden)</vt:lpstr>
      <vt:lpstr>Prezentace aplikace PowerPoint</vt:lpstr>
      <vt:lpstr>Levi, P. Je-li toto člověk.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2026-02-16T18:06:35Z</dcterms:created>
  <dcterms:modified xsi:type="dcterms:W3CDTF">2026-02-16T18:07:56Z</dcterms:modified>
</cp:coreProperties>
</file>